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447" r:id="rId83"/>
    <p:sldId id="337" r:id="rId84"/>
    <p:sldId id="338" r:id="rId85"/>
    <p:sldId id="339" r:id="rId86"/>
    <p:sldId id="340" r:id="rId87"/>
    <p:sldId id="341" r:id="rId88"/>
    <p:sldId id="342" r:id="rId89"/>
    <p:sldId id="448" r:id="rId90"/>
    <p:sldId id="449"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3" r:id="rId189"/>
    <p:sldId id="444" r:id="rId190"/>
    <p:sldId id="445" r:id="rId191"/>
    <p:sldId id="442" r:id="rId192"/>
  </p:sldIdLst>
  <p:sldSz cx="18288000" cy="10287000"/>
  <p:notesSz cx="6858000" cy="9144000"/>
  <p:embeddedFontLst>
    <p:embeddedFont>
      <p:font typeface="Montserrat Semi-Bold" panose="020B0604020202020204" charset="0"/>
      <p:regular r:id="rId193"/>
    </p:embeddedFont>
    <p:embeddedFont>
      <p:font typeface="Montserrat Bold" panose="020B0604020202020204" charset="0"/>
      <p:regular r:id="rId194"/>
    </p:embeddedFont>
    <p:embeddedFont>
      <p:font typeface="Inter" panose="020B0604020202020204" charset="0"/>
      <p:regular r:id="rId195"/>
    </p:embeddedFont>
    <p:embeddedFont>
      <p:font typeface="Montserrat Bold Italics" panose="020B0604020202020204" charset="0"/>
      <p:regular r:id="rId196"/>
    </p:embeddedFont>
    <p:embeddedFont>
      <p:font typeface="Calibri" panose="020F0502020204030204" pitchFamily="34" charset="0"/>
      <p:regular r:id="rId197"/>
      <p:bold r:id="rId198"/>
      <p:italic r:id="rId199"/>
      <p:boldItalic r:id="rId200"/>
    </p:embeddedFont>
    <p:embeddedFont>
      <p:font typeface="Montserrat Italics" panose="020B0604020202020204" charset="0"/>
      <p:regular r:id="rId201"/>
    </p:embeddedFont>
    <p:embeddedFont>
      <p:font typeface="Montserrat Semi-Bold Bold" panose="020B0604020202020204" charset="0"/>
      <p:regular r:id="rId202"/>
    </p:embeddedFont>
    <p:embeddedFont>
      <p:font typeface="Open Sans" panose="020B0604020202020204" charset="0"/>
      <p:regular r:id="rId203"/>
    </p:embeddedFont>
    <p:embeddedFont>
      <p:font typeface="Montserrat" panose="020B0604020202020204" charset="0"/>
      <p:regular r:id="rId204"/>
    </p:embeddedFont>
    <p:embeddedFont>
      <p:font typeface="Open Sans Bold" panose="020B0604020202020204" charset="0"/>
      <p:regular r:id="rId2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fntdata"/><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2.fntdata"/><Relationship Id="rId199" Type="http://schemas.openxmlformats.org/officeDocument/2006/relationships/font" Target="fonts/font7.fntdata"/><Relationship Id="rId203" Type="http://schemas.openxmlformats.org/officeDocument/2006/relationships/font" Target="fonts/font11.fntdata"/><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3.fntdata"/><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4.fntdata"/><Relationship Id="rId200"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5.fntdata"/><Relationship Id="rId201"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6.fntdata"/><Relationship Id="rId202" Type="http://schemas.openxmlformats.org/officeDocument/2006/relationships/font" Target="fonts/font1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1.svg"/><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9.png"/><Relationship Id="rId5" Type="http://schemas.openxmlformats.org/officeDocument/2006/relationships/image" Target="../media/image58.png"/><Relationship Id="rId1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81.png"/><Relationship Id="rId1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8.png"/><Relationship Id="rId4" Type="http://schemas.openxmlformats.org/officeDocument/2006/relationships/image" Target="../media/image23.sv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5.svg"/><Relationship Id="rId4" Type="http://schemas.openxmlformats.org/officeDocument/2006/relationships/image" Target="../media/image82.png"/></Relationships>
</file>

<file path=ppt/slides/_rels/slide11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9.png"/><Relationship Id="rId5" Type="http://schemas.openxmlformats.org/officeDocument/2006/relationships/image" Target="../media/image58.png"/><Relationship Id="rId15" Type="http://schemas.openxmlformats.org/officeDocument/2006/relationships/image" Target="../media/image4.png"/><Relationship Id="rId10" Type="http://schemas.openxmlformats.org/officeDocument/2006/relationships/image" Target="../media/image84.png"/><Relationship Id="rId4" Type="http://schemas.openxmlformats.org/officeDocument/2006/relationships/image" Target="../media/image43.png"/><Relationship Id="rId9" Type="http://schemas.openxmlformats.org/officeDocument/2006/relationships/image" Target="../media/image83.png"/><Relationship Id="rId1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9.svg"/><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4.png"/><Relationship Id="rId10" Type="http://schemas.openxmlformats.org/officeDocument/2006/relationships/image" Target="../media/image86.png"/><Relationship Id="rId4" Type="http://schemas.openxmlformats.org/officeDocument/2006/relationships/image" Target="../media/image43.png"/><Relationship Id="rId9" Type="http://schemas.openxmlformats.org/officeDocument/2006/relationships/image" Target="../media/image83.png"/><Relationship Id="rId1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8.png"/></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90.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www.kaliyona.com/" TargetMode="External"/><Relationship Id="rId5" Type="http://schemas.openxmlformats.org/officeDocument/2006/relationships/image" Target="../media/image116.svg"/><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78.png"/><Relationship Id="rId5" Type="http://schemas.openxmlformats.org/officeDocument/2006/relationships/image" Target="../media/image58.png"/><Relationship Id="rId15" Type="http://schemas.openxmlformats.org/officeDocument/2006/relationships/image" Target="../media/image4.png"/><Relationship Id="rId10" Type="http://schemas.openxmlformats.org/officeDocument/2006/relationships/image" Target="../media/image86.png"/><Relationship Id="rId4" Type="http://schemas.openxmlformats.org/officeDocument/2006/relationships/image" Target="../media/image43.png"/><Relationship Id="rId9" Type="http://schemas.openxmlformats.org/officeDocument/2006/relationships/image" Target="../media/image83.png"/><Relationship Id="rId1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png"/><Relationship Id="rId4" Type="http://schemas.openxmlformats.org/officeDocument/2006/relationships/image" Target="../media/image20.jpeg"/><Relationship Id="rId9"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8.svg"/><Relationship Id="rId4" Type="http://schemas.openxmlformats.org/officeDocument/2006/relationships/image" Target="../media/image92.png"/></Relationships>
</file>

<file path=ppt/slides/_rels/slide15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1.png"/><Relationship Id="rId5" Type="http://schemas.openxmlformats.org/officeDocument/2006/relationships/image" Target="../media/image58.png"/><Relationship Id="rId10" Type="http://schemas.openxmlformats.org/officeDocument/2006/relationships/image" Target="../media/image86.png"/><Relationship Id="rId4" Type="http://schemas.openxmlformats.org/officeDocument/2006/relationships/image" Target="../media/image43.png"/><Relationship Id="rId9" Type="http://schemas.openxmlformats.org/officeDocument/2006/relationships/image" Target="../media/image83.png"/><Relationship Id="rId1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0.svg"/><Relationship Id="rId4" Type="http://schemas.openxmlformats.org/officeDocument/2006/relationships/image" Target="../media/image93.png"/></Relationships>
</file>

<file path=ppt/slides/_rels/slide16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4.png"/><Relationship Id="rId5" Type="http://schemas.openxmlformats.org/officeDocument/2006/relationships/image" Target="../media/image58.png"/><Relationship Id="rId10" Type="http://schemas.openxmlformats.org/officeDocument/2006/relationships/image" Target="../media/image86.png"/><Relationship Id="rId4" Type="http://schemas.openxmlformats.org/officeDocument/2006/relationships/image" Target="../media/image43.png"/><Relationship Id="rId9" Type="http://schemas.openxmlformats.org/officeDocument/2006/relationships/image" Target="../media/image83.png"/></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7.jpeg"/><Relationship Id="rId4" Type="http://schemas.openxmlformats.org/officeDocument/2006/relationships/image" Target="../media/image26.jpeg"/></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4.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4.svg"/><Relationship Id="rId5" Type="http://schemas.openxmlformats.org/officeDocument/2006/relationships/image" Target="../media/image95.png"/><Relationship Id="rId4" Type="http://schemas.openxmlformats.org/officeDocument/2006/relationships/image" Target="../media/image122.sv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0.jpeg"/><Relationship Id="rId4" Type="http://schemas.openxmlformats.org/officeDocument/2006/relationships/image" Target="../media/image29.jpeg"/></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36.png"/><Relationship Id="rId18" Type="http://schemas.openxmlformats.org/officeDocument/2006/relationships/image" Target="../media/image3.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7.svg"/><Relationship Id="rId17" Type="http://schemas.openxmlformats.org/officeDocument/2006/relationships/image" Target="../media/image4.png"/><Relationship Id="rId2" Type="http://schemas.openxmlformats.org/officeDocument/2006/relationships/image" Target="../media/image1.pn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34.png"/><Relationship Id="rId14" Type="http://schemas.openxmlformats.org/officeDocument/2006/relationships/image" Target="../media/image49.svg"/></Relationships>
</file>

<file path=ppt/slides/_rels/slide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9.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0.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7.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9.sv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9.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44.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4.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9.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4.png"/><Relationship Id="rId5" Type="http://schemas.openxmlformats.org/officeDocument/2006/relationships/image" Target="../media/image58.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www.certisured.com" TargetMode="Externa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61.png"/><Relationship Id="rId4" Type="http://schemas.openxmlformats.org/officeDocument/2006/relationships/image" Target="../media/image79.sv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3.sv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png"/><Relationship Id="rId3" Type="http://schemas.openxmlformats.org/officeDocument/2006/relationships/image" Target="../media/image39.png"/><Relationship Id="rId7" Type="http://schemas.openxmlformats.org/officeDocument/2006/relationships/image" Target="../media/image64.png"/><Relationship Id="rId12"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9.png"/><Relationship Id="rId5" Type="http://schemas.openxmlformats.org/officeDocument/2006/relationships/image" Target="../media/image58.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17.svg"/><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3.sv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77.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9.png"/><Relationship Id="rId5" Type="http://schemas.openxmlformats.org/officeDocument/2006/relationships/image" Target="../media/image58.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 Id="rId1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3.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774983" cy="39472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flipV="1">
            <a:off x="14474571" y="6293685"/>
            <a:ext cx="3819062" cy="3993315"/>
          </a:xfrm>
          <a:prstGeom prst="rect">
            <a:avLst/>
          </a:prstGeom>
        </p:spPr>
      </p:pic>
      <p:pic>
        <p:nvPicPr>
          <p:cNvPr id="5" name="Picture 5"/>
          <p:cNvPicPr>
            <a:picLocks noChangeAspect="1"/>
          </p:cNvPicPr>
          <p:nvPr/>
        </p:nvPicPr>
        <p:blipFill>
          <a:blip r:embed="rId5"/>
          <a:srcRect/>
          <a:stretch>
            <a:fillRect/>
          </a:stretch>
        </p:blipFill>
        <p:spPr>
          <a:xfrm>
            <a:off x="16764000" y="190500"/>
            <a:ext cx="1308813" cy="1656871"/>
          </a:xfrm>
          <a:prstGeom prst="rect">
            <a:avLst/>
          </a:prstGeom>
        </p:spPr>
      </p:pic>
      <p:sp>
        <p:nvSpPr>
          <p:cNvPr id="7" name="TextBox 7"/>
          <p:cNvSpPr txBox="1"/>
          <p:nvPr/>
        </p:nvSpPr>
        <p:spPr>
          <a:xfrm>
            <a:off x="4023818" y="2606606"/>
            <a:ext cx="11870660" cy="1570874"/>
          </a:xfrm>
          <a:prstGeom prst="rect">
            <a:avLst/>
          </a:prstGeom>
        </p:spPr>
        <p:txBody>
          <a:bodyPr lIns="0" tIns="0" rIns="0" bIns="0" rtlCol="0" anchor="t">
            <a:spAutoFit/>
          </a:bodyPr>
          <a:lstStyle/>
          <a:p>
            <a:pPr algn="l">
              <a:lnSpc>
                <a:spcPts val="6132"/>
              </a:lnSpc>
            </a:pPr>
            <a:r>
              <a:rPr lang="en-US" sz="5668" spc="41">
                <a:solidFill>
                  <a:srgbClr val="000000"/>
                </a:solidFill>
                <a:latin typeface="Montserrat Semi-Bold Bold"/>
              </a:rPr>
              <a:t>Structured Query Language  (SQL)</a:t>
            </a:r>
          </a:p>
        </p:txBody>
      </p:sp>
      <p:sp>
        <p:nvSpPr>
          <p:cNvPr id="8" name="TextBox 8"/>
          <p:cNvSpPr txBox="1"/>
          <p:nvPr/>
        </p:nvSpPr>
        <p:spPr>
          <a:xfrm>
            <a:off x="4338801" y="4895904"/>
            <a:ext cx="7122923" cy="495192"/>
          </a:xfrm>
          <a:prstGeom prst="rect">
            <a:avLst/>
          </a:prstGeom>
        </p:spPr>
        <p:txBody>
          <a:bodyPr lIns="0" tIns="0" rIns="0" bIns="0" rtlCol="0" anchor="t">
            <a:spAutoFit/>
          </a:bodyPr>
          <a:lstStyle/>
          <a:p>
            <a:pPr algn="l">
              <a:lnSpc>
                <a:spcPts val="3909"/>
              </a:lnSpc>
            </a:pPr>
            <a:r>
              <a:rPr lang="en-US" sz="3258" spc="24">
                <a:solidFill>
                  <a:srgbClr val="000000"/>
                </a:solidFill>
                <a:latin typeface="Montserrat Bold"/>
              </a:rPr>
              <a:t>Module-1: </a:t>
            </a:r>
            <a:r>
              <a:rPr lang="en-US" sz="3258" spc="24">
                <a:solidFill>
                  <a:srgbClr val="000000"/>
                </a:solidFill>
                <a:latin typeface="Montserrat"/>
              </a:rPr>
              <a:t>Introduction to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83589" y="993445"/>
            <a:ext cx="1410843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What is Relational Database ?</a:t>
            </a:r>
          </a:p>
        </p:txBody>
      </p:sp>
      <p:sp>
        <p:nvSpPr>
          <p:cNvPr id="4" name="TextBox 4"/>
          <p:cNvSpPr txBox="1"/>
          <p:nvPr/>
        </p:nvSpPr>
        <p:spPr>
          <a:xfrm>
            <a:off x="2659188" y="2877693"/>
            <a:ext cx="12779693"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Italics"/>
              </a:rPr>
              <a:t>“Data in a relational database is stored in database objects called tables.”</a:t>
            </a:r>
          </a:p>
        </p:txBody>
      </p:sp>
      <p:sp>
        <p:nvSpPr>
          <p:cNvPr id="5" name="TextBox 5"/>
          <p:cNvSpPr txBox="1"/>
          <p:nvPr/>
        </p:nvSpPr>
        <p:spPr>
          <a:xfrm>
            <a:off x="1287170" y="4468686"/>
            <a:ext cx="15782925" cy="1123632"/>
          </a:xfrm>
          <a:prstGeom prst="rect">
            <a:avLst/>
          </a:prstGeom>
        </p:spPr>
        <p:txBody>
          <a:bodyPr lIns="0" tIns="0" rIns="0" bIns="0" rtlCol="0" anchor="t">
            <a:spAutoFit/>
          </a:bodyPr>
          <a:lstStyle/>
          <a:p>
            <a:pPr marL="670560" lvl="1" indent="-335280" algn="l">
              <a:lnSpc>
                <a:spcPts val="4320"/>
              </a:lnSpc>
              <a:buFont typeface="Arial"/>
              <a:buChar char="•"/>
            </a:pPr>
            <a:r>
              <a:rPr lang="en-US" sz="3600" spc="27">
                <a:solidFill>
                  <a:srgbClr val="000000"/>
                </a:solidFill>
                <a:latin typeface="Montserrat"/>
              </a:rPr>
              <a:t>A table is a collection of related data held in a structured format in  form of rows and columns.</a:t>
            </a:r>
          </a:p>
        </p:txBody>
      </p:sp>
      <p:graphicFrame>
        <p:nvGraphicFramePr>
          <p:cNvPr id="6" name="Table 6"/>
          <p:cNvGraphicFramePr>
            <a:graphicFrameLocks noGrp="1"/>
          </p:cNvGraphicFramePr>
          <p:nvPr/>
        </p:nvGraphicFramePr>
        <p:xfrm>
          <a:off x="2954463" y="6700838"/>
          <a:ext cx="13620749" cy="2224978"/>
        </p:xfrm>
        <a:graphic>
          <a:graphicData uri="http://schemas.openxmlformats.org/drawingml/2006/table">
            <a:tbl>
              <a:tblPr/>
              <a:tblGrid>
                <a:gridCol w="3321353">
                  <a:extLst>
                    <a:ext uri="{9D8B030D-6E8A-4147-A177-3AD203B41FA5}">
                      <a16:colId xmlns:a16="http://schemas.microsoft.com/office/drawing/2014/main" val="20000"/>
                    </a:ext>
                  </a:extLst>
                </a:gridCol>
                <a:gridCol w="3428737">
                  <a:extLst>
                    <a:ext uri="{9D8B030D-6E8A-4147-A177-3AD203B41FA5}">
                      <a16:colId xmlns:a16="http://schemas.microsoft.com/office/drawing/2014/main" val="20001"/>
                    </a:ext>
                  </a:extLst>
                </a:gridCol>
                <a:gridCol w="3317584">
                  <a:extLst>
                    <a:ext uri="{9D8B030D-6E8A-4147-A177-3AD203B41FA5}">
                      <a16:colId xmlns:a16="http://schemas.microsoft.com/office/drawing/2014/main" val="20002"/>
                    </a:ext>
                  </a:extLst>
                </a:gridCol>
                <a:gridCol w="3553075">
                  <a:extLst>
                    <a:ext uri="{9D8B030D-6E8A-4147-A177-3AD203B41FA5}">
                      <a16:colId xmlns:a16="http://schemas.microsoft.com/office/drawing/2014/main" val="20003"/>
                    </a:ext>
                  </a:extLst>
                </a:gridCol>
              </a:tblGrid>
              <a:tr h="573532">
                <a:tc>
                  <a:txBody>
                    <a:bodyPr/>
                    <a:lstStyle/>
                    <a:p>
                      <a:pPr algn="l">
                        <a:lnSpc>
                          <a:spcPts val="3240"/>
                        </a:lnSpc>
                        <a:defRPr/>
                      </a:pPr>
                      <a:r>
                        <a:rPr lang="en-US" sz="2700" spc="11">
                          <a:solidFill>
                            <a:srgbClr val="FFFFFF"/>
                          </a:solidFill>
                          <a:latin typeface="Montserrat Bold"/>
                        </a:rPr>
                        <a:t>Column	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Column	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Column	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Column	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573534">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538982">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538930">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1287170" y="7281876"/>
            <a:ext cx="1237298" cy="1594485"/>
          </a:xfrm>
          <a:prstGeom prst="rect">
            <a:avLst/>
          </a:prstGeom>
        </p:spPr>
        <p:txBody>
          <a:bodyPr lIns="0" tIns="0" rIns="0" bIns="0" rtlCol="0" anchor="t">
            <a:spAutoFit/>
          </a:bodyPr>
          <a:lstStyle/>
          <a:p>
            <a:pPr algn="l">
              <a:lnSpc>
                <a:spcPts val="3240"/>
              </a:lnSpc>
            </a:pPr>
            <a:r>
              <a:rPr lang="en-US" sz="2700" spc="18">
                <a:solidFill>
                  <a:srgbClr val="006FC0"/>
                </a:solidFill>
                <a:latin typeface="Montserrat Bold"/>
              </a:rPr>
              <a:t>Row 1</a:t>
            </a:r>
          </a:p>
          <a:p>
            <a:pPr algn="l">
              <a:lnSpc>
                <a:spcPts val="3240"/>
              </a:lnSpc>
            </a:pPr>
            <a:r>
              <a:rPr lang="en-US" sz="2700" spc="18">
                <a:solidFill>
                  <a:srgbClr val="006FC0"/>
                </a:solidFill>
                <a:latin typeface="Montserrat Bold"/>
              </a:rPr>
              <a:t>Row 2</a:t>
            </a:r>
          </a:p>
          <a:p>
            <a:pPr algn="l">
              <a:lnSpc>
                <a:spcPts val="3240"/>
              </a:lnSpc>
            </a:pPr>
            <a:r>
              <a:rPr lang="en-US" sz="2700" spc="18">
                <a:solidFill>
                  <a:srgbClr val="006FC0"/>
                </a:solidFill>
                <a:latin typeface="Montserrat Bold"/>
              </a:rPr>
              <a:t>Row 3</a:t>
            </a:r>
          </a:p>
        </p:txBody>
      </p:sp>
      <p:pic>
        <p:nvPicPr>
          <p:cNvPr id="8" name="Picture 8"/>
          <p:cNvPicPr>
            <a:picLocks noChangeAspect="1"/>
          </p:cNvPicPr>
          <p:nvPr/>
        </p:nvPicPr>
        <p:blipFill>
          <a:blip r:embed="rId3"/>
          <a:srcRect/>
          <a:stretch>
            <a:fillRect/>
          </a:stretch>
        </p:blipFill>
        <p:spPr>
          <a:xfrm>
            <a:off x="16384102" y="285444"/>
            <a:ext cx="1308813" cy="1656871"/>
          </a:xfrm>
          <a:prstGeom prst="rect">
            <a:avLst/>
          </a:prstGeom>
        </p:spPr>
      </p:pic>
      <p:pic>
        <p:nvPicPr>
          <p:cNvPr id="9" name="Picture 9"/>
          <p:cNvPicPr>
            <a:picLocks noChangeAspect="1"/>
          </p:cNvPicPr>
          <p:nvPr/>
        </p:nvPicPr>
        <p:blipFill>
          <a:blip r:embed="rId4"/>
          <a:srcRect t="14180" b="19681"/>
          <a:stretch>
            <a:fillRect/>
          </a:stretch>
        </p:blipFill>
        <p:spPr>
          <a:xfrm>
            <a:off x="16086986" y="9741104"/>
            <a:ext cx="2201014" cy="545896"/>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8799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HAVING</a:t>
            </a:r>
          </a:p>
        </p:txBody>
      </p:sp>
      <p:sp>
        <p:nvSpPr>
          <p:cNvPr id="4" name="TextBox 4"/>
          <p:cNvSpPr txBox="1"/>
          <p:nvPr/>
        </p:nvSpPr>
        <p:spPr>
          <a:xfrm>
            <a:off x="1287170" y="2642805"/>
            <a:ext cx="15456218" cy="2498407"/>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HAVING </a:t>
            </a:r>
            <a:r>
              <a:rPr lang="en-US" sz="2400" spc="30">
                <a:solidFill>
                  <a:srgbClr val="000000"/>
                </a:solidFill>
                <a:latin typeface="Montserrat Bold"/>
              </a:rPr>
              <a:t>clause is used to filter result-set created by the GROUP BY clause.”</a:t>
            </a:r>
          </a:p>
          <a:p>
            <a:pPr algn="l">
              <a:lnSpc>
                <a:spcPts val="2879"/>
              </a:lnSpc>
            </a:pPr>
            <a:endParaRPr lang="en-US" sz="2400" spc="30">
              <a:solidFill>
                <a:srgbClr val="000000"/>
              </a:solidFill>
              <a:latin typeface="Montserrat Bold"/>
            </a:endParaRPr>
          </a:p>
          <a:p>
            <a:pPr marL="506730" lvl="1" indent="-253365" algn="l">
              <a:lnSpc>
                <a:spcPts val="3240"/>
              </a:lnSpc>
              <a:buFont typeface="Arial"/>
              <a:buChar char="•"/>
            </a:pPr>
            <a:r>
              <a:rPr lang="en-US" sz="2700" spc="18">
                <a:solidFill>
                  <a:srgbClr val="000000"/>
                </a:solidFill>
                <a:latin typeface="Montserrat"/>
              </a:rPr>
              <a:t>WHERE clause cannot be used to filer on aggregate functions, hence we use </a:t>
            </a:r>
            <a:r>
              <a:rPr lang="en-US" sz="2700" spc="18">
                <a:solidFill>
                  <a:srgbClr val="000000"/>
                </a:solidFill>
                <a:latin typeface="Montserrat Bold"/>
              </a:rPr>
              <a:t>HAVING</a:t>
            </a:r>
            <a:r>
              <a:rPr lang="en-US" sz="2700" spc="18">
                <a:solidFill>
                  <a:srgbClr val="000000"/>
                </a:solidFill>
                <a:latin typeface="Montserrat"/>
              </a:rPr>
              <a:t>.</a:t>
            </a:r>
          </a:p>
          <a:p>
            <a:pPr marL="506730" lvl="1" indent="-253365" algn="l">
              <a:lnSpc>
                <a:spcPts val="3240"/>
              </a:lnSpc>
            </a:pPr>
            <a:endParaRPr lang="en-US" sz="2700" spc="18">
              <a:solidFill>
                <a:srgbClr val="000000"/>
              </a:solidFill>
              <a:latin typeface="Montserrat"/>
            </a:endParaRPr>
          </a:p>
          <a:p>
            <a:pPr marL="450427" lvl="1" indent="-225213" algn="l">
              <a:lnSpc>
                <a:spcPts val="2879"/>
              </a:lnSpc>
            </a:pPr>
            <a:r>
              <a:rPr lang="en-US" sz="2400" spc="23">
                <a:solidFill>
                  <a:srgbClr val="000000"/>
                </a:solidFill>
                <a:latin typeface="Montserrat Bold"/>
              </a:rPr>
              <a:t>HAVING Syntax :</a:t>
            </a:r>
          </a:p>
        </p:txBody>
      </p:sp>
      <p:sp>
        <p:nvSpPr>
          <p:cNvPr id="5" name="TextBox 5"/>
          <p:cNvSpPr txBox="1"/>
          <p:nvPr/>
        </p:nvSpPr>
        <p:spPr>
          <a:xfrm>
            <a:off x="1490166" y="5073760"/>
            <a:ext cx="8460105" cy="4106863"/>
          </a:xfrm>
          <a:prstGeom prst="rect">
            <a:avLst/>
          </a:prstGeom>
        </p:spPr>
        <p:txBody>
          <a:bodyPr lIns="0" tIns="0" rIns="0" bIns="0" rtlCol="0" anchor="t">
            <a:spAutoFit/>
          </a:bodyPr>
          <a:lstStyle/>
          <a:p>
            <a:pPr algn="l">
              <a:lnSpc>
                <a:spcPts val="7565"/>
              </a:lnSpc>
            </a:pPr>
            <a:r>
              <a:rPr lang="en-US" sz="4200" spc="40">
                <a:solidFill>
                  <a:srgbClr val="4471C4"/>
                </a:solidFill>
                <a:latin typeface="Montserrat Bold"/>
              </a:rPr>
              <a:t>SELECT </a:t>
            </a:r>
            <a:r>
              <a:rPr lang="en-US" sz="4200" spc="40">
                <a:solidFill>
                  <a:srgbClr val="000000"/>
                </a:solidFill>
                <a:latin typeface="Montserrat Bold"/>
              </a:rPr>
              <a:t>column_name(s)  </a:t>
            </a:r>
            <a:r>
              <a:rPr lang="en-US" sz="4200" spc="40">
                <a:solidFill>
                  <a:srgbClr val="4471C4"/>
                </a:solidFill>
                <a:latin typeface="Montserrat Bold"/>
              </a:rPr>
              <a:t>FROM </a:t>
            </a:r>
            <a:r>
              <a:rPr lang="en-US" sz="4200" spc="40">
                <a:solidFill>
                  <a:srgbClr val="000000"/>
                </a:solidFill>
                <a:latin typeface="Montserrat Bold"/>
              </a:rPr>
              <a:t>table_name</a:t>
            </a:r>
          </a:p>
          <a:p>
            <a:pPr algn="l">
              <a:lnSpc>
                <a:spcPts val="7560"/>
              </a:lnSpc>
            </a:pPr>
            <a:r>
              <a:rPr lang="en-US" sz="4200" spc="40">
                <a:solidFill>
                  <a:srgbClr val="4471C4"/>
                </a:solidFill>
                <a:latin typeface="Montserrat Bold"/>
              </a:rPr>
              <a:t>GROUP BY </a:t>
            </a:r>
            <a:r>
              <a:rPr lang="en-US" sz="4200" spc="40">
                <a:solidFill>
                  <a:srgbClr val="000000"/>
                </a:solidFill>
                <a:latin typeface="Montserrat Bold"/>
              </a:rPr>
              <a:t>column_name(s)  </a:t>
            </a:r>
            <a:r>
              <a:rPr lang="en-US" sz="4200" spc="40">
                <a:solidFill>
                  <a:srgbClr val="4471C4"/>
                </a:solidFill>
                <a:latin typeface="Montserrat Bold"/>
              </a:rPr>
              <a:t>HAVING </a:t>
            </a:r>
            <a:r>
              <a:rPr lang="en-US" sz="4200" spc="40">
                <a:solidFill>
                  <a:srgbClr val="000000"/>
                </a:solidFill>
                <a:latin typeface="Montserrat Bold"/>
              </a:rPr>
              <a:t>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8799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HAVING</a:t>
            </a:r>
          </a:p>
        </p:txBody>
      </p:sp>
      <p:graphicFrame>
        <p:nvGraphicFramePr>
          <p:cNvPr id="4" name="Table 4"/>
          <p:cNvGraphicFramePr>
            <a:graphicFrameLocks noGrp="1"/>
          </p:cNvGraphicFramePr>
          <p:nvPr/>
        </p:nvGraphicFramePr>
        <p:xfrm>
          <a:off x="1974723" y="3549586"/>
          <a:ext cx="14547528" cy="5800737"/>
        </p:xfrm>
        <a:graphic>
          <a:graphicData uri="http://schemas.openxmlformats.org/drawingml/2006/table">
            <a:tbl>
              <a:tblPr/>
              <a:tblGrid>
                <a:gridCol w="2245945">
                  <a:extLst>
                    <a:ext uri="{9D8B030D-6E8A-4147-A177-3AD203B41FA5}">
                      <a16:colId xmlns:a16="http://schemas.microsoft.com/office/drawing/2014/main" val="20000"/>
                    </a:ext>
                  </a:extLst>
                </a:gridCol>
                <a:gridCol w="2811415">
                  <a:extLst>
                    <a:ext uri="{9D8B030D-6E8A-4147-A177-3AD203B41FA5}">
                      <a16:colId xmlns:a16="http://schemas.microsoft.com/office/drawing/2014/main" val="20001"/>
                    </a:ext>
                  </a:extLst>
                </a:gridCol>
                <a:gridCol w="2425995">
                  <a:extLst>
                    <a:ext uri="{9D8B030D-6E8A-4147-A177-3AD203B41FA5}">
                      <a16:colId xmlns:a16="http://schemas.microsoft.com/office/drawing/2014/main" val="20002"/>
                    </a:ext>
                  </a:extLst>
                </a:gridCol>
                <a:gridCol w="1762057">
                  <a:extLst>
                    <a:ext uri="{9D8B030D-6E8A-4147-A177-3AD203B41FA5}">
                      <a16:colId xmlns:a16="http://schemas.microsoft.com/office/drawing/2014/main" val="20003"/>
                    </a:ext>
                  </a:extLst>
                </a:gridCol>
                <a:gridCol w="2651057">
                  <a:extLst>
                    <a:ext uri="{9D8B030D-6E8A-4147-A177-3AD203B41FA5}">
                      <a16:colId xmlns:a16="http://schemas.microsoft.com/office/drawing/2014/main" val="20004"/>
                    </a:ext>
                  </a:extLst>
                </a:gridCol>
                <a:gridCol w="2651059">
                  <a:extLst>
                    <a:ext uri="{9D8B030D-6E8A-4147-A177-3AD203B41FA5}">
                      <a16:colId xmlns:a16="http://schemas.microsoft.com/office/drawing/2014/main" val="20005"/>
                    </a:ext>
                  </a:extLst>
                </a:gridCol>
              </a:tblGrid>
              <a:tr h="972448">
                <a:tc>
                  <a:txBody>
                    <a:bodyPr/>
                    <a:lstStyle/>
                    <a:p>
                      <a:pPr algn="l">
                        <a:lnSpc>
                          <a:spcPts val="3240"/>
                        </a:lnSpc>
                        <a:defRPr/>
                      </a:pPr>
                      <a:r>
                        <a:rPr lang="en-US" sz="2700" spc="26">
                          <a:solidFill>
                            <a:srgbClr val="FFFFFF"/>
                          </a:solidFill>
                          <a:latin typeface="Montserrat Bold"/>
                        </a:rPr>
                        <a:t>Customer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Bill Amount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20397">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4647">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4645">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4647">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Hubballi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1200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4645">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4663">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84645">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Hubballi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287170" y="2691130"/>
            <a:ext cx="3307080"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Customer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8799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HAVING</a:t>
            </a:r>
          </a:p>
        </p:txBody>
      </p:sp>
      <p:sp>
        <p:nvSpPr>
          <p:cNvPr id="4" name="TextBox 4"/>
          <p:cNvSpPr txBox="1"/>
          <p:nvPr/>
        </p:nvSpPr>
        <p:spPr>
          <a:xfrm>
            <a:off x="1103832" y="2620326"/>
            <a:ext cx="10230801"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HAVING with WHERE Clause and ORDER BY Clause Syntax :</a:t>
            </a:r>
          </a:p>
        </p:txBody>
      </p:sp>
      <p:sp>
        <p:nvSpPr>
          <p:cNvPr id="5" name="TextBox 5"/>
          <p:cNvSpPr txBox="1"/>
          <p:nvPr/>
        </p:nvSpPr>
        <p:spPr>
          <a:xfrm>
            <a:off x="1511198" y="2971405"/>
            <a:ext cx="8643937" cy="6027738"/>
          </a:xfrm>
          <a:prstGeom prst="rect">
            <a:avLst/>
          </a:prstGeom>
        </p:spPr>
        <p:txBody>
          <a:bodyPr lIns="0" tIns="0" rIns="0" bIns="0" rtlCol="0" anchor="t">
            <a:spAutoFit/>
          </a:bodyPr>
          <a:lstStyle/>
          <a:p>
            <a:pPr algn="l">
              <a:lnSpc>
                <a:spcPts val="7565"/>
              </a:lnSpc>
            </a:pPr>
            <a:r>
              <a:rPr lang="en-US" sz="4200" spc="40">
                <a:solidFill>
                  <a:srgbClr val="4471C4"/>
                </a:solidFill>
                <a:latin typeface="Montserrat Bold"/>
              </a:rPr>
              <a:t>SELECT </a:t>
            </a:r>
            <a:r>
              <a:rPr lang="en-US" sz="4200" spc="40">
                <a:solidFill>
                  <a:srgbClr val="000000"/>
                </a:solidFill>
                <a:latin typeface="Montserrat Bold"/>
              </a:rPr>
              <a:t>column_name(s)  </a:t>
            </a:r>
            <a:r>
              <a:rPr lang="en-US" sz="4200" spc="40">
                <a:solidFill>
                  <a:srgbClr val="4471C4"/>
                </a:solidFill>
                <a:latin typeface="Montserrat Bold"/>
              </a:rPr>
              <a:t>FROM </a:t>
            </a:r>
            <a:r>
              <a:rPr lang="en-US" sz="4200" spc="40">
                <a:solidFill>
                  <a:srgbClr val="000000"/>
                </a:solidFill>
                <a:latin typeface="Montserrat Bold"/>
              </a:rPr>
              <a:t>table_name  </a:t>
            </a:r>
            <a:r>
              <a:rPr lang="en-US" sz="4200" spc="40">
                <a:solidFill>
                  <a:srgbClr val="4471C4"/>
                </a:solidFill>
                <a:latin typeface="Montserrat Bold"/>
              </a:rPr>
              <a:t>WHERE </a:t>
            </a:r>
            <a:r>
              <a:rPr lang="en-US" sz="4200" spc="40">
                <a:solidFill>
                  <a:srgbClr val="000000"/>
                </a:solidFill>
                <a:latin typeface="Montserrat Bold"/>
              </a:rPr>
              <a:t>condition</a:t>
            </a:r>
          </a:p>
          <a:p>
            <a:pPr algn="l">
              <a:lnSpc>
                <a:spcPts val="7560"/>
              </a:lnSpc>
            </a:pPr>
            <a:r>
              <a:rPr lang="en-US" sz="4200" spc="40">
                <a:solidFill>
                  <a:srgbClr val="4471C4"/>
                </a:solidFill>
                <a:latin typeface="Montserrat Bold"/>
              </a:rPr>
              <a:t>GROUP BY </a:t>
            </a:r>
            <a:r>
              <a:rPr lang="en-US" sz="4200" spc="40">
                <a:solidFill>
                  <a:srgbClr val="000000"/>
                </a:solidFill>
                <a:latin typeface="Montserrat Bold"/>
              </a:rPr>
              <a:t>column_name(s)  </a:t>
            </a:r>
            <a:r>
              <a:rPr lang="en-US" sz="4200" spc="40">
                <a:solidFill>
                  <a:srgbClr val="4471C4"/>
                </a:solidFill>
                <a:latin typeface="Montserrat Bold"/>
              </a:rPr>
              <a:t>HAVING </a:t>
            </a:r>
            <a:r>
              <a:rPr lang="en-US" sz="4200" spc="40">
                <a:solidFill>
                  <a:srgbClr val="000000"/>
                </a:solidFill>
                <a:latin typeface="Montserrat Bold"/>
              </a:rPr>
              <a:t>condition</a:t>
            </a:r>
          </a:p>
          <a:p>
            <a:pPr algn="l">
              <a:lnSpc>
                <a:spcPts val="5040"/>
              </a:lnSpc>
            </a:pPr>
            <a:r>
              <a:rPr lang="en-US" sz="4200" spc="40">
                <a:solidFill>
                  <a:srgbClr val="4471C4"/>
                </a:solidFill>
                <a:latin typeface="Montserrat Bold"/>
              </a:rPr>
              <a:t>ORDER BY </a:t>
            </a:r>
            <a:r>
              <a:rPr lang="en-US" sz="4200" spc="40">
                <a:solidFill>
                  <a:srgbClr val="000000"/>
                </a:solidFill>
                <a:latin typeface="Montserrat Bold"/>
              </a:rPr>
              <a:t>column_name(s);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2814378"/>
            <a:ext cx="15562898" cy="6064568"/>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GROUP BY </a:t>
            </a:r>
            <a:r>
              <a:rPr lang="en-US" sz="2700" spc="18">
                <a:solidFill>
                  <a:srgbClr val="000000"/>
                </a:solidFill>
                <a:latin typeface="Montserrat Bold"/>
              </a:rPr>
              <a:t>clause is used to group rows that have identical data into summary</a:t>
            </a:r>
          </a:p>
          <a:p>
            <a:pPr marL="506730" lvl="1" indent="-253365" algn="l">
              <a:lnSpc>
                <a:spcPts val="3240"/>
              </a:lnSpc>
            </a:pPr>
            <a:r>
              <a:rPr lang="en-US" sz="2700" spc="11">
                <a:solidFill>
                  <a:srgbClr val="000000"/>
                </a:solidFill>
                <a:latin typeface="Montserrat Bold"/>
              </a:rPr>
              <a:t>rows.</a:t>
            </a:r>
          </a:p>
          <a:p>
            <a:pPr marL="506730" lvl="1" indent="-253365" algn="l">
              <a:lnSpc>
                <a:spcPts val="3240"/>
              </a:lnSpc>
            </a:pPr>
            <a:endParaRPr lang="en-US" sz="2700" spc="11">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GROUP BY </a:t>
            </a:r>
            <a:r>
              <a:rPr lang="en-US" sz="2700" spc="18">
                <a:solidFill>
                  <a:srgbClr val="000000"/>
                </a:solidFill>
                <a:latin typeface="Montserrat Bold"/>
              </a:rPr>
              <a:t>statements are used with aggregate functions to group the result</a:t>
            </a:r>
          </a:p>
          <a:p>
            <a:pPr marL="506730" lvl="1" indent="-253365" algn="l">
              <a:lnSpc>
                <a:spcPts val="3240"/>
              </a:lnSpc>
            </a:pPr>
            <a:r>
              <a:rPr lang="en-US" sz="2700" spc="11">
                <a:solidFill>
                  <a:srgbClr val="000000"/>
                </a:solidFill>
                <a:latin typeface="Montserrat Bold"/>
              </a:rPr>
              <a:t>set by one or more columns.</a:t>
            </a:r>
          </a:p>
          <a:p>
            <a:pPr marL="506730" lvl="1" indent="-253365" algn="l">
              <a:lnSpc>
                <a:spcPts val="3240"/>
              </a:lnSpc>
            </a:pPr>
            <a:endParaRPr lang="en-US" sz="2700" spc="11">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HAVING </a:t>
            </a:r>
            <a:r>
              <a:rPr lang="en-US" sz="2700" spc="18">
                <a:solidFill>
                  <a:srgbClr val="000000"/>
                </a:solidFill>
                <a:latin typeface="Montserrat Bold"/>
              </a:rPr>
              <a:t>clause is used to filter groups created by the GROUP BY clause.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1">
                <a:solidFill>
                  <a:srgbClr val="00AF50"/>
                </a:solidFill>
                <a:latin typeface="Montserrat Bold"/>
              </a:rPr>
              <a:t>WHERE </a:t>
            </a:r>
            <a:r>
              <a:rPr lang="en-US" sz="2700" spc="11">
                <a:solidFill>
                  <a:srgbClr val="000000"/>
                </a:solidFill>
                <a:latin typeface="Montserrat Bold"/>
              </a:rPr>
              <a:t>clause cannot be used to filter on aggregate functions, hence we use</a:t>
            </a:r>
          </a:p>
          <a:p>
            <a:pPr marL="506730" lvl="1" indent="-253365" algn="l">
              <a:lnSpc>
                <a:spcPts val="3240"/>
              </a:lnSpc>
            </a:pPr>
            <a:r>
              <a:rPr lang="en-US" sz="2700" spc="18">
                <a:solidFill>
                  <a:srgbClr val="000000"/>
                </a:solidFill>
                <a:latin typeface="Montserrat Bold"/>
              </a:rPr>
              <a:t>HAVING.</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29506" y="5742913"/>
            <a:ext cx="3717434" cy="3807871"/>
          </a:xfrm>
          <a:prstGeom prst="rect">
            <a:avLst/>
          </a:prstGeom>
        </p:spPr>
      </p:pic>
      <p:sp>
        <p:nvSpPr>
          <p:cNvPr id="5" name="TextBox 5"/>
          <p:cNvSpPr txBox="1"/>
          <p:nvPr/>
        </p:nvSpPr>
        <p:spPr>
          <a:xfrm>
            <a:off x="3217733" y="2471939"/>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6" name="TextBox 6"/>
          <p:cNvSpPr txBox="1"/>
          <p:nvPr/>
        </p:nvSpPr>
        <p:spPr>
          <a:xfrm>
            <a:off x="3538043" y="3915927"/>
            <a:ext cx="10243185"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Module-7 : SQL Conditional Expressions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081"/>
            <a:ext cx="3774983" cy="394722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36422" y="3138270"/>
            <a:ext cx="2740476"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8"/>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846658" y="3108107"/>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4577" y="3138270"/>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256471" y="5529889"/>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81502" y="5529889"/>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876669" y="5324150"/>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034526" y="5529890"/>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11"/>
          <a:srcRect t="99" b="99"/>
          <a:stretch>
            <a:fillRect/>
          </a:stretch>
        </p:blipFill>
        <p:spPr>
          <a:xfrm>
            <a:off x="1442452" y="7395183"/>
            <a:ext cx="3128415" cy="1482522"/>
          </a:xfrm>
          <a:prstGeom prst="rect">
            <a:avLst/>
          </a:prstGeom>
        </p:spPr>
      </p:pic>
      <p:sp>
        <p:nvSpPr>
          <p:cNvPr id="21" name="TextBox 21"/>
          <p:cNvSpPr txBox="1"/>
          <p:nvPr/>
        </p:nvSpPr>
        <p:spPr>
          <a:xfrm>
            <a:off x="2126544" y="7692517"/>
            <a:ext cx="1702118"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12"/>
          <a:srcRect t="135" b="135"/>
          <a:stretch>
            <a:fillRect/>
          </a:stretch>
        </p:blipFill>
        <p:spPr>
          <a:xfrm>
            <a:off x="5438386" y="7395183"/>
            <a:ext cx="3123833" cy="1482522"/>
          </a:xfrm>
          <a:prstGeom prst="rect">
            <a:avLst/>
          </a:prstGeom>
        </p:spPr>
      </p:pic>
      <p:sp>
        <p:nvSpPr>
          <p:cNvPr id="23" name="TextBox 23"/>
          <p:cNvSpPr txBox="1"/>
          <p:nvPr/>
        </p:nvSpPr>
        <p:spPr>
          <a:xfrm>
            <a:off x="6020741" y="7665212"/>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13"/>
          <a:srcRect t="99" b="99"/>
          <a:stretch>
            <a:fillRect/>
          </a:stretch>
        </p:blipFill>
        <p:spPr>
          <a:xfrm>
            <a:off x="9429736" y="7395183"/>
            <a:ext cx="3128415" cy="1482522"/>
          </a:xfrm>
          <a:prstGeom prst="rect">
            <a:avLst/>
          </a:prstGeom>
        </p:spPr>
      </p:pic>
      <p:sp>
        <p:nvSpPr>
          <p:cNvPr id="25" name="TextBox 25"/>
          <p:cNvSpPr txBox="1"/>
          <p:nvPr/>
        </p:nvSpPr>
        <p:spPr>
          <a:xfrm>
            <a:off x="9664661" y="7692517"/>
            <a:ext cx="2658553" cy="828675"/>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005951" y="7692517"/>
            <a:ext cx="1884437"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4"/>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5"/>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477569" y="3243262"/>
            <a:ext cx="6597690" cy="3800475"/>
            <a:chOff x="0" y="0"/>
            <a:chExt cx="8796920" cy="5067300"/>
          </a:xfrm>
        </p:grpSpPr>
        <p:sp>
          <p:nvSpPr>
            <p:cNvPr id="7" name="TextBox 7"/>
            <p:cNvSpPr txBox="1"/>
            <p:nvPr/>
          </p:nvSpPr>
          <p:spPr>
            <a:xfrm>
              <a:off x="580020" y="0"/>
              <a:ext cx="8216900" cy="5067300"/>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a:rPr>
                <a:t>SQL – CASE Statement</a:t>
              </a:r>
            </a:p>
            <a:p>
              <a:pPr algn="l">
                <a:lnSpc>
                  <a:spcPts val="4320"/>
                </a:lnSpc>
              </a:pPr>
              <a:endParaRPr lang="en-US" sz="3600" spc="27">
                <a:solidFill>
                  <a:srgbClr val="000000"/>
                </a:solidFill>
                <a:latin typeface="Montserrat"/>
              </a:endParaRPr>
            </a:p>
            <a:p>
              <a:pPr algn="l">
                <a:lnSpc>
                  <a:spcPts val="4320"/>
                </a:lnSpc>
              </a:pPr>
              <a:r>
                <a:rPr lang="en-US" sz="3600" spc="19">
                  <a:solidFill>
                    <a:srgbClr val="000000"/>
                  </a:solidFill>
                  <a:latin typeface="Montserrat"/>
                </a:rPr>
                <a:t>SQL – DECODE Function</a:t>
              </a:r>
            </a:p>
            <a:p>
              <a:pPr algn="l">
                <a:lnSpc>
                  <a:spcPts val="4320"/>
                </a:lnSpc>
              </a:pPr>
              <a:endParaRPr lang="en-US" sz="3600" spc="19">
                <a:solidFill>
                  <a:srgbClr val="000000"/>
                </a:solidFill>
                <a:latin typeface="Montserrat"/>
              </a:endParaRPr>
            </a:p>
            <a:p>
              <a:pPr algn="l">
                <a:lnSpc>
                  <a:spcPts val="4320"/>
                </a:lnSpc>
              </a:pPr>
              <a:r>
                <a:rPr lang="en-US" sz="3600" spc="27">
                  <a:solidFill>
                    <a:srgbClr val="000000"/>
                  </a:solidFill>
                  <a:latin typeface="Montserrat"/>
                </a:rPr>
                <a:t>SQL – NVL() Function</a:t>
              </a:r>
            </a:p>
            <a:p>
              <a:pPr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SQL - COMMENTS</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8470"/>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032" y="1601254"/>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44037"/>
              <a:ext cx="394368" cy="45657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486594" y="6589143"/>
            <a:ext cx="295776" cy="342432"/>
          </a:xfrm>
          <a:prstGeom prst="rect">
            <a:avLst/>
          </a:prstGeom>
        </p:spPr>
      </p:pic>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06518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CASE Statement</a:t>
            </a:r>
          </a:p>
        </p:txBody>
      </p:sp>
      <p:sp>
        <p:nvSpPr>
          <p:cNvPr id="4" name="TextBox 4"/>
          <p:cNvSpPr txBox="1"/>
          <p:nvPr/>
        </p:nvSpPr>
        <p:spPr>
          <a:xfrm>
            <a:off x="1103832" y="2640519"/>
            <a:ext cx="14097952" cy="6159817"/>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CASE Statement </a:t>
            </a:r>
            <a:r>
              <a:rPr lang="en-US" sz="2400" spc="23">
                <a:solidFill>
                  <a:srgbClr val="000000"/>
                </a:solidFill>
                <a:latin typeface="Montserrat Bold"/>
              </a:rPr>
              <a:t>is used to return a value based on a specific condition.”</a:t>
            </a: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CASE Syntax :</a:t>
            </a:r>
          </a:p>
          <a:p>
            <a:pPr algn="just">
              <a:lnSpc>
                <a:spcPts val="7203"/>
              </a:lnSpc>
            </a:pPr>
            <a:r>
              <a:rPr lang="en-US" sz="3000" spc="13">
                <a:solidFill>
                  <a:srgbClr val="4471C4"/>
                </a:solidFill>
                <a:latin typeface="Montserrat Bold"/>
              </a:rPr>
              <a:t>CASE WHEN </a:t>
            </a:r>
            <a:r>
              <a:rPr lang="en-US" sz="3000" spc="13">
                <a:solidFill>
                  <a:srgbClr val="000000"/>
                </a:solidFill>
                <a:latin typeface="Montserrat Bold"/>
              </a:rPr>
              <a:t>condition1 </a:t>
            </a:r>
            <a:r>
              <a:rPr lang="en-US" sz="3000" spc="13">
                <a:solidFill>
                  <a:srgbClr val="4471C4"/>
                </a:solidFill>
                <a:latin typeface="Montserrat Bold"/>
              </a:rPr>
              <a:t>THEN </a:t>
            </a:r>
            <a:r>
              <a:rPr lang="en-US" sz="3000" spc="13">
                <a:solidFill>
                  <a:srgbClr val="000000"/>
                </a:solidFill>
                <a:latin typeface="Montserrat Bold"/>
              </a:rPr>
              <a:t>result1  </a:t>
            </a:r>
            <a:r>
              <a:rPr lang="en-US" sz="3000" spc="13">
                <a:solidFill>
                  <a:srgbClr val="4471C4"/>
                </a:solidFill>
                <a:latin typeface="Montserrat Bold"/>
              </a:rPr>
              <a:t>WHEN </a:t>
            </a:r>
            <a:r>
              <a:rPr lang="en-US" sz="3000" spc="13">
                <a:solidFill>
                  <a:srgbClr val="000000"/>
                </a:solidFill>
                <a:latin typeface="Montserrat Bold"/>
              </a:rPr>
              <a:t>condition2 </a:t>
            </a:r>
            <a:r>
              <a:rPr lang="en-US" sz="3000" spc="13">
                <a:solidFill>
                  <a:srgbClr val="4471C4"/>
                </a:solidFill>
                <a:latin typeface="Montserrat Bold"/>
              </a:rPr>
              <a:t>THEN </a:t>
            </a:r>
            <a:r>
              <a:rPr lang="en-US" sz="3000" spc="13">
                <a:solidFill>
                  <a:srgbClr val="000000"/>
                </a:solidFill>
                <a:latin typeface="Montserrat Bold"/>
              </a:rPr>
              <a:t>result2  </a:t>
            </a:r>
            <a:r>
              <a:rPr lang="en-US" sz="3000" spc="13">
                <a:solidFill>
                  <a:srgbClr val="4471C4"/>
                </a:solidFill>
                <a:latin typeface="Montserrat Bold"/>
              </a:rPr>
              <a:t>WHEN </a:t>
            </a:r>
            <a:r>
              <a:rPr lang="en-US" sz="3000" spc="13">
                <a:solidFill>
                  <a:srgbClr val="000000"/>
                </a:solidFill>
                <a:latin typeface="Montserrat Bold"/>
              </a:rPr>
              <a:t>conditionN </a:t>
            </a:r>
            <a:r>
              <a:rPr lang="en-US" sz="3000" spc="13">
                <a:solidFill>
                  <a:srgbClr val="4471C4"/>
                </a:solidFill>
                <a:latin typeface="Montserrat Bold"/>
              </a:rPr>
              <a:t>THEN </a:t>
            </a:r>
            <a:r>
              <a:rPr lang="en-US" sz="3000" spc="13">
                <a:solidFill>
                  <a:srgbClr val="000000"/>
                </a:solidFill>
                <a:latin typeface="Montserrat Bold"/>
              </a:rPr>
              <a:t>resultN  </a:t>
            </a:r>
            <a:r>
              <a:rPr lang="en-US" sz="3000" spc="13">
                <a:solidFill>
                  <a:srgbClr val="4471C4"/>
                </a:solidFill>
                <a:latin typeface="Montserrat Bold"/>
              </a:rPr>
              <a:t>ELSE </a:t>
            </a:r>
            <a:r>
              <a:rPr lang="en-US" sz="3000" spc="13">
                <a:solidFill>
                  <a:srgbClr val="000000"/>
                </a:solidFill>
                <a:latin typeface="Montserrat Bold"/>
              </a:rPr>
              <a:t>result</a:t>
            </a:r>
          </a:p>
          <a:p>
            <a:pPr algn="just">
              <a:lnSpc>
                <a:spcPts val="7203"/>
              </a:lnSpc>
            </a:pPr>
            <a:endParaRPr lang="en-US" sz="3000" spc="13">
              <a:solidFill>
                <a:srgbClr val="000000"/>
              </a:solidFill>
              <a:latin typeface="Montserrat Bold"/>
            </a:endParaRPr>
          </a:p>
          <a:p>
            <a:pPr algn="l">
              <a:lnSpc>
                <a:spcPts val="3600"/>
              </a:lnSpc>
            </a:pPr>
            <a:r>
              <a:rPr lang="en-US" sz="3000" spc="21">
                <a:solidFill>
                  <a:srgbClr val="4471C4"/>
                </a:solidFill>
                <a:latin typeface="Montserrat Bold"/>
              </a:rPr>
              <a:t>END;</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06518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CASE Statement</a:t>
            </a:r>
          </a:p>
        </p:txBody>
      </p:sp>
      <p:sp>
        <p:nvSpPr>
          <p:cNvPr id="4" name="TextBox 4"/>
          <p:cNvSpPr txBox="1"/>
          <p:nvPr/>
        </p:nvSpPr>
        <p:spPr>
          <a:xfrm>
            <a:off x="1287170" y="2573451"/>
            <a:ext cx="8790622" cy="6898322"/>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CASE in a SELECT Statement Syntax :</a:t>
            </a:r>
          </a:p>
          <a:p>
            <a:pPr algn="l">
              <a:lnSpc>
                <a:spcPts val="2879"/>
              </a:lnSpc>
            </a:pPr>
            <a:endParaRPr lang="en-US" sz="2400" spc="30">
              <a:solidFill>
                <a:srgbClr val="000000"/>
              </a:solidFill>
              <a:latin typeface="Montserrat Bold"/>
            </a:endParaRPr>
          </a:p>
          <a:p>
            <a:pPr algn="l">
              <a:lnSpc>
                <a:spcPts val="3600"/>
              </a:lnSpc>
            </a:pPr>
            <a:r>
              <a:rPr lang="en-US" sz="3000" spc="6">
                <a:solidFill>
                  <a:srgbClr val="4471C4"/>
                </a:solidFill>
                <a:latin typeface="Montserrat Bold"/>
              </a:rPr>
              <a:t>SELECT </a:t>
            </a:r>
            <a:r>
              <a:rPr lang="en-US" sz="3000" spc="6">
                <a:solidFill>
                  <a:srgbClr val="000000"/>
                </a:solidFill>
                <a:latin typeface="Montserrat Bold"/>
              </a:rPr>
              <a:t>column_name(s),</a:t>
            </a:r>
          </a:p>
          <a:p>
            <a:pPr algn="l">
              <a:lnSpc>
                <a:spcPts val="7200"/>
              </a:lnSpc>
            </a:pPr>
            <a:r>
              <a:rPr lang="en-US" sz="3000" spc="13">
                <a:solidFill>
                  <a:srgbClr val="000000"/>
                </a:solidFill>
                <a:latin typeface="Montserrat Bold"/>
              </a:rPr>
              <a:t>(</a:t>
            </a:r>
            <a:r>
              <a:rPr lang="en-US" sz="3000" spc="13">
                <a:solidFill>
                  <a:srgbClr val="4471C4"/>
                </a:solidFill>
                <a:latin typeface="Montserrat Bold"/>
              </a:rPr>
              <a:t>CASE WHEN </a:t>
            </a:r>
            <a:r>
              <a:rPr lang="en-US" sz="3000" spc="13">
                <a:solidFill>
                  <a:srgbClr val="000000"/>
                </a:solidFill>
                <a:latin typeface="Montserrat Bold"/>
              </a:rPr>
              <a:t>condition1 </a:t>
            </a:r>
            <a:r>
              <a:rPr lang="en-US" sz="3000" spc="13">
                <a:solidFill>
                  <a:srgbClr val="4471C4"/>
                </a:solidFill>
                <a:latin typeface="Montserrat Bold"/>
              </a:rPr>
              <a:t>THEN </a:t>
            </a:r>
            <a:r>
              <a:rPr lang="en-US" sz="3000" spc="13">
                <a:solidFill>
                  <a:srgbClr val="000000"/>
                </a:solidFill>
                <a:latin typeface="Montserrat Bold"/>
              </a:rPr>
              <a:t>result1  </a:t>
            </a:r>
            <a:r>
              <a:rPr lang="en-US" sz="3000" spc="13">
                <a:solidFill>
                  <a:srgbClr val="4471C4"/>
                </a:solidFill>
                <a:latin typeface="Montserrat Bold"/>
              </a:rPr>
              <a:t>WHEN </a:t>
            </a:r>
            <a:r>
              <a:rPr lang="en-US" sz="3000" spc="13">
                <a:solidFill>
                  <a:srgbClr val="000000"/>
                </a:solidFill>
                <a:latin typeface="Montserrat Bold"/>
              </a:rPr>
              <a:t>condition2 </a:t>
            </a:r>
            <a:r>
              <a:rPr lang="en-US" sz="3000" spc="13">
                <a:solidFill>
                  <a:srgbClr val="4471C4"/>
                </a:solidFill>
                <a:latin typeface="Montserrat Bold"/>
              </a:rPr>
              <a:t>THEN </a:t>
            </a:r>
            <a:r>
              <a:rPr lang="en-US" sz="3000" spc="13">
                <a:solidFill>
                  <a:srgbClr val="000000"/>
                </a:solidFill>
                <a:latin typeface="Montserrat Bold"/>
              </a:rPr>
              <a:t>result2  </a:t>
            </a:r>
            <a:r>
              <a:rPr lang="en-US" sz="3000" spc="13">
                <a:solidFill>
                  <a:srgbClr val="4471C4"/>
                </a:solidFill>
                <a:latin typeface="Montserrat Bold"/>
              </a:rPr>
              <a:t>WHEN </a:t>
            </a:r>
            <a:r>
              <a:rPr lang="en-US" sz="3000" spc="13">
                <a:solidFill>
                  <a:srgbClr val="000000"/>
                </a:solidFill>
                <a:latin typeface="Montserrat Bold"/>
              </a:rPr>
              <a:t>conditionN </a:t>
            </a:r>
            <a:r>
              <a:rPr lang="en-US" sz="3000" spc="13">
                <a:solidFill>
                  <a:srgbClr val="4471C4"/>
                </a:solidFill>
                <a:latin typeface="Montserrat Bold"/>
              </a:rPr>
              <a:t>THEN </a:t>
            </a:r>
            <a:r>
              <a:rPr lang="en-US" sz="3000" spc="13">
                <a:solidFill>
                  <a:srgbClr val="000000"/>
                </a:solidFill>
                <a:latin typeface="Montserrat Bold"/>
              </a:rPr>
              <a:t>resultN  </a:t>
            </a:r>
            <a:r>
              <a:rPr lang="en-US" sz="3000" spc="13">
                <a:solidFill>
                  <a:srgbClr val="4471C4"/>
                </a:solidFill>
                <a:latin typeface="Montserrat Bold"/>
              </a:rPr>
              <a:t>ELSE </a:t>
            </a:r>
            <a:r>
              <a:rPr lang="en-US" sz="3000" spc="13">
                <a:solidFill>
                  <a:srgbClr val="000000"/>
                </a:solidFill>
                <a:latin typeface="Montserrat Bold"/>
              </a:rPr>
              <a:t>result</a:t>
            </a:r>
          </a:p>
          <a:p>
            <a:pPr algn="l">
              <a:lnSpc>
                <a:spcPts val="3600"/>
              </a:lnSpc>
            </a:pPr>
            <a:r>
              <a:rPr lang="en-US" sz="3000" spc="13">
                <a:solidFill>
                  <a:srgbClr val="4471C4"/>
                </a:solidFill>
                <a:latin typeface="Montserrat Bold"/>
              </a:rPr>
              <a:t>END</a:t>
            </a:r>
            <a:r>
              <a:rPr lang="en-US" sz="3000" spc="13">
                <a:solidFill>
                  <a:srgbClr val="000000"/>
                </a:solidFill>
                <a:latin typeface="Montserrat Bold"/>
              </a:rPr>
              <a:t>) </a:t>
            </a:r>
            <a:r>
              <a:rPr lang="en-US" sz="3000" spc="13">
                <a:solidFill>
                  <a:srgbClr val="4471C4"/>
                </a:solidFill>
                <a:latin typeface="Montserrat Bold"/>
              </a:rPr>
              <a:t>AS </a:t>
            </a:r>
            <a:r>
              <a:rPr lang="en-US" sz="3000" spc="13">
                <a:solidFill>
                  <a:srgbClr val="000000"/>
                </a:solidFill>
                <a:latin typeface="Montserrat Bold"/>
              </a:rPr>
              <a:t>column_name</a:t>
            </a:r>
          </a:p>
          <a:p>
            <a:pPr algn="l">
              <a:lnSpc>
                <a:spcPts val="3600"/>
              </a:lnSpc>
            </a:pPr>
            <a:endParaRPr lang="en-US" sz="3000" spc="13">
              <a:solidFill>
                <a:srgbClr val="000000"/>
              </a:solidFill>
              <a:latin typeface="Montserrat Bold"/>
            </a:endParaRPr>
          </a:p>
          <a:p>
            <a:pPr algn="l">
              <a:lnSpc>
                <a:spcPts val="3600"/>
              </a:lnSpc>
            </a:pPr>
            <a:r>
              <a:rPr lang="en-US" sz="3000" spc="6">
                <a:solidFill>
                  <a:srgbClr val="4471C4"/>
                </a:solidFill>
                <a:latin typeface="Montserrat Bold"/>
              </a:rPr>
              <a:t>FROM </a:t>
            </a:r>
            <a:r>
              <a:rPr lang="en-US" sz="3000" spc="6">
                <a:solidFill>
                  <a:srgbClr val="000000"/>
                </a:solidFill>
                <a:latin typeface="Montserrat Bold"/>
              </a:rPr>
              <a:t>table_name;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06518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CASE Statement</a:t>
            </a:r>
          </a:p>
        </p:txBody>
      </p:sp>
      <p:graphicFrame>
        <p:nvGraphicFramePr>
          <p:cNvPr id="4" name="Table 4"/>
          <p:cNvGraphicFramePr>
            <a:graphicFrameLocks noGrp="1"/>
          </p:cNvGraphicFramePr>
          <p:nvPr/>
        </p:nvGraphicFramePr>
        <p:xfrm>
          <a:off x="1862823" y="3531297"/>
          <a:ext cx="14546577" cy="5532172"/>
        </p:xfrm>
        <a:graphic>
          <a:graphicData uri="http://schemas.openxmlformats.org/drawingml/2006/table">
            <a:tbl>
              <a:tblPr/>
              <a:tblGrid>
                <a:gridCol w="2445943">
                  <a:extLst>
                    <a:ext uri="{9D8B030D-6E8A-4147-A177-3AD203B41FA5}">
                      <a16:colId xmlns:a16="http://schemas.microsoft.com/office/drawing/2014/main" val="20000"/>
                    </a:ext>
                  </a:extLst>
                </a:gridCol>
                <a:gridCol w="3116590">
                  <a:extLst>
                    <a:ext uri="{9D8B030D-6E8A-4147-A177-3AD203B41FA5}">
                      <a16:colId xmlns:a16="http://schemas.microsoft.com/office/drawing/2014/main" val="20001"/>
                    </a:ext>
                  </a:extLst>
                </a:gridCol>
                <a:gridCol w="1357194">
                  <a:extLst>
                    <a:ext uri="{9D8B030D-6E8A-4147-A177-3AD203B41FA5}">
                      <a16:colId xmlns:a16="http://schemas.microsoft.com/office/drawing/2014/main" val="20002"/>
                    </a:ext>
                  </a:extLst>
                </a:gridCol>
                <a:gridCol w="1769683">
                  <a:extLst>
                    <a:ext uri="{9D8B030D-6E8A-4147-A177-3AD203B41FA5}">
                      <a16:colId xmlns:a16="http://schemas.microsoft.com/office/drawing/2014/main" val="20003"/>
                    </a:ext>
                  </a:extLst>
                </a:gridCol>
                <a:gridCol w="1796808">
                  <a:extLst>
                    <a:ext uri="{9D8B030D-6E8A-4147-A177-3AD203B41FA5}">
                      <a16:colId xmlns:a16="http://schemas.microsoft.com/office/drawing/2014/main" val="20004"/>
                    </a:ext>
                  </a:extLst>
                </a:gridCol>
                <a:gridCol w="2318735">
                  <a:extLst>
                    <a:ext uri="{9D8B030D-6E8A-4147-A177-3AD203B41FA5}">
                      <a16:colId xmlns:a16="http://schemas.microsoft.com/office/drawing/2014/main" val="20005"/>
                    </a:ext>
                  </a:extLst>
                </a:gridCol>
                <a:gridCol w="1741624">
                  <a:extLst>
                    <a:ext uri="{9D8B030D-6E8A-4147-A177-3AD203B41FA5}">
                      <a16:colId xmlns:a16="http://schemas.microsoft.com/office/drawing/2014/main" val="20006"/>
                    </a:ext>
                  </a:extLst>
                </a:gridCol>
              </a:tblGrid>
              <a:tr h="717094">
                <a:tc>
                  <a:txBody>
                    <a:bodyPr/>
                    <a:lstStyle/>
                    <a:p>
                      <a:pPr algn="ctr">
                        <a:lnSpc>
                          <a:spcPts val="3240"/>
                        </a:lnSpc>
                        <a:defRPr/>
                      </a:pPr>
                      <a:r>
                        <a:rPr lang="en-US" sz="2700" spc="18">
                          <a:solidFill>
                            <a:srgbClr val="FFFFFF"/>
                          </a:solidFill>
                          <a:latin typeface="Montserrat Bold"/>
                        </a:rPr>
                        <a:t>Person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Person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Weight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Bank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Marks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17094">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1505">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1505">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1506">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1505">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87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1506">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76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90457">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287170" y="2691130"/>
            <a:ext cx="2790825"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Person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aphicFrame>
        <p:nvGraphicFramePr>
          <p:cNvPr id="3" name="Table 3"/>
          <p:cNvGraphicFramePr>
            <a:graphicFrameLocks noGrp="1"/>
          </p:cNvGraphicFramePr>
          <p:nvPr/>
        </p:nvGraphicFramePr>
        <p:xfrm>
          <a:off x="3323463" y="5193792"/>
          <a:ext cx="12790167" cy="2755014"/>
        </p:xfrm>
        <a:graphic>
          <a:graphicData uri="http://schemas.openxmlformats.org/drawingml/2006/table">
            <a:tbl>
              <a:tblPr/>
              <a:tblGrid>
                <a:gridCol w="122229">
                  <a:extLst>
                    <a:ext uri="{9D8B030D-6E8A-4147-A177-3AD203B41FA5}">
                      <a16:colId xmlns:a16="http://schemas.microsoft.com/office/drawing/2014/main" val="20000"/>
                    </a:ext>
                  </a:extLst>
                </a:gridCol>
                <a:gridCol w="180078">
                  <a:extLst>
                    <a:ext uri="{9D8B030D-6E8A-4147-A177-3AD203B41FA5}">
                      <a16:colId xmlns:a16="http://schemas.microsoft.com/office/drawing/2014/main" val="20001"/>
                    </a:ext>
                  </a:extLst>
                </a:gridCol>
                <a:gridCol w="3023063">
                  <a:extLst>
                    <a:ext uri="{9D8B030D-6E8A-4147-A177-3AD203B41FA5}">
                      <a16:colId xmlns:a16="http://schemas.microsoft.com/office/drawing/2014/main" val="20002"/>
                    </a:ext>
                  </a:extLst>
                </a:gridCol>
                <a:gridCol w="115696">
                  <a:extLst>
                    <a:ext uri="{9D8B030D-6E8A-4147-A177-3AD203B41FA5}">
                      <a16:colId xmlns:a16="http://schemas.microsoft.com/office/drawing/2014/main" val="20003"/>
                    </a:ext>
                  </a:extLst>
                </a:gridCol>
                <a:gridCol w="3365490">
                  <a:extLst>
                    <a:ext uri="{9D8B030D-6E8A-4147-A177-3AD203B41FA5}">
                      <a16:colId xmlns:a16="http://schemas.microsoft.com/office/drawing/2014/main" val="20004"/>
                    </a:ext>
                  </a:extLst>
                </a:gridCol>
                <a:gridCol w="3492383">
                  <a:extLst>
                    <a:ext uri="{9D8B030D-6E8A-4147-A177-3AD203B41FA5}">
                      <a16:colId xmlns:a16="http://schemas.microsoft.com/office/drawing/2014/main" val="20005"/>
                    </a:ext>
                  </a:extLst>
                </a:gridCol>
                <a:gridCol w="2491228">
                  <a:extLst>
                    <a:ext uri="{9D8B030D-6E8A-4147-A177-3AD203B41FA5}">
                      <a16:colId xmlns:a16="http://schemas.microsoft.com/office/drawing/2014/main" val="20006"/>
                    </a:ext>
                  </a:extLst>
                </a:gridCol>
              </a:tblGrid>
              <a:tr h="213225">
                <a:tc rowSpan="3">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gridSpan="3">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2E528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2E528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2E528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gridSpan="3">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65877">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rowSpan="2">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a:txBody>
                    <a:bodyPr/>
                    <a:lstStyle/>
                    <a:p>
                      <a:pPr algn="ctr">
                        <a:lnSpc>
                          <a:spcPts val="3240"/>
                        </a:lnSpc>
                        <a:defRPr/>
                      </a:pPr>
                      <a:r>
                        <a:rPr lang="en-US" sz="2700" spc="11">
                          <a:solidFill>
                            <a:srgbClr val="FFFFFF"/>
                          </a:solidFill>
                          <a:latin typeface="Montserrat Bold"/>
                        </a:rPr>
                        <a:t>Customer ID</a:t>
                      </a: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Customer Name</a:t>
                      </a: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Phone Number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574313">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v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14288"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E528F"/>
                      </a:solidFill>
                      <a:prstDash val="solid"/>
                      <a:round/>
                      <a:headEnd type="none" w="med" len="med"/>
                      <a:tailEnd type="none" w="med" len="med"/>
                    </a:lnR>
                    <a:lnT w="28575" cap="flat" cmpd="sng" algn="ctr">
                      <a:solidFill>
                        <a:srgbClr val="2BDB7F"/>
                      </a:solidFill>
                      <a:prstDash val="solid"/>
                      <a:round/>
                      <a:headEnd type="none" w="med" len="med"/>
                      <a:tailEnd type="none" w="med" len="med"/>
                    </a:lnT>
                    <a:lnB w="14288"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Rohan</a:t>
                      </a: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14288"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080123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14288"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14288" cap="flat" cmpd="sng" algn="ctr">
                      <a:solidFill>
                        <a:srgbClr val="FF0000"/>
                      </a:solidFill>
                      <a:prstDash val="solid"/>
                      <a:round/>
                      <a:headEnd type="none" w="med" len="med"/>
                      <a:tailEnd type="none" w="med" len="med"/>
                    </a:lnB>
                    <a:solidFill>
                      <a:srgbClr val="CACACA"/>
                    </a:solidFill>
                  </a:tcPr>
                </a:tc>
                <a:extLst>
                  <a:ext uri="{0D108BD9-81ED-4DB2-BD59-A6C34878D82A}">
                    <a16:rowId xmlns:a16="http://schemas.microsoft.com/office/drawing/2014/main" val="10002"/>
                  </a:ext>
                </a:extLst>
              </a:tr>
              <a:tr h="526675">
                <a:tc>
                  <a:txBody>
                    <a:bodyPr/>
                    <a:lstStyle/>
                    <a:p>
                      <a:pPr algn="l">
                        <a:lnSpc>
                          <a:spcPts val="1679"/>
                        </a:lnSpc>
                        <a:defRPr/>
                      </a:pPr>
                      <a:endParaRPr lang="en-US" sz="1100"/>
                    </a:p>
                  </a:txBody>
                  <a:tcPr marL="0" marR="0" marT="0" marB="0" anchor="ctr">
                    <a:lnL w="9525" cap="flat" cmpd="sng" algn="ctr">
                      <a:solidFill>
                        <a:srgbClr val="FF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14288"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E528F"/>
                      </a:solidFill>
                      <a:prstDash val="solid"/>
                      <a:round/>
                      <a:headEnd type="none" w="med" len="med"/>
                      <a:tailEnd type="none" w="med" len="med"/>
                    </a:lnR>
                    <a:lnT w="14288"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Mary</a:t>
                      </a: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14288"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081759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14288"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0000"/>
                          </a:solidFill>
                          <a:latin typeface="Montserrat"/>
                        </a:rPr>
                        <a:t>Kalburgi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FF0000"/>
                      </a:solidFill>
                      <a:prstDash val="solid"/>
                      <a:round/>
                      <a:headEnd type="none" w="med" len="med"/>
                      <a:tailEnd type="none" w="med" len="med"/>
                    </a:lnR>
                    <a:lnT w="14288"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E7E7E7"/>
                    </a:solidFill>
                  </a:tcPr>
                </a:tc>
                <a:extLst>
                  <a:ext uri="{0D108BD9-81ED-4DB2-BD59-A6C34878D82A}">
                    <a16:rowId xmlns:a16="http://schemas.microsoft.com/office/drawing/2014/main" val="10003"/>
                  </a:ext>
                </a:extLst>
              </a:tr>
              <a:tr h="545508">
                <a:tc rowSpan="2">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Ravi</a:t>
                      </a: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080456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Chitradurga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4"/>
                  </a:ext>
                </a:extLst>
              </a:tr>
              <a:tr h="326741">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2E528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2E528F"/>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2E528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2E528F"/>
                      </a:solidFill>
                      <a:prstDash val="solid"/>
                      <a:round/>
                      <a:headEnd type="none" w="med" len="med"/>
                      <a:tailEnd type="none" w="med" len="med"/>
                    </a:lnB>
                  </a:tcPr>
                </a:tc>
                <a:tc gridSpan="3">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679"/>
                        </a:lnSpc>
                        <a:defRPr/>
                      </a:pPr>
                      <a:endParaRPr lang="en-US" sz="1100"/>
                    </a:p>
                  </a:txBody>
                  <a:tcPr marL="0" marR="0" marT="0" marB="0" anchor="ctr">
                    <a:lnL w="9525" cap="flat" cmpd="sng" algn="ctr">
                      <a:solidFill>
                        <a:srgbClr val="2E528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705354" y="6569964"/>
            <a:ext cx="1486091" cy="48025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4709158" y="4174235"/>
            <a:ext cx="521208" cy="942213"/>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7680960" y="4114799"/>
            <a:ext cx="521208" cy="942213"/>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954510" y="4114799"/>
            <a:ext cx="521208" cy="942213"/>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912597" y="4174235"/>
            <a:ext cx="521206" cy="942212"/>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705354" y="5943598"/>
            <a:ext cx="1486091" cy="480250"/>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705354" y="7196328"/>
            <a:ext cx="1486091" cy="480250"/>
          </a:xfrm>
          <a:prstGeom prst="rect">
            <a:avLst/>
          </a:prstGeom>
        </p:spPr>
      </p:pic>
      <p:pic>
        <p:nvPicPr>
          <p:cNvPr id="11" name="Picture 11"/>
          <p:cNvPicPr>
            <a:picLocks noChangeAspect="1"/>
          </p:cNvPicPr>
          <p:nvPr/>
        </p:nvPicPr>
        <p:blipFill>
          <a:blip r:embed="rId7"/>
          <a:srcRect t="14180" b="19681"/>
          <a:stretch>
            <a:fillRect/>
          </a:stretch>
        </p:blipFill>
        <p:spPr>
          <a:xfrm>
            <a:off x="16086986" y="9741104"/>
            <a:ext cx="2201014" cy="545896"/>
          </a:xfrm>
          <a:prstGeom prst="rect">
            <a:avLst/>
          </a:prstGeom>
        </p:spPr>
      </p:pic>
      <p:sp>
        <p:nvSpPr>
          <p:cNvPr id="12" name="TextBox 12"/>
          <p:cNvSpPr txBox="1"/>
          <p:nvPr/>
        </p:nvSpPr>
        <p:spPr>
          <a:xfrm>
            <a:off x="983589" y="993445"/>
            <a:ext cx="11992926"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Database Table Structure</a:t>
            </a:r>
          </a:p>
        </p:txBody>
      </p:sp>
      <p:sp>
        <p:nvSpPr>
          <p:cNvPr id="13" name="TextBox 13"/>
          <p:cNvSpPr txBox="1"/>
          <p:nvPr/>
        </p:nvSpPr>
        <p:spPr>
          <a:xfrm>
            <a:off x="1132636" y="2880792"/>
            <a:ext cx="2869882" cy="437833"/>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Customer Table:</a:t>
            </a:r>
          </a:p>
        </p:txBody>
      </p:sp>
      <p:sp>
        <p:nvSpPr>
          <p:cNvPr id="14" name="TextBox 14"/>
          <p:cNvSpPr txBox="1"/>
          <p:nvPr/>
        </p:nvSpPr>
        <p:spPr>
          <a:xfrm>
            <a:off x="603198" y="6046026"/>
            <a:ext cx="832485" cy="1537970"/>
          </a:xfrm>
          <a:prstGeom prst="rect">
            <a:avLst/>
          </a:prstGeom>
        </p:spPr>
        <p:txBody>
          <a:bodyPr lIns="0" tIns="0" rIns="0" bIns="0" rtlCol="0" anchor="t">
            <a:spAutoFit/>
          </a:bodyPr>
          <a:lstStyle/>
          <a:p>
            <a:pPr algn="l">
              <a:lnSpc>
                <a:spcPts val="2160"/>
              </a:lnSpc>
            </a:pPr>
            <a:r>
              <a:rPr lang="en-US" sz="1800" spc="9">
                <a:solidFill>
                  <a:srgbClr val="000000"/>
                </a:solidFill>
                <a:latin typeface="Montserrat"/>
              </a:rPr>
              <a:t>ROW 1</a:t>
            </a:r>
          </a:p>
          <a:p>
            <a:pPr algn="l">
              <a:lnSpc>
                <a:spcPts val="2160"/>
              </a:lnSpc>
            </a:pPr>
            <a:endParaRPr lang="en-US" sz="1800" spc="9">
              <a:solidFill>
                <a:srgbClr val="000000"/>
              </a:solidFill>
              <a:latin typeface="Montserrat"/>
            </a:endParaRPr>
          </a:p>
          <a:p>
            <a:pPr algn="l">
              <a:lnSpc>
                <a:spcPts val="2160"/>
              </a:lnSpc>
            </a:pPr>
            <a:r>
              <a:rPr lang="en-US" sz="1800" spc="9">
                <a:solidFill>
                  <a:srgbClr val="000000"/>
                </a:solidFill>
                <a:latin typeface="Montserrat"/>
              </a:rPr>
              <a:t>ROW 2</a:t>
            </a:r>
          </a:p>
          <a:p>
            <a:pPr algn="l">
              <a:lnSpc>
                <a:spcPts val="2160"/>
              </a:lnSpc>
            </a:pPr>
            <a:endParaRPr lang="en-US" sz="1800" spc="9">
              <a:solidFill>
                <a:srgbClr val="000000"/>
              </a:solidFill>
              <a:latin typeface="Montserrat"/>
            </a:endParaRPr>
          </a:p>
          <a:p>
            <a:pPr algn="l">
              <a:lnSpc>
                <a:spcPts val="2160"/>
              </a:lnSpc>
            </a:pPr>
            <a:r>
              <a:rPr lang="en-US" sz="1800" spc="9">
                <a:solidFill>
                  <a:srgbClr val="000000"/>
                </a:solidFill>
                <a:latin typeface="Montserrat"/>
              </a:rPr>
              <a:t>ROW 3</a:t>
            </a:r>
          </a:p>
        </p:txBody>
      </p:sp>
      <p:sp>
        <p:nvSpPr>
          <p:cNvPr id="15" name="TextBox 15"/>
          <p:cNvSpPr txBox="1"/>
          <p:nvPr/>
        </p:nvSpPr>
        <p:spPr>
          <a:xfrm>
            <a:off x="4384737" y="3820794"/>
            <a:ext cx="1262062" cy="299719"/>
          </a:xfrm>
          <a:prstGeom prst="rect">
            <a:avLst/>
          </a:prstGeom>
        </p:spPr>
        <p:txBody>
          <a:bodyPr lIns="0" tIns="0" rIns="0" bIns="0" rtlCol="0" anchor="t">
            <a:spAutoFit/>
          </a:bodyPr>
          <a:lstStyle/>
          <a:p>
            <a:pPr algn="l">
              <a:lnSpc>
                <a:spcPts val="2160"/>
              </a:lnSpc>
            </a:pPr>
            <a:r>
              <a:rPr lang="en-US" sz="1800" spc="9">
                <a:solidFill>
                  <a:srgbClr val="000000"/>
                </a:solidFill>
                <a:latin typeface="Montserrat"/>
              </a:rPr>
              <a:t>COLUMN 1</a:t>
            </a:r>
          </a:p>
        </p:txBody>
      </p:sp>
      <p:sp>
        <p:nvSpPr>
          <p:cNvPr id="16" name="TextBox 16"/>
          <p:cNvSpPr txBox="1"/>
          <p:nvPr/>
        </p:nvSpPr>
        <p:spPr>
          <a:xfrm>
            <a:off x="7353300" y="3820794"/>
            <a:ext cx="1262062" cy="299719"/>
          </a:xfrm>
          <a:prstGeom prst="rect">
            <a:avLst/>
          </a:prstGeom>
        </p:spPr>
        <p:txBody>
          <a:bodyPr lIns="0" tIns="0" rIns="0" bIns="0" rtlCol="0" anchor="t">
            <a:spAutoFit/>
          </a:bodyPr>
          <a:lstStyle/>
          <a:p>
            <a:pPr algn="l">
              <a:lnSpc>
                <a:spcPts val="2160"/>
              </a:lnSpc>
            </a:pPr>
            <a:r>
              <a:rPr lang="en-US" sz="1800" spc="9">
                <a:solidFill>
                  <a:srgbClr val="000000"/>
                </a:solidFill>
                <a:latin typeface="Montserrat"/>
              </a:rPr>
              <a:t>COLUMN 2</a:t>
            </a:r>
          </a:p>
        </p:txBody>
      </p:sp>
      <p:sp>
        <p:nvSpPr>
          <p:cNvPr id="17" name="TextBox 17"/>
          <p:cNvSpPr txBox="1"/>
          <p:nvPr/>
        </p:nvSpPr>
        <p:spPr>
          <a:xfrm>
            <a:off x="10584369" y="3802126"/>
            <a:ext cx="1262062" cy="299719"/>
          </a:xfrm>
          <a:prstGeom prst="rect">
            <a:avLst/>
          </a:prstGeom>
        </p:spPr>
        <p:txBody>
          <a:bodyPr lIns="0" tIns="0" rIns="0" bIns="0" rtlCol="0" anchor="t">
            <a:spAutoFit/>
          </a:bodyPr>
          <a:lstStyle/>
          <a:p>
            <a:pPr algn="l">
              <a:lnSpc>
                <a:spcPts val="2160"/>
              </a:lnSpc>
            </a:pPr>
            <a:r>
              <a:rPr lang="en-US" sz="1800" spc="9">
                <a:solidFill>
                  <a:srgbClr val="000000"/>
                </a:solidFill>
                <a:latin typeface="Montserrat"/>
              </a:rPr>
              <a:t>COLUMN 3</a:t>
            </a:r>
          </a:p>
        </p:txBody>
      </p:sp>
      <p:sp>
        <p:nvSpPr>
          <p:cNvPr id="18" name="TextBox 18"/>
          <p:cNvSpPr txBox="1"/>
          <p:nvPr/>
        </p:nvSpPr>
        <p:spPr>
          <a:xfrm>
            <a:off x="13552932" y="3795266"/>
            <a:ext cx="1262062" cy="299719"/>
          </a:xfrm>
          <a:prstGeom prst="rect">
            <a:avLst/>
          </a:prstGeom>
        </p:spPr>
        <p:txBody>
          <a:bodyPr lIns="0" tIns="0" rIns="0" bIns="0" rtlCol="0" anchor="t">
            <a:spAutoFit/>
          </a:bodyPr>
          <a:lstStyle/>
          <a:p>
            <a:pPr algn="l">
              <a:lnSpc>
                <a:spcPts val="2160"/>
              </a:lnSpc>
            </a:pPr>
            <a:r>
              <a:rPr lang="en-US" sz="1800" spc="9">
                <a:solidFill>
                  <a:srgbClr val="000000"/>
                </a:solidFill>
                <a:latin typeface="Montserrat"/>
              </a:rPr>
              <a:t>COLUMN 4</a:t>
            </a:r>
          </a:p>
        </p:txBody>
      </p:sp>
      <p:pic>
        <p:nvPicPr>
          <p:cNvPr id="19" name="Picture 19"/>
          <p:cNvPicPr>
            <a:picLocks noChangeAspect="1"/>
          </p:cNvPicPr>
          <p:nvPr/>
        </p:nvPicPr>
        <p:blipFill>
          <a:blip r:embed="rId8"/>
          <a:srcRect/>
          <a:stretch>
            <a:fillRect/>
          </a:stretch>
        </p:blipFill>
        <p:spPr>
          <a:xfrm>
            <a:off x="16384102" y="285444"/>
            <a:ext cx="1308813" cy="1656871"/>
          </a:xfrm>
          <a:prstGeom prst="rect">
            <a:avLst/>
          </a:prstGeom>
        </p:spPr>
      </p:pic>
      <p:sp>
        <p:nvSpPr>
          <p:cNvPr id="20" name="TextBox 2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89800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DECODE</a:t>
            </a:r>
          </a:p>
        </p:txBody>
      </p:sp>
      <p:sp>
        <p:nvSpPr>
          <p:cNvPr id="4" name="TextBox 4"/>
          <p:cNvSpPr txBox="1"/>
          <p:nvPr/>
        </p:nvSpPr>
        <p:spPr>
          <a:xfrm>
            <a:off x="2027300" y="2714231"/>
            <a:ext cx="14014132" cy="383222"/>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DECODE </a:t>
            </a:r>
            <a:r>
              <a:rPr lang="en-US" sz="2400" spc="30">
                <a:solidFill>
                  <a:srgbClr val="000000"/>
                </a:solidFill>
                <a:latin typeface="Montserrat Bold"/>
              </a:rPr>
              <a:t>Function is used to return a value based on a equality check condition.”</a:t>
            </a:r>
          </a:p>
        </p:txBody>
      </p:sp>
      <p:sp>
        <p:nvSpPr>
          <p:cNvPr id="5" name="TextBox 5"/>
          <p:cNvSpPr txBox="1"/>
          <p:nvPr/>
        </p:nvSpPr>
        <p:spPr>
          <a:xfrm>
            <a:off x="1103832" y="4035298"/>
            <a:ext cx="11515725" cy="5271769"/>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DECODE() Syntax :</a:t>
            </a:r>
          </a:p>
          <a:p>
            <a:pPr algn="l">
              <a:lnSpc>
                <a:spcPts val="3240"/>
              </a:lnSpc>
            </a:pPr>
            <a:endParaRPr lang="en-US" sz="2700" spc="11">
              <a:solidFill>
                <a:srgbClr val="000000"/>
              </a:solidFill>
              <a:latin typeface="Montserrat Bold"/>
            </a:endParaRPr>
          </a:p>
          <a:p>
            <a:pPr algn="l">
              <a:lnSpc>
                <a:spcPts val="3240"/>
              </a:lnSpc>
            </a:pPr>
            <a:endParaRPr lang="en-US" sz="2700" spc="11">
              <a:solidFill>
                <a:srgbClr val="000000"/>
              </a:solidFill>
              <a:latin typeface="Montserrat Bold"/>
            </a:endParaRPr>
          </a:p>
          <a:p>
            <a:pPr algn="l">
              <a:lnSpc>
                <a:spcPts val="4320"/>
              </a:lnSpc>
            </a:pPr>
            <a:r>
              <a:rPr lang="en-US" sz="3600" spc="27">
                <a:solidFill>
                  <a:srgbClr val="4471C4"/>
                </a:solidFill>
                <a:latin typeface="Montserrat Bold"/>
              </a:rPr>
              <a:t>DECODE(</a:t>
            </a:r>
            <a:r>
              <a:rPr lang="en-US" sz="3600" spc="27">
                <a:solidFill>
                  <a:srgbClr val="000000"/>
                </a:solidFill>
                <a:latin typeface="Montserrat Bold"/>
              </a:rPr>
              <a:t>column_name,[value1,result1],</a:t>
            </a:r>
          </a:p>
          <a:p>
            <a:pPr algn="l">
              <a:lnSpc>
                <a:spcPts val="8644"/>
              </a:lnSpc>
            </a:pPr>
            <a:r>
              <a:rPr lang="en-US" sz="3600" spc="27">
                <a:solidFill>
                  <a:srgbClr val="000000"/>
                </a:solidFill>
                <a:latin typeface="Montserrat Bold"/>
              </a:rPr>
              <a:t>[value2,result2], …,  [valueN,resultN],</a:t>
            </a:r>
          </a:p>
          <a:p>
            <a:pPr algn="l">
              <a:lnSpc>
                <a:spcPts val="8644"/>
              </a:lnSpc>
            </a:pPr>
            <a:endParaRPr lang="en-US" sz="3600" spc="27">
              <a:solidFill>
                <a:srgbClr val="000000"/>
              </a:solidFill>
              <a:latin typeface="Montserrat Bold"/>
            </a:endParaRPr>
          </a:p>
          <a:p>
            <a:pPr algn="l">
              <a:lnSpc>
                <a:spcPts val="4320"/>
              </a:lnSpc>
            </a:pPr>
            <a:r>
              <a:rPr lang="en-US" sz="3600" spc="27">
                <a:solidFill>
                  <a:srgbClr val="000000"/>
                </a:solidFill>
                <a:latin typeface="Montserrat Bold"/>
              </a:rPr>
              <a:t>default_result</a:t>
            </a:r>
            <a:r>
              <a:rPr lang="en-US" sz="3600" spc="27">
                <a:solidFill>
                  <a:srgbClr val="4471C4"/>
                </a:solidFill>
                <a:latin typeface="Montserrat Bold"/>
              </a:rPr>
              <a:t>)</a:t>
            </a:r>
            <a:r>
              <a:rPr lang="en-US" sz="3600" spc="27">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89800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DECODE</a:t>
            </a:r>
          </a:p>
        </p:txBody>
      </p:sp>
      <p:graphicFrame>
        <p:nvGraphicFramePr>
          <p:cNvPr id="4" name="Table 4"/>
          <p:cNvGraphicFramePr>
            <a:graphicFrameLocks noGrp="1"/>
          </p:cNvGraphicFramePr>
          <p:nvPr/>
        </p:nvGraphicFramePr>
        <p:xfrm>
          <a:off x="1862823" y="3531297"/>
          <a:ext cx="14546577" cy="5532172"/>
        </p:xfrm>
        <a:graphic>
          <a:graphicData uri="http://schemas.openxmlformats.org/drawingml/2006/table">
            <a:tbl>
              <a:tblPr/>
              <a:tblGrid>
                <a:gridCol w="2445943">
                  <a:extLst>
                    <a:ext uri="{9D8B030D-6E8A-4147-A177-3AD203B41FA5}">
                      <a16:colId xmlns:a16="http://schemas.microsoft.com/office/drawing/2014/main" val="20000"/>
                    </a:ext>
                  </a:extLst>
                </a:gridCol>
                <a:gridCol w="3116590">
                  <a:extLst>
                    <a:ext uri="{9D8B030D-6E8A-4147-A177-3AD203B41FA5}">
                      <a16:colId xmlns:a16="http://schemas.microsoft.com/office/drawing/2014/main" val="20001"/>
                    </a:ext>
                  </a:extLst>
                </a:gridCol>
                <a:gridCol w="1357194">
                  <a:extLst>
                    <a:ext uri="{9D8B030D-6E8A-4147-A177-3AD203B41FA5}">
                      <a16:colId xmlns:a16="http://schemas.microsoft.com/office/drawing/2014/main" val="20002"/>
                    </a:ext>
                  </a:extLst>
                </a:gridCol>
                <a:gridCol w="1769683">
                  <a:extLst>
                    <a:ext uri="{9D8B030D-6E8A-4147-A177-3AD203B41FA5}">
                      <a16:colId xmlns:a16="http://schemas.microsoft.com/office/drawing/2014/main" val="20003"/>
                    </a:ext>
                  </a:extLst>
                </a:gridCol>
                <a:gridCol w="1796808">
                  <a:extLst>
                    <a:ext uri="{9D8B030D-6E8A-4147-A177-3AD203B41FA5}">
                      <a16:colId xmlns:a16="http://schemas.microsoft.com/office/drawing/2014/main" val="20004"/>
                    </a:ext>
                  </a:extLst>
                </a:gridCol>
                <a:gridCol w="2318735">
                  <a:extLst>
                    <a:ext uri="{9D8B030D-6E8A-4147-A177-3AD203B41FA5}">
                      <a16:colId xmlns:a16="http://schemas.microsoft.com/office/drawing/2014/main" val="20005"/>
                    </a:ext>
                  </a:extLst>
                </a:gridCol>
                <a:gridCol w="1741624">
                  <a:extLst>
                    <a:ext uri="{9D8B030D-6E8A-4147-A177-3AD203B41FA5}">
                      <a16:colId xmlns:a16="http://schemas.microsoft.com/office/drawing/2014/main" val="20006"/>
                    </a:ext>
                  </a:extLst>
                </a:gridCol>
              </a:tblGrid>
              <a:tr h="717094">
                <a:tc>
                  <a:txBody>
                    <a:bodyPr/>
                    <a:lstStyle/>
                    <a:p>
                      <a:pPr algn="ctr">
                        <a:lnSpc>
                          <a:spcPts val="3240"/>
                        </a:lnSpc>
                        <a:defRPr/>
                      </a:pPr>
                      <a:r>
                        <a:rPr lang="en-US" sz="2700" spc="18">
                          <a:solidFill>
                            <a:srgbClr val="FFFFFF"/>
                          </a:solidFill>
                          <a:latin typeface="Montserrat Bold"/>
                        </a:rPr>
                        <a:t>Person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Person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Weight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Bank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Marks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17094">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1505">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1505">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1506">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1505">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87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1506">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76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90457">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14288"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287170" y="2691130"/>
            <a:ext cx="2790825"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Person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09394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CASE vs DECODE</a:t>
            </a:r>
          </a:p>
        </p:txBody>
      </p:sp>
      <p:graphicFrame>
        <p:nvGraphicFramePr>
          <p:cNvPr id="4" name="Table 4"/>
          <p:cNvGraphicFramePr>
            <a:graphicFrameLocks noGrp="1"/>
          </p:cNvGraphicFramePr>
          <p:nvPr/>
        </p:nvGraphicFramePr>
        <p:xfrm>
          <a:off x="1093030" y="3673221"/>
          <a:ext cx="15931514" cy="4504942"/>
        </p:xfrm>
        <a:graphic>
          <a:graphicData uri="http://schemas.openxmlformats.org/drawingml/2006/table">
            <a:tbl>
              <a:tblPr/>
              <a:tblGrid>
                <a:gridCol w="7982821">
                  <a:extLst>
                    <a:ext uri="{9D8B030D-6E8A-4147-A177-3AD203B41FA5}">
                      <a16:colId xmlns:a16="http://schemas.microsoft.com/office/drawing/2014/main" val="20000"/>
                    </a:ext>
                  </a:extLst>
                </a:gridCol>
                <a:gridCol w="7948693">
                  <a:extLst>
                    <a:ext uri="{9D8B030D-6E8A-4147-A177-3AD203B41FA5}">
                      <a16:colId xmlns:a16="http://schemas.microsoft.com/office/drawing/2014/main" val="20001"/>
                    </a:ext>
                  </a:extLst>
                </a:gridCol>
              </a:tblGrid>
              <a:tr h="922463">
                <a:tc>
                  <a:txBody>
                    <a:bodyPr/>
                    <a:lstStyle/>
                    <a:p>
                      <a:pPr algn="ctr">
                        <a:lnSpc>
                          <a:spcPts val="3240"/>
                        </a:lnSpc>
                        <a:defRPr/>
                      </a:pPr>
                      <a:r>
                        <a:rPr lang="en-US" sz="2700" spc="18">
                          <a:solidFill>
                            <a:srgbClr val="FFFFFF"/>
                          </a:solidFill>
                          <a:latin typeface="Montserrat Bold"/>
                        </a:rPr>
                        <a:t>CASE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1">
                          <a:solidFill>
                            <a:srgbClr val="FFFFFF"/>
                          </a:solidFill>
                          <a:latin typeface="Montserrat Bold"/>
                        </a:rPr>
                        <a:t>DECODE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922642">
                <a:tc>
                  <a:txBody>
                    <a:bodyPr/>
                    <a:lstStyle/>
                    <a:p>
                      <a:pPr algn="ctr">
                        <a:lnSpc>
                          <a:spcPts val="3240"/>
                        </a:lnSpc>
                        <a:defRPr/>
                      </a:pPr>
                      <a:r>
                        <a:rPr lang="en-US" sz="2700" spc="18">
                          <a:solidFill>
                            <a:srgbClr val="000000"/>
                          </a:solidFill>
                          <a:latin typeface="Montserrat"/>
                        </a:rPr>
                        <a:t>Is a Statement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Is a Function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886673">
                <a:tc>
                  <a:txBody>
                    <a:bodyPr/>
                    <a:lstStyle/>
                    <a:p>
                      <a:pPr algn="ctr">
                        <a:lnSpc>
                          <a:spcPts val="3240"/>
                        </a:lnSpc>
                        <a:defRPr/>
                      </a:pPr>
                      <a:r>
                        <a:rPr lang="en-US" sz="2700" spc="26">
                          <a:solidFill>
                            <a:srgbClr val="000000"/>
                          </a:solidFill>
                          <a:latin typeface="Montserrat"/>
                        </a:rPr>
                        <a:t>Can work with operators other than ‘=’</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It can perform only equality check</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886491">
                <a:tc>
                  <a:txBody>
                    <a:bodyPr/>
                    <a:lstStyle/>
                    <a:p>
                      <a:pPr algn="ctr">
                        <a:lnSpc>
                          <a:spcPts val="3240"/>
                        </a:lnSpc>
                        <a:defRPr/>
                      </a:pPr>
                      <a:r>
                        <a:rPr lang="en-US" sz="2700" spc="18">
                          <a:solidFill>
                            <a:srgbClr val="000000"/>
                          </a:solidFill>
                          <a:latin typeface="Montserrat"/>
                        </a:rPr>
                        <a:t>Executes faster than DECODE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Takes more time to execute than CASE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886673">
                <a:tc>
                  <a:txBody>
                    <a:bodyPr/>
                    <a:lstStyle/>
                    <a:p>
                      <a:pPr algn="ctr">
                        <a:lnSpc>
                          <a:spcPts val="3240"/>
                        </a:lnSpc>
                        <a:defRPr/>
                      </a:pPr>
                      <a:r>
                        <a:rPr lang="en-US" sz="2700" spc="18">
                          <a:solidFill>
                            <a:srgbClr val="000000"/>
                          </a:solidFill>
                          <a:latin typeface="Montserrat"/>
                        </a:rPr>
                        <a:t>Can be used in PL/SQL</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Used only in SQL</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5841681"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NVL()</a:t>
            </a:r>
          </a:p>
        </p:txBody>
      </p:sp>
      <p:sp>
        <p:nvSpPr>
          <p:cNvPr id="4" name="TextBox 4"/>
          <p:cNvSpPr txBox="1"/>
          <p:nvPr/>
        </p:nvSpPr>
        <p:spPr>
          <a:xfrm>
            <a:off x="1912620" y="3281934"/>
            <a:ext cx="13438823"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NVL() </a:t>
            </a:r>
            <a:r>
              <a:rPr lang="en-US" sz="2400" spc="23">
                <a:solidFill>
                  <a:srgbClr val="000000"/>
                </a:solidFill>
                <a:latin typeface="Montserrat Bold"/>
              </a:rPr>
              <a:t>function is used to return an alternate value if an expression is NULL.”</a:t>
            </a:r>
          </a:p>
        </p:txBody>
      </p:sp>
      <p:sp>
        <p:nvSpPr>
          <p:cNvPr id="5" name="TextBox 5"/>
          <p:cNvSpPr txBox="1"/>
          <p:nvPr/>
        </p:nvSpPr>
        <p:spPr>
          <a:xfrm>
            <a:off x="1287170" y="5029960"/>
            <a:ext cx="13705523" cy="1947862"/>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NVL(</a:t>
            </a:r>
            <a:r>
              <a:rPr lang="en-US" sz="4200" spc="40">
                <a:solidFill>
                  <a:srgbClr val="000000"/>
                </a:solidFill>
                <a:latin typeface="Montserrat Bold"/>
              </a:rPr>
              <a:t>column_name, ’alternate value’</a:t>
            </a:r>
            <a:r>
              <a:rPr lang="en-US" sz="4200" spc="40">
                <a:solidFill>
                  <a:srgbClr val="4471C4"/>
                </a:solidFill>
                <a:latin typeface="Montserrat Bold"/>
              </a:rPr>
              <a:t>)</a:t>
            </a:r>
          </a:p>
          <a:p>
            <a:pPr algn="l">
              <a:lnSpc>
                <a:spcPts val="5040"/>
              </a:lnSpc>
            </a:pPr>
            <a:endParaRPr lang="en-US" sz="4200" spc="40">
              <a:solidFill>
                <a:srgbClr val="4471C4"/>
              </a:solidFill>
              <a:latin typeface="Montserrat Bold"/>
            </a:endParaRPr>
          </a:p>
          <a:p>
            <a:pPr algn="l">
              <a:lnSpc>
                <a:spcPts val="5040"/>
              </a:lnSpc>
            </a:pPr>
            <a:r>
              <a:rPr lang="en-US" sz="4200" spc="40">
                <a:solidFill>
                  <a:srgbClr val="4471C4"/>
                </a:solidFill>
                <a:latin typeface="Montserrat Bold"/>
              </a:rPr>
              <a:t>FROM </a:t>
            </a:r>
            <a:r>
              <a:rPr lang="en-US" sz="4200" spc="40">
                <a:solidFill>
                  <a:srgbClr val="000000"/>
                </a:solidFill>
                <a:latin typeface="Montserrat Bold"/>
              </a:rPr>
              <a:t>table_name;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8394382" cy="1040447"/>
          </a:xfrm>
          <a:prstGeom prst="rect">
            <a:avLst/>
          </a:prstGeom>
        </p:spPr>
        <p:txBody>
          <a:bodyPr lIns="0" tIns="0" rIns="0" bIns="0" rtlCol="0" anchor="t">
            <a:spAutoFit/>
          </a:bodyPr>
          <a:lstStyle/>
          <a:p>
            <a:pPr algn="l">
              <a:lnSpc>
                <a:spcPts val="7920"/>
              </a:lnSpc>
            </a:pPr>
            <a:r>
              <a:rPr lang="en-US" sz="6600" spc="41">
                <a:solidFill>
                  <a:srgbClr val="000000"/>
                </a:solidFill>
                <a:latin typeface="Montserrat Bold"/>
              </a:rPr>
              <a:t>SQL – COMMENTS</a:t>
            </a:r>
          </a:p>
        </p:txBody>
      </p:sp>
      <p:sp>
        <p:nvSpPr>
          <p:cNvPr id="4" name="TextBox 4"/>
          <p:cNvSpPr txBox="1"/>
          <p:nvPr/>
        </p:nvSpPr>
        <p:spPr>
          <a:xfrm>
            <a:off x="949756" y="2673655"/>
            <a:ext cx="16818292" cy="604488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“Comments are used to explain the SQL statements or to avoid the execution of SQL statements.”</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marL="843915" lvl="1" indent="-421957" algn="l">
              <a:lnSpc>
                <a:spcPts val="3240"/>
              </a:lnSpc>
              <a:buFont typeface="Arial"/>
              <a:buChar char="•"/>
            </a:pPr>
            <a:r>
              <a:rPr lang="en-US" sz="2700" spc="26">
                <a:solidFill>
                  <a:srgbClr val="000000"/>
                </a:solidFill>
                <a:latin typeface="Montserrat"/>
              </a:rPr>
              <a:t>Single line comments start with -- (two hyphens). Any text between -- and end of the</a:t>
            </a:r>
          </a:p>
          <a:p>
            <a:pPr marL="843915" lvl="1" indent="-421957" algn="l">
              <a:lnSpc>
                <a:spcPts val="3240"/>
              </a:lnSpc>
            </a:pPr>
            <a:r>
              <a:rPr lang="en-US" sz="2700" spc="26">
                <a:solidFill>
                  <a:srgbClr val="000000"/>
                </a:solidFill>
                <a:latin typeface="Montserrat"/>
              </a:rPr>
              <a:t>line will be ignored.</a:t>
            </a:r>
          </a:p>
          <a:p>
            <a:pPr marL="843915" lvl="1" indent="-421957" algn="l">
              <a:lnSpc>
                <a:spcPts val="3240"/>
              </a:lnSpc>
            </a:pPr>
            <a:endParaRPr lang="en-US" sz="2700" spc="26">
              <a:solidFill>
                <a:srgbClr val="000000"/>
              </a:solidFill>
              <a:latin typeface="Montserrat"/>
            </a:endParaRPr>
          </a:p>
          <a:p>
            <a:pPr marL="843915" lvl="1" indent="-421957" algn="l">
              <a:lnSpc>
                <a:spcPts val="3240"/>
              </a:lnSpc>
              <a:buFont typeface="Arial"/>
              <a:buChar char="•"/>
            </a:pPr>
            <a:r>
              <a:rPr lang="en-US" sz="2700" spc="26">
                <a:solidFill>
                  <a:srgbClr val="000000"/>
                </a:solidFill>
                <a:latin typeface="Montserrat"/>
              </a:rPr>
              <a:t>Multi line comments start with /* and end with */ (slash and an asterisk) .</a:t>
            </a:r>
          </a:p>
          <a:p>
            <a:pPr marL="843915" lvl="1" indent="-421957" algn="l">
              <a:lnSpc>
                <a:spcPts val="3240"/>
              </a:lnSpc>
            </a:pPr>
            <a:endParaRPr lang="en-US" sz="2700" spc="26">
              <a:solidFill>
                <a:srgbClr val="000000"/>
              </a:solidFill>
              <a:latin typeface="Montserrat"/>
            </a:endParaRPr>
          </a:p>
          <a:p>
            <a:pPr marL="843915" lvl="1" indent="-421957" algn="l">
              <a:lnSpc>
                <a:spcPts val="3240"/>
              </a:lnSpc>
              <a:buFont typeface="Arial"/>
              <a:buChar char="•"/>
            </a:pPr>
            <a:r>
              <a:rPr lang="en-US" sz="2700" spc="26">
                <a:solidFill>
                  <a:srgbClr val="000000"/>
                </a:solidFill>
                <a:latin typeface="Montserrat"/>
              </a:rPr>
              <a:t>A SQL statement can contain multiple comments of both styles.</a:t>
            </a:r>
          </a:p>
          <a:p>
            <a:pPr marL="843915" lvl="1" indent="-421957" algn="l">
              <a:lnSpc>
                <a:spcPts val="3240"/>
              </a:lnSpc>
            </a:pPr>
            <a:endParaRPr lang="en-US" sz="2700" spc="26">
              <a:solidFill>
                <a:srgbClr val="000000"/>
              </a:solidFill>
              <a:latin typeface="Montserrat"/>
            </a:endParaRPr>
          </a:p>
          <a:p>
            <a:pPr marL="843915" lvl="1" indent="-421957" algn="l">
              <a:lnSpc>
                <a:spcPts val="3240"/>
              </a:lnSpc>
              <a:buFont typeface="Arial"/>
              <a:buChar char="•"/>
            </a:pPr>
            <a:r>
              <a:rPr lang="en-US" sz="2700" spc="18">
                <a:solidFill>
                  <a:srgbClr val="000000"/>
                </a:solidFill>
                <a:latin typeface="Montserrat"/>
              </a:rPr>
              <a:t>Comments improve the readability of the code to the users.</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2732913"/>
            <a:ext cx="15732443" cy="6657022"/>
          </a:xfrm>
          <a:prstGeom prst="rect">
            <a:avLst/>
          </a:prstGeom>
        </p:spPr>
        <p:txBody>
          <a:bodyPr lIns="0" tIns="0" rIns="0" bIns="0" rtlCol="0" anchor="t">
            <a:spAutoFit/>
          </a:bodyPr>
          <a:lstStyle/>
          <a:p>
            <a:pPr marL="561022" lvl="1" indent="-280511" algn="l">
              <a:lnSpc>
                <a:spcPts val="3600"/>
              </a:lnSpc>
              <a:buFont typeface="Arial"/>
              <a:buChar char="•"/>
            </a:pPr>
            <a:r>
              <a:rPr lang="en-US" sz="3000" spc="13">
                <a:solidFill>
                  <a:srgbClr val="00AF50"/>
                </a:solidFill>
                <a:latin typeface="Montserrat Bold"/>
              </a:rPr>
              <a:t>CASE Statement </a:t>
            </a:r>
            <a:r>
              <a:rPr lang="en-US" sz="3000" spc="13">
                <a:solidFill>
                  <a:srgbClr val="000000"/>
                </a:solidFill>
                <a:latin typeface="Montserrat Bold"/>
              </a:rPr>
              <a:t>is used to return a value based on a specific condition.</a:t>
            </a:r>
          </a:p>
          <a:p>
            <a:pPr marL="561022" lvl="1" indent="-280511" algn="l">
              <a:lnSpc>
                <a:spcPts val="3600"/>
              </a:lnSpc>
            </a:pPr>
            <a:endParaRPr lang="en-US" sz="3000" spc="13">
              <a:solidFill>
                <a:srgbClr val="000000"/>
              </a:solidFill>
              <a:latin typeface="Montserrat Bold"/>
            </a:endParaRPr>
          </a:p>
          <a:p>
            <a:pPr marL="561022" lvl="1" indent="-280511" algn="l">
              <a:lnSpc>
                <a:spcPts val="3600"/>
              </a:lnSpc>
              <a:buFont typeface="Arial"/>
              <a:buChar char="•"/>
            </a:pPr>
            <a:r>
              <a:rPr lang="en-US" sz="3000" spc="13">
                <a:solidFill>
                  <a:srgbClr val="00AF50"/>
                </a:solidFill>
                <a:latin typeface="Montserrat Bold"/>
              </a:rPr>
              <a:t>DECODE </a:t>
            </a:r>
            <a:r>
              <a:rPr lang="en-US" sz="3000" spc="13">
                <a:solidFill>
                  <a:srgbClr val="000000"/>
                </a:solidFill>
                <a:latin typeface="Montserrat Bold"/>
              </a:rPr>
              <a:t>Function is used to return a value based on a equality check</a:t>
            </a:r>
          </a:p>
          <a:p>
            <a:pPr marL="561022" lvl="1" indent="-280511" algn="l">
              <a:lnSpc>
                <a:spcPts val="3600"/>
              </a:lnSpc>
            </a:pPr>
            <a:r>
              <a:rPr lang="en-US" sz="3000" spc="13">
                <a:solidFill>
                  <a:srgbClr val="000000"/>
                </a:solidFill>
                <a:latin typeface="Montserrat Bold"/>
              </a:rPr>
              <a:t>condition.</a:t>
            </a:r>
          </a:p>
          <a:p>
            <a:pPr marL="561022" lvl="1" indent="-280511" algn="l">
              <a:lnSpc>
                <a:spcPts val="3600"/>
              </a:lnSpc>
            </a:pPr>
            <a:endParaRPr lang="en-US" sz="3000" spc="13">
              <a:solidFill>
                <a:srgbClr val="000000"/>
              </a:solidFill>
              <a:latin typeface="Montserrat Bold"/>
            </a:endParaRPr>
          </a:p>
          <a:p>
            <a:pPr marL="561022" lvl="1" indent="-280511" algn="l">
              <a:lnSpc>
                <a:spcPts val="3600"/>
              </a:lnSpc>
              <a:buFont typeface="Arial"/>
              <a:buChar char="•"/>
            </a:pPr>
            <a:r>
              <a:rPr lang="en-US" sz="3000" spc="13">
                <a:solidFill>
                  <a:srgbClr val="00AF50"/>
                </a:solidFill>
                <a:latin typeface="Montserrat Bold"/>
              </a:rPr>
              <a:t>NVL() </a:t>
            </a:r>
            <a:r>
              <a:rPr lang="en-US" sz="3000" spc="13">
                <a:solidFill>
                  <a:srgbClr val="000000"/>
                </a:solidFill>
                <a:latin typeface="Montserrat Bold"/>
              </a:rPr>
              <a:t>function is used to return an alternate value if an expression is</a:t>
            </a:r>
          </a:p>
          <a:p>
            <a:pPr marL="561022" lvl="1" indent="-280511" algn="l">
              <a:lnSpc>
                <a:spcPts val="3600"/>
              </a:lnSpc>
            </a:pPr>
            <a:r>
              <a:rPr lang="en-US" sz="3000" spc="6">
                <a:solidFill>
                  <a:srgbClr val="000000"/>
                </a:solidFill>
                <a:latin typeface="Montserrat Bold"/>
              </a:rPr>
              <a:t>NULL.</a:t>
            </a:r>
          </a:p>
          <a:p>
            <a:pPr marL="561022" lvl="1" indent="-280511" algn="l">
              <a:lnSpc>
                <a:spcPts val="3600"/>
              </a:lnSpc>
            </a:pPr>
            <a:endParaRPr lang="en-US" sz="3000" spc="6">
              <a:solidFill>
                <a:srgbClr val="000000"/>
              </a:solidFill>
              <a:latin typeface="Montserrat Bold"/>
            </a:endParaRPr>
          </a:p>
          <a:p>
            <a:pPr marL="561022" lvl="1" indent="-280511" algn="l">
              <a:lnSpc>
                <a:spcPts val="5403"/>
              </a:lnSpc>
              <a:buFont typeface="Arial"/>
              <a:buChar char="•"/>
            </a:pPr>
            <a:r>
              <a:rPr lang="en-US" sz="3000" spc="13">
                <a:solidFill>
                  <a:srgbClr val="00AF50"/>
                </a:solidFill>
                <a:latin typeface="Montserrat Bold"/>
              </a:rPr>
              <a:t>Comments </a:t>
            </a:r>
            <a:r>
              <a:rPr lang="en-US" sz="3000" spc="13">
                <a:solidFill>
                  <a:srgbClr val="000000"/>
                </a:solidFill>
                <a:latin typeface="Montserrat Bold"/>
              </a:rPr>
              <a:t>are used to explain the SQL statements or to avoid the  execution of SQL statements.</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3217733" y="3116451"/>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4" name="TextBox 4"/>
          <p:cNvSpPr txBox="1"/>
          <p:nvPr/>
        </p:nvSpPr>
        <p:spPr>
          <a:xfrm>
            <a:off x="3217733" y="4353380"/>
            <a:ext cx="7200900"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Module-8 : SQL Sub Queries</a:t>
            </a:r>
          </a:p>
        </p:txBody>
      </p:sp>
      <p:pic>
        <p:nvPicPr>
          <p:cNvPr id="5" name="Picture 5"/>
          <p:cNvPicPr>
            <a:picLocks noChangeAspect="1"/>
          </p:cNvPicPr>
          <p:nvPr/>
        </p:nvPicPr>
        <p:blipFill>
          <a:blip r:embed="rId3"/>
          <a:srcRect/>
          <a:stretch>
            <a:fillRect/>
          </a:stretch>
        </p:blipFill>
        <p:spPr>
          <a:xfrm>
            <a:off x="16384102" y="285444"/>
            <a:ext cx="1308813" cy="165687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455803" y="5748011"/>
            <a:ext cx="3680512" cy="3510289"/>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665"/>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38023" y="3197433"/>
            <a:ext cx="2738987"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912154" y="3108108"/>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846658" y="3108107"/>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9626" y="3108107"/>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256471" y="5482681"/>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67386" y="5500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846658" y="5400789"/>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034526" y="5577515"/>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11"/>
          <a:srcRect t="99" b="99"/>
          <a:stretch>
            <a:fillRect/>
          </a:stretch>
        </p:blipFill>
        <p:spPr>
          <a:xfrm>
            <a:off x="1442452" y="7395183"/>
            <a:ext cx="3128415" cy="1482522"/>
          </a:xfrm>
          <a:prstGeom prst="rect">
            <a:avLst/>
          </a:prstGeom>
        </p:spPr>
      </p:pic>
      <p:sp>
        <p:nvSpPr>
          <p:cNvPr id="21" name="TextBox 21"/>
          <p:cNvSpPr txBox="1"/>
          <p:nvPr/>
        </p:nvSpPr>
        <p:spPr>
          <a:xfrm>
            <a:off x="1963134" y="7583067"/>
            <a:ext cx="1865527"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12"/>
          <a:srcRect t="135" b="135"/>
          <a:stretch>
            <a:fillRect/>
          </a:stretch>
        </p:blipFill>
        <p:spPr>
          <a:xfrm>
            <a:off x="5438386" y="7395183"/>
            <a:ext cx="3123833" cy="1482522"/>
          </a:xfrm>
          <a:prstGeom prst="rect">
            <a:avLst/>
          </a:prstGeom>
        </p:spPr>
      </p:pic>
      <p:sp>
        <p:nvSpPr>
          <p:cNvPr id="23" name="TextBox 23"/>
          <p:cNvSpPr txBox="1"/>
          <p:nvPr/>
        </p:nvSpPr>
        <p:spPr>
          <a:xfrm>
            <a:off x="6039791" y="7583067"/>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13"/>
          <a:srcRect t="99" b="99"/>
          <a:stretch>
            <a:fillRect/>
          </a:stretch>
        </p:blipFill>
        <p:spPr>
          <a:xfrm>
            <a:off x="9429736" y="7395183"/>
            <a:ext cx="3128415" cy="1482522"/>
          </a:xfrm>
          <a:prstGeom prst="rect">
            <a:avLst/>
          </a:prstGeom>
        </p:spPr>
      </p:pic>
      <p:sp>
        <p:nvSpPr>
          <p:cNvPr id="25" name="TextBox 25"/>
          <p:cNvSpPr txBox="1"/>
          <p:nvPr/>
        </p:nvSpPr>
        <p:spPr>
          <a:xfrm>
            <a:off x="9707601" y="7502811"/>
            <a:ext cx="2580307"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4"/>
          <a:srcRect t="26" b="26"/>
          <a:stretch>
            <a:fillRect/>
          </a:stretch>
        </p:blipFill>
        <p:spPr>
          <a:xfrm>
            <a:off x="13425655" y="7395183"/>
            <a:ext cx="3123862" cy="1482522"/>
          </a:xfrm>
          <a:prstGeom prst="rect">
            <a:avLst/>
          </a:prstGeom>
        </p:spPr>
      </p:pic>
      <p:sp>
        <p:nvSpPr>
          <p:cNvPr id="27" name="TextBox 27"/>
          <p:cNvSpPr txBox="1"/>
          <p:nvPr/>
        </p:nvSpPr>
        <p:spPr>
          <a:xfrm>
            <a:off x="14034526" y="7583067"/>
            <a:ext cx="1900497"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5"/>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6"/>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477569" y="3359602"/>
            <a:ext cx="7001962" cy="2714625"/>
            <a:chOff x="0" y="0"/>
            <a:chExt cx="9335949" cy="3619500"/>
          </a:xfrm>
        </p:grpSpPr>
        <p:sp>
          <p:nvSpPr>
            <p:cNvPr id="7" name="TextBox 7"/>
            <p:cNvSpPr txBox="1"/>
            <p:nvPr/>
          </p:nvSpPr>
          <p:spPr>
            <a:xfrm>
              <a:off x="533579" y="0"/>
              <a:ext cx="8802370" cy="3619500"/>
            </a:xfrm>
            <a:prstGeom prst="rect">
              <a:avLst/>
            </a:prstGeom>
          </p:spPr>
          <p:txBody>
            <a:bodyPr lIns="0" tIns="0" rIns="0" bIns="0" rtlCol="0" anchor="t">
              <a:spAutoFit/>
            </a:bodyPr>
            <a:lstStyle/>
            <a:p>
              <a:pPr algn="l">
                <a:lnSpc>
                  <a:spcPts val="4320"/>
                </a:lnSpc>
              </a:pPr>
              <a:r>
                <a:rPr lang="en-US" sz="3600" spc="34">
                  <a:solidFill>
                    <a:srgbClr val="000000"/>
                  </a:solidFill>
                  <a:latin typeface="Montserrat"/>
                </a:rPr>
                <a:t>SQL – Sub Query</a:t>
              </a:r>
            </a:p>
            <a:p>
              <a:pPr algn="l">
                <a:lnSpc>
                  <a:spcPts val="4320"/>
                </a:lnSpc>
              </a:pPr>
              <a:endParaRPr lang="en-US" sz="3600" spc="34">
                <a:solidFill>
                  <a:srgbClr val="000000"/>
                </a:solidFill>
                <a:latin typeface="Montserrat"/>
              </a:endParaRPr>
            </a:p>
            <a:p>
              <a:pPr algn="l">
                <a:lnSpc>
                  <a:spcPts val="4320"/>
                </a:lnSpc>
              </a:pPr>
              <a:r>
                <a:rPr lang="en-US" sz="3600" spc="34">
                  <a:solidFill>
                    <a:srgbClr val="000000"/>
                  </a:solidFill>
                  <a:latin typeface="Montserrat"/>
                </a:rPr>
                <a:t>SQL – Types of Sub Query</a:t>
              </a:r>
            </a:p>
            <a:p>
              <a:pPr algn="l">
                <a:lnSpc>
                  <a:spcPts val="4320"/>
                </a:lnSpc>
              </a:pPr>
              <a:endParaRPr lang="en-US" sz="3600" spc="34">
                <a:solidFill>
                  <a:srgbClr val="000000"/>
                </a:solidFill>
                <a:latin typeface="Montserrat"/>
              </a:endParaRPr>
            </a:p>
            <a:p>
              <a:pPr algn="l">
                <a:lnSpc>
                  <a:spcPts val="4320"/>
                </a:lnSpc>
              </a:pPr>
              <a:r>
                <a:rPr lang="en-US" sz="3600" spc="27">
                  <a:solidFill>
                    <a:srgbClr val="000000"/>
                  </a:solidFill>
                  <a:latin typeface="Montserrat"/>
                </a:rPr>
                <a:t>SQL – EXISTS, ANY &amp; ALL</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9686"/>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81462"/>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08188"/>
              <a:ext cx="394368" cy="456576"/>
            </a:xfrm>
            <a:prstGeom prst="rect">
              <a:avLst/>
            </a:prstGeom>
          </p:spPr>
        </p:pic>
      </p:grpSp>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3432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Sub Query</a:t>
            </a:r>
          </a:p>
        </p:txBody>
      </p:sp>
      <p:sp>
        <p:nvSpPr>
          <p:cNvPr id="4" name="TextBox 4"/>
          <p:cNvSpPr txBox="1"/>
          <p:nvPr/>
        </p:nvSpPr>
        <p:spPr>
          <a:xfrm>
            <a:off x="3320415" y="2667380"/>
            <a:ext cx="10691812" cy="482917"/>
          </a:xfrm>
          <a:prstGeom prst="rect">
            <a:avLst/>
          </a:prstGeom>
        </p:spPr>
        <p:txBody>
          <a:bodyPr lIns="0" tIns="0" rIns="0" bIns="0" rtlCol="0" anchor="t">
            <a:spAutoFit/>
          </a:bodyPr>
          <a:lstStyle/>
          <a:p>
            <a:pPr algn="l">
              <a:lnSpc>
                <a:spcPts val="3600"/>
              </a:lnSpc>
            </a:pPr>
            <a:r>
              <a:rPr lang="en-US" sz="3000" spc="13">
                <a:solidFill>
                  <a:srgbClr val="000000"/>
                </a:solidFill>
                <a:latin typeface="Montserrat Bold"/>
              </a:rPr>
              <a:t>“</a:t>
            </a:r>
            <a:r>
              <a:rPr lang="en-US" sz="3000" spc="13">
                <a:solidFill>
                  <a:srgbClr val="00AF50"/>
                </a:solidFill>
                <a:latin typeface="Montserrat Bold"/>
              </a:rPr>
              <a:t>Sub Query </a:t>
            </a:r>
            <a:r>
              <a:rPr lang="en-US" sz="3000" spc="13">
                <a:solidFill>
                  <a:srgbClr val="000000"/>
                </a:solidFill>
                <a:latin typeface="Montserrat Bold"/>
              </a:rPr>
              <a:t>is a query within another SQL query.”</a:t>
            </a:r>
          </a:p>
        </p:txBody>
      </p:sp>
      <p:sp>
        <p:nvSpPr>
          <p:cNvPr id="5" name="TextBox 5"/>
          <p:cNvSpPr txBox="1"/>
          <p:nvPr/>
        </p:nvSpPr>
        <p:spPr>
          <a:xfrm>
            <a:off x="1287170" y="4302123"/>
            <a:ext cx="15212377" cy="4370388"/>
          </a:xfrm>
          <a:prstGeom prst="rect">
            <a:avLst/>
          </a:prstGeom>
        </p:spPr>
        <p:txBody>
          <a:bodyPr lIns="0" tIns="0" rIns="0" bIns="0" rtlCol="0" anchor="t">
            <a:spAutoFit/>
          </a:bodyPr>
          <a:lstStyle/>
          <a:p>
            <a:pPr marL="533876" lvl="1" indent="-266938" algn="l">
              <a:lnSpc>
                <a:spcPts val="3419"/>
              </a:lnSpc>
              <a:buFont typeface="Arial"/>
              <a:buChar char="•"/>
            </a:pPr>
            <a:r>
              <a:rPr lang="en-US" sz="2850" spc="12">
                <a:solidFill>
                  <a:srgbClr val="000000"/>
                </a:solidFill>
                <a:latin typeface="Montserrat"/>
              </a:rPr>
              <a:t>A Subquery can be placed in a WHERE clause, FROM clause or HAVING clause.</a:t>
            </a:r>
          </a:p>
          <a:p>
            <a:pPr marL="533876" lvl="1" indent="-266938" algn="l">
              <a:lnSpc>
                <a:spcPts val="3419"/>
              </a:lnSpc>
            </a:pPr>
            <a:endParaRPr lang="en-US" sz="2850" spc="12">
              <a:solidFill>
                <a:srgbClr val="000000"/>
              </a:solidFill>
              <a:latin typeface="Montserrat"/>
            </a:endParaRPr>
          </a:p>
          <a:p>
            <a:pPr marL="533876" lvl="1" indent="-266938" algn="l">
              <a:lnSpc>
                <a:spcPts val="3419"/>
              </a:lnSpc>
              <a:buFont typeface="Arial"/>
              <a:buChar char="•"/>
            </a:pPr>
            <a:r>
              <a:rPr lang="en-US" sz="2850" spc="12">
                <a:solidFill>
                  <a:srgbClr val="000000"/>
                </a:solidFill>
                <a:latin typeface="Montserrat"/>
              </a:rPr>
              <a:t>Subquery can be used with SELECT, UPDATE, INSERT and DELETE statements.</a:t>
            </a:r>
          </a:p>
          <a:p>
            <a:pPr marL="533876" lvl="1" indent="-266938" algn="l">
              <a:lnSpc>
                <a:spcPts val="3419"/>
              </a:lnSpc>
            </a:pPr>
            <a:endParaRPr lang="en-US" sz="2850" spc="12">
              <a:solidFill>
                <a:srgbClr val="000000"/>
              </a:solidFill>
              <a:latin typeface="Montserrat"/>
            </a:endParaRPr>
          </a:p>
          <a:p>
            <a:pPr marL="533876" lvl="1" indent="-266938" algn="l">
              <a:lnSpc>
                <a:spcPts val="3419"/>
              </a:lnSpc>
              <a:buFont typeface="Arial"/>
              <a:buChar char="•"/>
            </a:pPr>
            <a:r>
              <a:rPr lang="en-US" sz="2850" spc="20">
                <a:solidFill>
                  <a:srgbClr val="000000"/>
                </a:solidFill>
                <a:latin typeface="Montserrat"/>
              </a:rPr>
              <a:t>Subquery is always enclosed in parenthesis.</a:t>
            </a:r>
          </a:p>
          <a:p>
            <a:pPr marL="533876" lvl="1" indent="-266938" algn="l">
              <a:lnSpc>
                <a:spcPts val="3419"/>
              </a:lnSpc>
            </a:pPr>
            <a:endParaRPr lang="en-US" sz="2850" spc="20">
              <a:solidFill>
                <a:srgbClr val="000000"/>
              </a:solidFill>
              <a:latin typeface="Montserrat"/>
            </a:endParaRPr>
          </a:p>
          <a:p>
            <a:pPr marL="533876" lvl="1" indent="-266938" algn="l">
              <a:lnSpc>
                <a:spcPts val="3419"/>
              </a:lnSpc>
              <a:buFont typeface="Arial"/>
              <a:buChar char="•"/>
            </a:pPr>
            <a:r>
              <a:rPr lang="en-US" sz="2850" spc="12">
                <a:solidFill>
                  <a:srgbClr val="000000"/>
                </a:solidFill>
                <a:latin typeface="Montserrat"/>
              </a:rPr>
              <a:t>Subquery is used along with the operators like =, &lt;, &gt;, &lt;=, &gt;=, IN, BETWEEN…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83589" y="936498"/>
            <a:ext cx="11993880" cy="1041082"/>
          </a:xfrm>
          <a:prstGeom prst="rect">
            <a:avLst/>
          </a:prstGeom>
        </p:spPr>
        <p:txBody>
          <a:bodyPr lIns="0" tIns="0" rIns="0" bIns="0" rtlCol="0" anchor="t">
            <a:spAutoFit/>
          </a:bodyPr>
          <a:lstStyle/>
          <a:p>
            <a:pPr algn="l">
              <a:lnSpc>
                <a:spcPts val="7920"/>
              </a:lnSpc>
            </a:pPr>
            <a:r>
              <a:rPr lang="en-US" sz="6600" spc="41">
                <a:solidFill>
                  <a:srgbClr val="000000"/>
                </a:solidFill>
                <a:latin typeface="Montserrat Bold"/>
              </a:rPr>
              <a:t>Database Table Structure</a:t>
            </a:r>
          </a:p>
        </p:txBody>
      </p:sp>
      <p:sp>
        <p:nvSpPr>
          <p:cNvPr id="4" name="TextBox 4"/>
          <p:cNvSpPr txBox="1"/>
          <p:nvPr/>
        </p:nvSpPr>
        <p:spPr>
          <a:xfrm>
            <a:off x="1781860" y="2913886"/>
            <a:ext cx="3502342" cy="529590"/>
          </a:xfrm>
          <a:prstGeom prst="rect">
            <a:avLst/>
          </a:prstGeom>
        </p:spPr>
        <p:txBody>
          <a:bodyPr lIns="0" tIns="0" rIns="0" bIns="0" rtlCol="0" anchor="t">
            <a:spAutoFit/>
          </a:bodyPr>
          <a:lstStyle/>
          <a:p>
            <a:pPr algn="l">
              <a:lnSpc>
                <a:spcPts val="3960"/>
              </a:lnSpc>
            </a:pPr>
            <a:r>
              <a:rPr lang="en-US" sz="3300" spc="9">
                <a:solidFill>
                  <a:srgbClr val="000000"/>
                </a:solidFill>
                <a:latin typeface="Montserrat"/>
              </a:rPr>
              <a:t>Employee Table:</a:t>
            </a:r>
          </a:p>
        </p:txBody>
      </p:sp>
      <p:graphicFrame>
        <p:nvGraphicFramePr>
          <p:cNvPr id="5" name="Table 5"/>
          <p:cNvGraphicFramePr>
            <a:graphicFrameLocks noGrp="1"/>
          </p:cNvGraphicFramePr>
          <p:nvPr/>
        </p:nvGraphicFramePr>
        <p:xfrm>
          <a:off x="2044826" y="4431410"/>
          <a:ext cx="14124621" cy="4488463"/>
        </p:xfrm>
        <a:graphic>
          <a:graphicData uri="http://schemas.openxmlformats.org/drawingml/2006/table">
            <a:tbl>
              <a:tblPr/>
              <a:tblGrid>
                <a:gridCol w="3288446">
                  <a:extLst>
                    <a:ext uri="{9D8B030D-6E8A-4147-A177-3AD203B41FA5}">
                      <a16:colId xmlns:a16="http://schemas.microsoft.com/office/drawing/2014/main" val="20000"/>
                    </a:ext>
                  </a:extLst>
                </a:gridCol>
                <a:gridCol w="3637121">
                  <a:extLst>
                    <a:ext uri="{9D8B030D-6E8A-4147-A177-3AD203B41FA5}">
                      <a16:colId xmlns:a16="http://schemas.microsoft.com/office/drawing/2014/main" val="20001"/>
                    </a:ext>
                  </a:extLst>
                </a:gridCol>
                <a:gridCol w="1548831">
                  <a:extLst>
                    <a:ext uri="{9D8B030D-6E8A-4147-A177-3AD203B41FA5}">
                      <a16:colId xmlns:a16="http://schemas.microsoft.com/office/drawing/2014/main" val="20002"/>
                    </a:ext>
                  </a:extLst>
                </a:gridCol>
                <a:gridCol w="2825112">
                  <a:extLst>
                    <a:ext uri="{9D8B030D-6E8A-4147-A177-3AD203B41FA5}">
                      <a16:colId xmlns:a16="http://schemas.microsoft.com/office/drawing/2014/main" val="20003"/>
                    </a:ext>
                  </a:extLst>
                </a:gridCol>
                <a:gridCol w="2825111">
                  <a:extLst>
                    <a:ext uri="{9D8B030D-6E8A-4147-A177-3AD203B41FA5}">
                      <a16:colId xmlns:a16="http://schemas.microsoft.com/office/drawing/2014/main" val="20004"/>
                    </a:ext>
                  </a:extLst>
                </a:gridCol>
              </a:tblGrid>
              <a:tr h="1348975">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Name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Age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Gender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Salary</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811867">
                <a:tc>
                  <a:txBody>
                    <a:bodyPr/>
                    <a:lstStyle/>
                    <a:p>
                      <a:pPr algn="ctr">
                        <a:lnSpc>
                          <a:spcPts val="3240"/>
                        </a:lnSpc>
                        <a:defRPr/>
                      </a:pPr>
                      <a:r>
                        <a:rPr lang="en-US" sz="2700" spc="33">
                          <a:solidFill>
                            <a:srgbClr val="000000"/>
                          </a:solidFill>
                          <a:latin typeface="Montserrat"/>
                        </a:rPr>
                        <a:t>001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71">
                          <a:solidFill>
                            <a:srgbClr val="000000"/>
                          </a:solidFill>
                          <a:latin typeface="Montserrat"/>
                        </a:rPr>
                        <a:t>Tom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775904">
                <a:tc>
                  <a:txBody>
                    <a:bodyPr/>
                    <a:lstStyle/>
                    <a:p>
                      <a:pPr algn="ctr">
                        <a:lnSpc>
                          <a:spcPts val="3240"/>
                        </a:lnSpc>
                        <a:defRPr/>
                      </a:pPr>
                      <a:r>
                        <a:rPr lang="en-US" sz="2700" spc="33">
                          <a:solidFill>
                            <a:srgbClr val="000000"/>
                          </a:solidFill>
                          <a:latin typeface="Montserrat"/>
                        </a:rPr>
                        <a:t>002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Anita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65000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775904">
                <a:tc>
                  <a:txBody>
                    <a:bodyPr/>
                    <a:lstStyle/>
                    <a:p>
                      <a:pPr algn="ctr">
                        <a:lnSpc>
                          <a:spcPts val="3240"/>
                        </a:lnSpc>
                        <a:defRPr/>
                      </a:pPr>
                      <a:r>
                        <a:rPr lang="en-US" sz="2700" spc="33">
                          <a:solidFill>
                            <a:srgbClr val="000000"/>
                          </a:solidFill>
                          <a:latin typeface="Montserrat"/>
                        </a:rPr>
                        <a:t>003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Vijay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775813">
                <a:tc>
                  <a:txBody>
                    <a:bodyPr/>
                    <a:lstStyle/>
                    <a:p>
                      <a:pPr algn="ctr">
                        <a:lnSpc>
                          <a:spcPts val="3240"/>
                        </a:lnSpc>
                        <a:defRPr/>
                      </a:pPr>
                      <a:r>
                        <a:rPr lang="en-US" sz="2700" spc="33">
                          <a:solidFill>
                            <a:srgbClr val="000000"/>
                          </a:solidFill>
                          <a:latin typeface="Montserrat"/>
                        </a:rPr>
                        <a:t>004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Fatima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3432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Sub Query</a:t>
            </a:r>
          </a:p>
        </p:txBody>
      </p:sp>
      <p:sp>
        <p:nvSpPr>
          <p:cNvPr id="4" name="TextBox 4"/>
          <p:cNvSpPr txBox="1"/>
          <p:nvPr/>
        </p:nvSpPr>
        <p:spPr>
          <a:xfrm>
            <a:off x="1287170" y="2573451"/>
            <a:ext cx="7306628" cy="383222"/>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Sub Query in a SELECT Statement Syntax :</a:t>
            </a:r>
          </a:p>
        </p:txBody>
      </p:sp>
      <p:sp>
        <p:nvSpPr>
          <p:cNvPr id="5" name="TextBox 5"/>
          <p:cNvSpPr txBox="1"/>
          <p:nvPr/>
        </p:nvSpPr>
        <p:spPr>
          <a:xfrm>
            <a:off x="1553260" y="3877564"/>
            <a:ext cx="12816840" cy="4965065"/>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4471C4"/>
                </a:solidFill>
                <a:latin typeface="Montserrat Bold"/>
              </a:rPr>
              <a:t>FROM </a:t>
            </a:r>
            <a:r>
              <a:rPr lang="en-US" sz="3600" spc="27">
                <a:solidFill>
                  <a:srgbClr val="000000"/>
                </a:solidFill>
                <a:latin typeface="Montserrat Bold"/>
              </a:rPr>
              <a:t>table_name</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4471C4"/>
                </a:solidFill>
                <a:latin typeface="Montserrat Bold"/>
              </a:rPr>
              <a:t>WHERE </a:t>
            </a:r>
            <a:r>
              <a:rPr lang="en-US" sz="3600" spc="27">
                <a:solidFill>
                  <a:srgbClr val="000000"/>
                </a:solidFill>
                <a:latin typeface="Montserrat Bold"/>
              </a:rPr>
              <a:t>column_name operator</a:t>
            </a:r>
          </a:p>
          <a:p>
            <a:pPr algn="l">
              <a:lnSpc>
                <a:spcPts val="8644"/>
              </a:lnSpc>
            </a:pPr>
            <a:r>
              <a:rPr lang="en-US" sz="3600" spc="27">
                <a:solidFill>
                  <a:srgbClr val="000000"/>
                </a:solidFill>
                <a:latin typeface="Montserrat Bold"/>
              </a:rPr>
              <a:t>(</a:t>
            </a:r>
            <a:r>
              <a:rPr lang="en-US" sz="3600" spc="27">
                <a:solidFill>
                  <a:srgbClr val="4471C4"/>
                </a:solidFill>
                <a:latin typeface="Montserrat Bold"/>
              </a:rPr>
              <a:t>SELECT </a:t>
            </a:r>
            <a:r>
              <a:rPr lang="en-US" sz="3600" spc="27">
                <a:solidFill>
                  <a:srgbClr val="000000"/>
                </a:solidFill>
                <a:latin typeface="Montserrat Bold"/>
              </a:rPr>
              <a:t>column_name </a:t>
            </a:r>
            <a:r>
              <a:rPr lang="en-US" sz="3600" spc="27">
                <a:solidFill>
                  <a:srgbClr val="4471C4"/>
                </a:solidFill>
                <a:latin typeface="Montserrat Bold"/>
              </a:rPr>
              <a:t>FROM </a:t>
            </a:r>
            <a:r>
              <a:rPr lang="en-US" sz="3600" spc="27">
                <a:solidFill>
                  <a:srgbClr val="000000"/>
                </a:solidFill>
                <a:latin typeface="Montserrat Bold"/>
              </a:rPr>
              <a:t>table_name </a:t>
            </a:r>
            <a:r>
              <a:rPr lang="en-US" sz="3600" spc="27">
                <a:solidFill>
                  <a:srgbClr val="4471C4"/>
                </a:solidFill>
                <a:latin typeface="Montserrat Bold"/>
              </a:rPr>
              <a:t>WHERE  </a:t>
            </a:r>
            <a:r>
              <a:rPr lang="en-US" sz="3600" spc="27">
                <a:solidFill>
                  <a:srgbClr val="000000"/>
                </a:solidFill>
                <a:latin typeface="Montserrat Bold"/>
              </a:rPr>
              <a:t>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3432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Sub Query</a:t>
            </a:r>
          </a:p>
        </p:txBody>
      </p:sp>
      <p:sp>
        <p:nvSpPr>
          <p:cNvPr id="4" name="TextBox 4"/>
          <p:cNvSpPr txBox="1"/>
          <p:nvPr/>
        </p:nvSpPr>
        <p:spPr>
          <a:xfrm>
            <a:off x="1287170" y="2909316"/>
            <a:ext cx="7342823"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Sub Query in a INSERT Statement Syntax :</a:t>
            </a:r>
          </a:p>
        </p:txBody>
      </p:sp>
      <p:sp>
        <p:nvSpPr>
          <p:cNvPr id="5" name="TextBox 5"/>
          <p:cNvSpPr txBox="1"/>
          <p:nvPr/>
        </p:nvSpPr>
        <p:spPr>
          <a:xfrm>
            <a:off x="1553260" y="4549267"/>
            <a:ext cx="6669405" cy="3867785"/>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INSERT INTO </a:t>
            </a:r>
            <a:r>
              <a:rPr lang="en-US" sz="3600" spc="27">
                <a:solidFill>
                  <a:srgbClr val="000000"/>
                </a:solidFill>
                <a:latin typeface="Montserrat Bold"/>
              </a:rPr>
              <a:t>table_name</a:t>
            </a:r>
          </a:p>
          <a:p>
            <a:pPr algn="l">
              <a:lnSpc>
                <a:spcPts val="4320"/>
              </a:lnSpc>
            </a:pPr>
            <a:endParaRPr lang="en-US" sz="3600" spc="27">
              <a:solidFill>
                <a:srgbClr val="000000"/>
              </a:solidFill>
              <a:latin typeface="Montserrat Bold"/>
            </a:endParaRPr>
          </a:p>
          <a:p>
            <a:pPr algn="l">
              <a:lnSpc>
                <a:spcPts val="4320"/>
              </a:lnSpc>
            </a:pPr>
            <a:r>
              <a:rPr lang="en-US" sz="3600" spc="19">
                <a:solidFill>
                  <a:srgbClr val="000000"/>
                </a:solidFill>
                <a:latin typeface="Montserrat Bold"/>
              </a:rPr>
              <a:t>( </a:t>
            </a:r>
            <a:r>
              <a:rPr lang="en-US" sz="3600" spc="19">
                <a:solidFill>
                  <a:srgbClr val="4471C4"/>
                </a:solidFill>
                <a:latin typeface="Montserrat Bold"/>
              </a:rPr>
              <a:t>SELECT </a:t>
            </a:r>
            <a:r>
              <a:rPr lang="en-US" sz="3600" spc="19">
                <a:solidFill>
                  <a:srgbClr val="000000"/>
                </a:solidFill>
                <a:latin typeface="Montserrat Bold"/>
              </a:rPr>
              <a:t>*</a:t>
            </a:r>
          </a:p>
          <a:p>
            <a:pPr algn="l">
              <a:lnSpc>
                <a:spcPts val="8644"/>
              </a:lnSpc>
            </a:pPr>
            <a:r>
              <a:rPr lang="en-US" sz="3600" spc="27">
                <a:solidFill>
                  <a:srgbClr val="4471C4"/>
                </a:solidFill>
                <a:latin typeface="Montserrat Bold"/>
              </a:rPr>
              <a:t>FROM </a:t>
            </a:r>
            <a:r>
              <a:rPr lang="en-US" sz="3600" spc="27">
                <a:solidFill>
                  <a:srgbClr val="000000"/>
                </a:solidFill>
                <a:latin typeface="Montserrat Bold"/>
              </a:rPr>
              <a:t>table_name  </a:t>
            </a:r>
            <a:r>
              <a:rPr lang="en-US" sz="3600" spc="27">
                <a:solidFill>
                  <a:srgbClr val="4471C4"/>
                </a:solidFill>
                <a:latin typeface="Montserrat Bold"/>
              </a:rPr>
              <a:t>WHERE </a:t>
            </a:r>
            <a:r>
              <a:rPr lang="en-US" sz="3600" spc="27">
                <a:solidFill>
                  <a:srgbClr val="000000"/>
                </a:solidFill>
                <a:latin typeface="Montserrat Bold"/>
              </a:rPr>
              <a:t>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3432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Sub Query</a:t>
            </a:r>
          </a:p>
        </p:txBody>
      </p:sp>
      <p:sp>
        <p:nvSpPr>
          <p:cNvPr id="4" name="TextBox 4"/>
          <p:cNvSpPr txBox="1"/>
          <p:nvPr/>
        </p:nvSpPr>
        <p:spPr>
          <a:xfrm>
            <a:off x="1287170" y="2909316"/>
            <a:ext cx="7324725"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Sub Query in a DELETE Statement Syntax :</a:t>
            </a:r>
          </a:p>
        </p:txBody>
      </p:sp>
      <p:sp>
        <p:nvSpPr>
          <p:cNvPr id="5" name="TextBox 5"/>
          <p:cNvSpPr txBox="1"/>
          <p:nvPr/>
        </p:nvSpPr>
        <p:spPr>
          <a:xfrm>
            <a:off x="1553260" y="4549267"/>
            <a:ext cx="8081010" cy="3867785"/>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DELETE FROM </a:t>
            </a:r>
            <a:r>
              <a:rPr lang="en-US" sz="3600" spc="27">
                <a:solidFill>
                  <a:srgbClr val="000000"/>
                </a:solidFill>
                <a:latin typeface="Montserrat Bold"/>
              </a:rPr>
              <a:t>table_name</a:t>
            </a:r>
          </a:p>
          <a:p>
            <a:pPr algn="l">
              <a:lnSpc>
                <a:spcPts val="8644"/>
              </a:lnSpc>
            </a:pPr>
            <a:r>
              <a:rPr lang="en-US" sz="3600" spc="27">
                <a:solidFill>
                  <a:srgbClr val="4471C4"/>
                </a:solidFill>
                <a:latin typeface="Montserrat Bold"/>
              </a:rPr>
              <a:t>WHERE </a:t>
            </a:r>
            <a:r>
              <a:rPr lang="en-US" sz="3600" spc="27">
                <a:solidFill>
                  <a:srgbClr val="000000"/>
                </a:solidFill>
                <a:latin typeface="Montserrat Bold"/>
              </a:rPr>
              <a:t>column_name operator  ( </a:t>
            </a:r>
            <a:r>
              <a:rPr lang="en-US" sz="3600" spc="27">
                <a:solidFill>
                  <a:srgbClr val="4471C4"/>
                </a:solidFill>
                <a:latin typeface="Montserrat Bold"/>
              </a:rPr>
              <a:t>SELECT </a:t>
            </a:r>
            <a:r>
              <a:rPr lang="en-US" sz="3600" spc="27">
                <a:solidFill>
                  <a:srgbClr val="000000"/>
                </a:solidFill>
                <a:latin typeface="Montserrat Bold"/>
              </a:rPr>
              <a:t>column_name</a:t>
            </a:r>
          </a:p>
          <a:p>
            <a:pPr algn="l">
              <a:lnSpc>
                <a:spcPts val="8644"/>
              </a:lnSpc>
            </a:pPr>
            <a:endParaRPr lang="en-US" sz="3600" spc="27">
              <a:solidFill>
                <a:srgbClr val="000000"/>
              </a:solidFill>
              <a:latin typeface="Montserrat Bold"/>
            </a:endParaRPr>
          </a:p>
          <a:p>
            <a:pPr algn="l">
              <a:lnSpc>
                <a:spcPts val="4320"/>
              </a:lnSpc>
            </a:pPr>
            <a:r>
              <a:rPr lang="en-US" sz="3600" spc="27">
                <a:solidFill>
                  <a:srgbClr val="4471C4"/>
                </a:solidFill>
                <a:latin typeface="Montserrat Bold"/>
              </a:rPr>
              <a:t>FROM </a:t>
            </a:r>
            <a:r>
              <a:rPr lang="en-US" sz="3600" spc="27">
                <a:solidFill>
                  <a:srgbClr val="000000"/>
                </a:solidFill>
                <a:latin typeface="Montserrat Bold"/>
              </a:rPr>
              <a:t>table_name);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477953"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EXISTS</a:t>
            </a:r>
          </a:p>
        </p:txBody>
      </p:sp>
      <p:sp>
        <p:nvSpPr>
          <p:cNvPr id="4" name="TextBox 4"/>
          <p:cNvSpPr txBox="1"/>
          <p:nvPr/>
        </p:nvSpPr>
        <p:spPr>
          <a:xfrm>
            <a:off x="1103832" y="2490024"/>
            <a:ext cx="13948410" cy="676084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EXISTS </a:t>
            </a:r>
            <a:r>
              <a:rPr lang="en-US" sz="2400" spc="30">
                <a:solidFill>
                  <a:srgbClr val="000000"/>
                </a:solidFill>
                <a:latin typeface="Montserrat Bold"/>
              </a:rPr>
              <a:t>operator is used to test the existence of any record in subquery.”</a:t>
            </a:r>
          </a:p>
          <a:p>
            <a:pPr algn="l">
              <a:lnSpc>
                <a:spcPts val="2879"/>
              </a:lnSpc>
            </a:pPr>
            <a:endParaRPr lang="en-US" sz="2400" spc="30">
              <a:solidFill>
                <a:srgbClr val="000000"/>
              </a:solidFill>
              <a:latin typeface="Montserrat Bold"/>
            </a:endParaRPr>
          </a:p>
          <a:p>
            <a:pPr algn="l">
              <a:lnSpc>
                <a:spcPts val="3240"/>
              </a:lnSpc>
            </a:pPr>
            <a:r>
              <a:rPr lang="en-US" sz="2700" spc="18">
                <a:solidFill>
                  <a:srgbClr val="000000"/>
                </a:solidFill>
                <a:latin typeface="Montserrat Bold"/>
              </a:rPr>
              <a:t>EXISTS Syntax :</a:t>
            </a:r>
          </a:p>
          <a:p>
            <a:pPr algn="l">
              <a:lnSpc>
                <a:spcPts val="3240"/>
              </a:lnSpc>
            </a:pPr>
            <a:endParaRPr lang="en-US" sz="2700" spc="18">
              <a:solidFill>
                <a:srgbClr val="000000"/>
              </a:solidFill>
              <a:latin typeface="Montserrat Bold"/>
            </a:endParaRPr>
          </a:p>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a:t>
            </a:r>
          </a:p>
          <a:p>
            <a:pPr algn="l">
              <a:lnSpc>
                <a:spcPts val="8644"/>
              </a:lnSpc>
            </a:pPr>
            <a:r>
              <a:rPr lang="en-US" sz="3600" spc="27">
                <a:solidFill>
                  <a:srgbClr val="4471C4"/>
                </a:solidFill>
                <a:latin typeface="Montserrat Bold"/>
              </a:rPr>
              <a:t>FROM </a:t>
            </a:r>
            <a:r>
              <a:rPr lang="en-US" sz="3600" spc="27">
                <a:solidFill>
                  <a:srgbClr val="000000"/>
                </a:solidFill>
                <a:latin typeface="Montserrat Bold"/>
              </a:rPr>
              <a:t>table_name  </a:t>
            </a:r>
            <a:r>
              <a:rPr lang="en-US" sz="3600" spc="27">
                <a:solidFill>
                  <a:srgbClr val="4471C4"/>
                </a:solidFill>
                <a:latin typeface="Montserrat Bold"/>
              </a:rPr>
              <a:t>WHERE EXISTS</a:t>
            </a:r>
          </a:p>
          <a:p>
            <a:pPr algn="l">
              <a:lnSpc>
                <a:spcPts val="8644"/>
              </a:lnSpc>
            </a:pPr>
            <a:r>
              <a:rPr lang="en-US" sz="3600" spc="27">
                <a:solidFill>
                  <a:srgbClr val="000000"/>
                </a:solidFill>
                <a:latin typeface="Montserrat Bold"/>
              </a:rPr>
              <a:t>(</a:t>
            </a:r>
            <a:r>
              <a:rPr lang="en-US" sz="3600" spc="27">
                <a:solidFill>
                  <a:srgbClr val="4471C4"/>
                </a:solidFill>
                <a:latin typeface="Montserrat Bold"/>
              </a:rPr>
              <a:t>SELECT </a:t>
            </a:r>
            <a:r>
              <a:rPr lang="en-US" sz="3600" spc="27">
                <a:solidFill>
                  <a:srgbClr val="000000"/>
                </a:solidFill>
                <a:latin typeface="Montserrat Bold"/>
              </a:rPr>
              <a:t>column_name </a:t>
            </a:r>
            <a:r>
              <a:rPr lang="en-US" sz="3600" spc="27">
                <a:solidFill>
                  <a:srgbClr val="4471C4"/>
                </a:solidFill>
                <a:latin typeface="Montserrat Bold"/>
              </a:rPr>
              <a:t>FROM </a:t>
            </a:r>
            <a:r>
              <a:rPr lang="en-US" sz="3600" spc="27">
                <a:solidFill>
                  <a:srgbClr val="000000"/>
                </a:solidFill>
                <a:latin typeface="Montserrat Bold"/>
              </a:rPr>
              <a:t>table_name  </a:t>
            </a:r>
            <a:r>
              <a:rPr lang="en-US" sz="3600" spc="27">
                <a:solidFill>
                  <a:srgbClr val="4471C4"/>
                </a:solidFill>
                <a:latin typeface="Montserrat Bold"/>
              </a:rPr>
              <a:t>WHERE </a:t>
            </a:r>
            <a:r>
              <a:rPr lang="en-US" sz="3600" spc="27">
                <a:solidFill>
                  <a:srgbClr val="000000"/>
                </a:solidFill>
                <a:latin typeface="Montserrat Bold"/>
              </a:rPr>
              <a:t>condition);</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5022531"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ANY</a:t>
            </a:r>
          </a:p>
        </p:txBody>
      </p:sp>
      <p:sp>
        <p:nvSpPr>
          <p:cNvPr id="4" name="TextBox 4"/>
          <p:cNvSpPr txBox="1"/>
          <p:nvPr/>
        </p:nvSpPr>
        <p:spPr>
          <a:xfrm>
            <a:off x="1103832" y="2348863"/>
            <a:ext cx="14544675" cy="707993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ANY </a:t>
            </a:r>
            <a:r>
              <a:rPr lang="en-US" sz="2400" spc="30">
                <a:solidFill>
                  <a:srgbClr val="000000"/>
                </a:solidFill>
                <a:latin typeface="Montserrat Bold"/>
              </a:rPr>
              <a:t>operator returns true if any of the subquery values meet the condition.”</a:t>
            </a:r>
          </a:p>
          <a:p>
            <a:pPr algn="l">
              <a:lnSpc>
                <a:spcPts val="2879"/>
              </a:lnSpc>
            </a:pPr>
            <a:endParaRPr lang="en-US" sz="2400" spc="30">
              <a:solidFill>
                <a:srgbClr val="000000"/>
              </a:solidFill>
              <a:latin typeface="Montserrat Bold"/>
            </a:endParaRPr>
          </a:p>
          <a:p>
            <a:pPr algn="l">
              <a:lnSpc>
                <a:spcPts val="3240"/>
              </a:lnSpc>
            </a:pPr>
            <a:r>
              <a:rPr lang="en-US" sz="2700" spc="18">
                <a:solidFill>
                  <a:srgbClr val="000000"/>
                </a:solidFill>
                <a:latin typeface="Montserrat Bold"/>
              </a:rPr>
              <a:t>ANY Syntax :</a:t>
            </a:r>
          </a:p>
          <a:p>
            <a:pPr algn="l">
              <a:lnSpc>
                <a:spcPts val="7203"/>
              </a:lnSpc>
            </a:pPr>
            <a:r>
              <a:rPr lang="en-US" sz="3000" spc="6">
                <a:solidFill>
                  <a:srgbClr val="4471C4"/>
                </a:solidFill>
                <a:latin typeface="Montserrat Bold"/>
              </a:rPr>
              <a:t>SELECT </a:t>
            </a:r>
            <a:r>
              <a:rPr lang="en-US" sz="3000" spc="6">
                <a:solidFill>
                  <a:srgbClr val="000000"/>
                </a:solidFill>
                <a:latin typeface="Montserrat Bold"/>
              </a:rPr>
              <a:t>column_name(s)  </a:t>
            </a:r>
            <a:r>
              <a:rPr lang="en-US" sz="3000" spc="6">
                <a:solidFill>
                  <a:srgbClr val="4471C4"/>
                </a:solidFill>
                <a:latin typeface="Montserrat Bold"/>
              </a:rPr>
              <a:t>FROM </a:t>
            </a:r>
            <a:r>
              <a:rPr lang="en-US" sz="3000" spc="6">
                <a:solidFill>
                  <a:srgbClr val="000000"/>
                </a:solidFill>
                <a:latin typeface="Montserrat Bold"/>
              </a:rPr>
              <a:t>table_name</a:t>
            </a:r>
          </a:p>
          <a:p>
            <a:pPr algn="l">
              <a:lnSpc>
                <a:spcPts val="7203"/>
              </a:lnSpc>
            </a:pPr>
            <a:r>
              <a:rPr lang="en-US" sz="3000" spc="6">
                <a:solidFill>
                  <a:srgbClr val="4471C4"/>
                </a:solidFill>
                <a:latin typeface="Montserrat Bold"/>
              </a:rPr>
              <a:t>WHERE </a:t>
            </a:r>
            <a:r>
              <a:rPr lang="en-US" sz="3000" spc="6">
                <a:solidFill>
                  <a:srgbClr val="000000"/>
                </a:solidFill>
                <a:latin typeface="Montserrat Bold"/>
              </a:rPr>
              <a:t>column_name operator </a:t>
            </a:r>
            <a:r>
              <a:rPr lang="en-US" sz="3000" spc="6">
                <a:solidFill>
                  <a:srgbClr val="4471C4"/>
                </a:solidFill>
                <a:latin typeface="Montserrat Bold"/>
              </a:rPr>
              <a:t>ANY  </a:t>
            </a:r>
            <a:r>
              <a:rPr lang="en-US" sz="3000" spc="6">
                <a:solidFill>
                  <a:srgbClr val="000000"/>
                </a:solidFill>
                <a:latin typeface="Montserrat Bold"/>
              </a:rPr>
              <a:t>(</a:t>
            </a:r>
            <a:r>
              <a:rPr lang="en-US" sz="3000" spc="6">
                <a:solidFill>
                  <a:srgbClr val="4471C4"/>
                </a:solidFill>
                <a:latin typeface="Montserrat Bold"/>
              </a:rPr>
              <a:t>SELECT </a:t>
            </a:r>
            <a:r>
              <a:rPr lang="en-US" sz="3000" spc="6">
                <a:solidFill>
                  <a:srgbClr val="000000"/>
                </a:solidFill>
                <a:latin typeface="Montserrat Bold"/>
              </a:rPr>
              <a:t>column_name </a:t>
            </a:r>
            <a:r>
              <a:rPr lang="en-US" sz="3000" spc="6">
                <a:solidFill>
                  <a:srgbClr val="4471C4"/>
                </a:solidFill>
                <a:latin typeface="Montserrat Bold"/>
              </a:rPr>
              <a:t>FROM </a:t>
            </a:r>
            <a:r>
              <a:rPr lang="en-US" sz="3000" spc="6">
                <a:solidFill>
                  <a:srgbClr val="000000"/>
                </a:solidFill>
                <a:latin typeface="Montserrat Bold"/>
              </a:rPr>
              <a:t>table_name  </a:t>
            </a:r>
            <a:r>
              <a:rPr lang="en-US" sz="3000" spc="6">
                <a:solidFill>
                  <a:srgbClr val="4471C4"/>
                </a:solidFill>
                <a:latin typeface="Montserrat Bold"/>
              </a:rPr>
              <a:t>WHERE </a:t>
            </a:r>
            <a:r>
              <a:rPr lang="en-US" sz="3000" spc="6">
                <a:solidFill>
                  <a:srgbClr val="000000"/>
                </a:solidFill>
                <a:latin typeface="Montserrat Bold"/>
              </a:rPr>
              <a:t>condition);</a:t>
            </a:r>
          </a:p>
          <a:p>
            <a:pPr algn="l">
              <a:lnSpc>
                <a:spcPts val="7203"/>
              </a:lnSpc>
            </a:pPr>
            <a:endParaRPr lang="en-US" sz="3000" spc="6">
              <a:solidFill>
                <a:srgbClr val="000000"/>
              </a:solidFill>
              <a:latin typeface="Montserrat Bold"/>
            </a:endParaRPr>
          </a:p>
          <a:p>
            <a:pPr marL="1116330" lvl="1" indent="-558165" algn="l">
              <a:lnSpc>
                <a:spcPts val="3240"/>
              </a:lnSpc>
              <a:buFont typeface="Arial"/>
              <a:buChar char="•"/>
            </a:pPr>
            <a:r>
              <a:rPr lang="en-US" sz="2700" spc="26">
                <a:solidFill>
                  <a:srgbClr val="000000"/>
                </a:solidFill>
                <a:latin typeface="Montserrat"/>
              </a:rPr>
              <a:t>ANY and ALL operators are used with a WHERE or HAVING clause.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4763453"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ALL</a:t>
            </a:r>
          </a:p>
        </p:txBody>
      </p:sp>
      <p:sp>
        <p:nvSpPr>
          <p:cNvPr id="4" name="TextBox 4"/>
          <p:cNvSpPr txBox="1"/>
          <p:nvPr/>
        </p:nvSpPr>
        <p:spPr>
          <a:xfrm>
            <a:off x="1103832" y="2348863"/>
            <a:ext cx="14251305" cy="707993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ALL </a:t>
            </a:r>
            <a:r>
              <a:rPr lang="en-US" sz="2400" spc="30">
                <a:solidFill>
                  <a:srgbClr val="000000"/>
                </a:solidFill>
                <a:latin typeface="Montserrat Bold"/>
              </a:rPr>
              <a:t>operator returns true if all of the subquery values meet the condition.”</a:t>
            </a:r>
          </a:p>
          <a:p>
            <a:pPr algn="l">
              <a:lnSpc>
                <a:spcPts val="2879"/>
              </a:lnSpc>
            </a:pPr>
            <a:endParaRPr lang="en-US" sz="2400" spc="30">
              <a:solidFill>
                <a:srgbClr val="000000"/>
              </a:solidFill>
              <a:latin typeface="Montserrat Bold"/>
            </a:endParaRPr>
          </a:p>
          <a:p>
            <a:pPr algn="l">
              <a:lnSpc>
                <a:spcPts val="3240"/>
              </a:lnSpc>
            </a:pPr>
            <a:r>
              <a:rPr lang="en-US" sz="2700" spc="18">
                <a:solidFill>
                  <a:srgbClr val="000000"/>
                </a:solidFill>
                <a:latin typeface="Montserrat Bold"/>
              </a:rPr>
              <a:t>ALL Syntax :</a:t>
            </a:r>
          </a:p>
          <a:p>
            <a:pPr algn="l">
              <a:lnSpc>
                <a:spcPts val="7203"/>
              </a:lnSpc>
            </a:pPr>
            <a:r>
              <a:rPr lang="en-US" sz="3000" spc="6">
                <a:solidFill>
                  <a:srgbClr val="4471C4"/>
                </a:solidFill>
                <a:latin typeface="Montserrat Bold"/>
              </a:rPr>
              <a:t>SELECT </a:t>
            </a:r>
            <a:r>
              <a:rPr lang="en-US" sz="3000" spc="6">
                <a:solidFill>
                  <a:srgbClr val="000000"/>
                </a:solidFill>
                <a:latin typeface="Montserrat Bold"/>
              </a:rPr>
              <a:t>column_name(s)  </a:t>
            </a:r>
            <a:r>
              <a:rPr lang="en-US" sz="3000" spc="6">
                <a:solidFill>
                  <a:srgbClr val="4471C4"/>
                </a:solidFill>
                <a:latin typeface="Montserrat Bold"/>
              </a:rPr>
              <a:t>FROM </a:t>
            </a:r>
            <a:r>
              <a:rPr lang="en-US" sz="3000" spc="6">
                <a:solidFill>
                  <a:srgbClr val="000000"/>
                </a:solidFill>
                <a:latin typeface="Montserrat Bold"/>
              </a:rPr>
              <a:t>table_name</a:t>
            </a:r>
          </a:p>
          <a:p>
            <a:pPr algn="l">
              <a:lnSpc>
                <a:spcPts val="7203"/>
              </a:lnSpc>
            </a:pPr>
            <a:r>
              <a:rPr lang="en-US" sz="3000" spc="6">
                <a:solidFill>
                  <a:srgbClr val="4471C4"/>
                </a:solidFill>
                <a:latin typeface="Montserrat Bold"/>
              </a:rPr>
              <a:t>WHERE </a:t>
            </a:r>
            <a:r>
              <a:rPr lang="en-US" sz="3000" spc="6">
                <a:solidFill>
                  <a:srgbClr val="000000"/>
                </a:solidFill>
                <a:latin typeface="Montserrat Bold"/>
              </a:rPr>
              <a:t>column_name operator </a:t>
            </a:r>
            <a:r>
              <a:rPr lang="en-US" sz="3000" spc="6">
                <a:solidFill>
                  <a:srgbClr val="4471C4"/>
                </a:solidFill>
                <a:latin typeface="Montserrat Bold"/>
              </a:rPr>
              <a:t>ALL  </a:t>
            </a:r>
            <a:r>
              <a:rPr lang="en-US" sz="3000" spc="6">
                <a:solidFill>
                  <a:srgbClr val="000000"/>
                </a:solidFill>
                <a:latin typeface="Montserrat Bold"/>
              </a:rPr>
              <a:t>(</a:t>
            </a:r>
            <a:r>
              <a:rPr lang="en-US" sz="3000" spc="6">
                <a:solidFill>
                  <a:srgbClr val="4471C4"/>
                </a:solidFill>
                <a:latin typeface="Montserrat Bold"/>
              </a:rPr>
              <a:t>SELECT </a:t>
            </a:r>
            <a:r>
              <a:rPr lang="en-US" sz="3000" spc="6">
                <a:solidFill>
                  <a:srgbClr val="000000"/>
                </a:solidFill>
                <a:latin typeface="Montserrat Bold"/>
              </a:rPr>
              <a:t>column_name </a:t>
            </a:r>
            <a:r>
              <a:rPr lang="en-US" sz="3000" spc="6">
                <a:solidFill>
                  <a:srgbClr val="4471C4"/>
                </a:solidFill>
                <a:latin typeface="Montserrat Bold"/>
              </a:rPr>
              <a:t>FROM </a:t>
            </a:r>
            <a:r>
              <a:rPr lang="en-US" sz="3000" spc="6">
                <a:solidFill>
                  <a:srgbClr val="000000"/>
                </a:solidFill>
                <a:latin typeface="Montserrat Bold"/>
              </a:rPr>
              <a:t>table_name  </a:t>
            </a:r>
            <a:r>
              <a:rPr lang="en-US" sz="3000" spc="6">
                <a:solidFill>
                  <a:srgbClr val="4471C4"/>
                </a:solidFill>
                <a:latin typeface="Montserrat Bold"/>
              </a:rPr>
              <a:t>WHERE </a:t>
            </a:r>
            <a:r>
              <a:rPr lang="en-US" sz="3000" spc="6">
                <a:solidFill>
                  <a:srgbClr val="000000"/>
                </a:solidFill>
                <a:latin typeface="Montserrat Bold"/>
              </a:rPr>
              <a:t>condition);</a:t>
            </a:r>
          </a:p>
          <a:p>
            <a:pPr algn="l">
              <a:lnSpc>
                <a:spcPts val="7203"/>
              </a:lnSpc>
            </a:pPr>
            <a:endParaRPr lang="en-US" sz="3000" spc="6">
              <a:solidFill>
                <a:srgbClr val="000000"/>
              </a:solidFill>
              <a:latin typeface="Montserrat Bold"/>
            </a:endParaRPr>
          </a:p>
          <a:p>
            <a:pPr marL="1116330" lvl="1" indent="-558165" algn="l">
              <a:lnSpc>
                <a:spcPts val="3240"/>
              </a:lnSpc>
              <a:buFont typeface="Arial"/>
              <a:buChar char="•"/>
            </a:pPr>
            <a:r>
              <a:rPr lang="en-US" sz="2700" spc="18">
                <a:solidFill>
                  <a:srgbClr val="000000"/>
                </a:solidFill>
                <a:latin typeface="Montserrat"/>
              </a:rPr>
              <a:t>Standard comparison operators must be used (=, &gt;, &lt;, &gt;=, &lt;=, &lt;&gt;)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2498725"/>
            <a:ext cx="15390495" cy="6797675"/>
          </a:xfrm>
          <a:prstGeom prst="rect">
            <a:avLst/>
          </a:prstGeom>
        </p:spPr>
        <p:txBody>
          <a:bodyPr lIns="0" tIns="0" rIns="0" bIns="0" rtlCol="0" anchor="t">
            <a:spAutoFit/>
          </a:bodyPr>
          <a:lstStyle/>
          <a:p>
            <a:pPr marL="506730" lvl="1" indent="-253365" algn="l">
              <a:lnSpc>
                <a:spcPts val="3240"/>
              </a:lnSpc>
              <a:buFont typeface="Arial"/>
              <a:buChar char="•"/>
            </a:pPr>
            <a:r>
              <a:rPr lang="en-US" sz="2700" spc="11">
                <a:solidFill>
                  <a:srgbClr val="00AF50"/>
                </a:solidFill>
                <a:latin typeface="Montserrat Bold"/>
              </a:rPr>
              <a:t>Sub Query </a:t>
            </a:r>
            <a:r>
              <a:rPr lang="en-US" sz="2700" spc="11">
                <a:solidFill>
                  <a:srgbClr val="000000"/>
                </a:solidFill>
                <a:latin typeface="Montserrat Bold"/>
              </a:rPr>
              <a:t>is a query within another SQL query.</a:t>
            </a:r>
          </a:p>
          <a:p>
            <a:pPr marL="506730" lvl="1" indent="-253365" algn="l">
              <a:lnSpc>
                <a:spcPts val="3240"/>
              </a:lnSpc>
            </a:pPr>
            <a:endParaRPr lang="en-US" sz="2700" spc="11">
              <a:solidFill>
                <a:srgbClr val="000000"/>
              </a:solidFill>
              <a:latin typeface="Montserrat Bold"/>
            </a:endParaRPr>
          </a:p>
          <a:p>
            <a:pPr marL="506730" lvl="1" indent="-253365" algn="l">
              <a:lnSpc>
                <a:spcPts val="3240"/>
              </a:lnSpc>
              <a:buFont typeface="Arial"/>
              <a:buChar char="•"/>
            </a:pPr>
            <a:r>
              <a:rPr lang="en-US" sz="2700" spc="11">
                <a:solidFill>
                  <a:srgbClr val="00AF50"/>
                </a:solidFill>
                <a:latin typeface="Montserrat Bold"/>
              </a:rPr>
              <a:t>Single row subquery </a:t>
            </a:r>
            <a:r>
              <a:rPr lang="en-US" sz="2700" spc="11">
                <a:solidFill>
                  <a:srgbClr val="000000"/>
                </a:solidFill>
                <a:latin typeface="Montserrat Bold"/>
              </a:rPr>
              <a:t>is an inner query which returns one row to the outer</a:t>
            </a:r>
          </a:p>
          <a:p>
            <a:pPr marL="506730" lvl="1" indent="-253365" algn="l">
              <a:lnSpc>
                <a:spcPts val="3240"/>
              </a:lnSpc>
            </a:pPr>
            <a:r>
              <a:rPr lang="en-US" sz="2700" spc="11">
                <a:solidFill>
                  <a:srgbClr val="000000"/>
                </a:solidFill>
                <a:latin typeface="Montserrat Bold"/>
              </a:rPr>
              <a:t>query.</a:t>
            </a:r>
          </a:p>
          <a:p>
            <a:pPr marL="506730" lvl="1" indent="-253365" algn="l">
              <a:lnSpc>
                <a:spcPts val="3240"/>
              </a:lnSpc>
            </a:pPr>
            <a:endParaRPr lang="en-US" sz="2700" spc="11">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Multiple row subquery </a:t>
            </a:r>
            <a:r>
              <a:rPr lang="en-US" sz="2700" spc="18">
                <a:solidFill>
                  <a:srgbClr val="000000"/>
                </a:solidFill>
                <a:latin typeface="Montserrat Bold"/>
              </a:rPr>
              <a:t>is a nested query which can return more than one row  of results to the main query.</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EXISTS </a:t>
            </a:r>
            <a:r>
              <a:rPr lang="en-US" sz="2700" spc="18">
                <a:solidFill>
                  <a:srgbClr val="000000"/>
                </a:solidFill>
                <a:latin typeface="Montserrat Bold"/>
              </a:rPr>
              <a:t>operator is used to test the existence of any record in subquery.</a:t>
            </a:r>
          </a:p>
          <a:p>
            <a:pPr marL="561022" lvl="1" indent="-280511" algn="l">
              <a:lnSpc>
                <a:spcPts val="5403"/>
              </a:lnSpc>
              <a:buFont typeface="Arial"/>
              <a:buChar char="•"/>
            </a:pPr>
            <a:r>
              <a:rPr lang="en-US" sz="3000" spc="13">
                <a:solidFill>
                  <a:srgbClr val="00AF50"/>
                </a:solidFill>
                <a:latin typeface="Montserrat Bold"/>
              </a:rPr>
              <a:t>ANY </a:t>
            </a:r>
            <a:r>
              <a:rPr lang="en-US" sz="3000" spc="13">
                <a:solidFill>
                  <a:srgbClr val="000000"/>
                </a:solidFill>
                <a:latin typeface="Montserrat Bold"/>
              </a:rPr>
              <a:t>operator returns true if any of the subquery values meet the  condition.</a:t>
            </a:r>
          </a:p>
          <a:p>
            <a:pPr marL="561022" lvl="1" indent="-280511" algn="l">
              <a:lnSpc>
                <a:spcPts val="3600"/>
              </a:lnSpc>
              <a:buFont typeface="Arial"/>
              <a:buChar char="•"/>
            </a:pPr>
            <a:r>
              <a:rPr lang="en-US" sz="3000" spc="13">
                <a:solidFill>
                  <a:srgbClr val="00AF50"/>
                </a:solidFill>
                <a:latin typeface="Montserrat Bold"/>
              </a:rPr>
              <a:t>ALL </a:t>
            </a:r>
            <a:r>
              <a:rPr lang="en-US" sz="3000" spc="13">
                <a:solidFill>
                  <a:srgbClr val="000000"/>
                </a:solidFill>
                <a:latin typeface="Montserrat Bold"/>
              </a:rPr>
              <a:t>operator returns true if all of the subquery values meet the</a:t>
            </a:r>
          </a:p>
          <a:p>
            <a:pPr marL="561022" lvl="1" indent="-280511" algn="l">
              <a:lnSpc>
                <a:spcPts val="3600"/>
              </a:lnSpc>
            </a:pPr>
            <a:r>
              <a:rPr lang="en-US" sz="3000" spc="13">
                <a:solidFill>
                  <a:srgbClr val="000000"/>
                </a:solidFill>
                <a:latin typeface="Montserrat Bold"/>
              </a:rPr>
              <a:t>condition.</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50551" y="5636366"/>
            <a:ext cx="4114800" cy="4114800"/>
          </a:xfrm>
          <a:prstGeom prst="rect">
            <a:avLst/>
          </a:prstGeom>
        </p:spPr>
      </p:pic>
      <p:sp>
        <p:nvSpPr>
          <p:cNvPr id="5" name="TextBox 5"/>
          <p:cNvSpPr txBox="1"/>
          <p:nvPr/>
        </p:nvSpPr>
        <p:spPr>
          <a:xfrm>
            <a:off x="3217733" y="2840667"/>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6" name="TextBox 6"/>
          <p:cNvSpPr txBox="1"/>
          <p:nvPr/>
        </p:nvSpPr>
        <p:spPr>
          <a:xfrm>
            <a:off x="3538043" y="4350759"/>
            <a:ext cx="7769543"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Module-9 : SQL SET Operators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762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35940" y="3197433"/>
            <a:ext cx="2743153"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8"/>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909999" y="3108108"/>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4577" y="3108107"/>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156458" y="5482680"/>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786053" y="5500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897087" y="5400789"/>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3868475" y="5458919"/>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11"/>
          <a:srcRect t="99" b="99"/>
          <a:stretch>
            <a:fillRect/>
          </a:stretch>
        </p:blipFill>
        <p:spPr>
          <a:xfrm>
            <a:off x="1442452" y="7395183"/>
            <a:ext cx="3128415" cy="1482522"/>
          </a:xfrm>
          <a:prstGeom prst="rect">
            <a:avLst/>
          </a:prstGeom>
        </p:spPr>
      </p:pic>
      <p:sp>
        <p:nvSpPr>
          <p:cNvPr id="21" name="TextBox 21"/>
          <p:cNvSpPr txBox="1"/>
          <p:nvPr/>
        </p:nvSpPr>
        <p:spPr>
          <a:xfrm>
            <a:off x="2139223" y="7680293"/>
            <a:ext cx="1689439"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12"/>
          <a:srcRect t="135" b="135"/>
          <a:stretch>
            <a:fillRect/>
          </a:stretch>
        </p:blipFill>
        <p:spPr>
          <a:xfrm>
            <a:off x="5438386" y="7395183"/>
            <a:ext cx="3123833" cy="1482522"/>
          </a:xfrm>
          <a:prstGeom prst="rect">
            <a:avLst/>
          </a:prstGeom>
        </p:spPr>
      </p:pic>
      <p:sp>
        <p:nvSpPr>
          <p:cNvPr id="23" name="TextBox 23"/>
          <p:cNvSpPr txBox="1"/>
          <p:nvPr/>
        </p:nvSpPr>
        <p:spPr>
          <a:xfrm>
            <a:off x="5905982" y="7680293"/>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13"/>
          <a:srcRect t="99" b="99"/>
          <a:stretch>
            <a:fillRect/>
          </a:stretch>
        </p:blipFill>
        <p:spPr>
          <a:xfrm>
            <a:off x="9429736" y="7395183"/>
            <a:ext cx="3128415" cy="1482522"/>
          </a:xfrm>
          <a:prstGeom prst="rect">
            <a:avLst/>
          </a:prstGeom>
        </p:spPr>
      </p:pic>
      <p:sp>
        <p:nvSpPr>
          <p:cNvPr id="25" name="TextBox 25"/>
          <p:cNvSpPr txBox="1"/>
          <p:nvPr/>
        </p:nvSpPr>
        <p:spPr>
          <a:xfrm>
            <a:off x="9789012" y="7502811"/>
            <a:ext cx="2544166"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4"/>
          <a:srcRect t="26" b="26"/>
          <a:stretch>
            <a:fillRect/>
          </a:stretch>
        </p:blipFill>
        <p:spPr>
          <a:xfrm>
            <a:off x="13425655" y="7395183"/>
            <a:ext cx="3123862" cy="1482522"/>
          </a:xfrm>
          <a:prstGeom prst="rect">
            <a:avLst/>
          </a:prstGeom>
        </p:spPr>
      </p:pic>
      <p:sp>
        <p:nvSpPr>
          <p:cNvPr id="27" name="TextBox 27"/>
          <p:cNvSpPr txBox="1"/>
          <p:nvPr/>
        </p:nvSpPr>
        <p:spPr>
          <a:xfrm>
            <a:off x="13901176" y="7544383"/>
            <a:ext cx="1888055"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5"/>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6"/>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sp>
        <p:nvSpPr>
          <p:cNvPr id="4" name="TextBox 4"/>
          <p:cNvSpPr txBox="1"/>
          <p:nvPr/>
        </p:nvSpPr>
        <p:spPr>
          <a:xfrm>
            <a:off x="1665922" y="3011692"/>
            <a:ext cx="7478078" cy="3800475"/>
          </a:xfrm>
          <a:prstGeom prst="rect">
            <a:avLst/>
          </a:prstGeom>
        </p:spPr>
        <p:txBody>
          <a:bodyPr lIns="0" tIns="0" rIns="0" bIns="0" rtlCol="0" anchor="t">
            <a:spAutoFit/>
          </a:bodyPr>
          <a:lstStyle/>
          <a:p>
            <a:pPr algn="l">
              <a:lnSpc>
                <a:spcPts val="4320"/>
              </a:lnSpc>
            </a:pPr>
            <a:endParaRPr/>
          </a:p>
          <a:p>
            <a:pPr algn="l">
              <a:lnSpc>
                <a:spcPts val="4320"/>
              </a:lnSpc>
            </a:pPr>
            <a:endParaRPr/>
          </a:p>
          <a:p>
            <a:pPr algn="l">
              <a:lnSpc>
                <a:spcPts val="4320"/>
              </a:lnSpc>
            </a:pPr>
            <a:r>
              <a:rPr lang="en-US" sz="3600" spc="34">
                <a:solidFill>
                  <a:srgbClr val="000000"/>
                </a:solidFill>
                <a:latin typeface="Montserrat"/>
              </a:rPr>
              <a:t>SQL – UNION, UNION ALL</a:t>
            </a:r>
          </a:p>
          <a:p>
            <a:pPr algn="l">
              <a:lnSpc>
                <a:spcPts val="4320"/>
              </a:lnSpc>
            </a:pPr>
            <a:endParaRPr lang="en-US" sz="3600" spc="34">
              <a:solidFill>
                <a:srgbClr val="000000"/>
              </a:solidFill>
              <a:latin typeface="Montserrat"/>
            </a:endParaRPr>
          </a:p>
          <a:p>
            <a:pPr algn="l">
              <a:lnSpc>
                <a:spcPts val="4320"/>
              </a:lnSpc>
            </a:pPr>
            <a:r>
              <a:rPr lang="en-US" sz="3600" spc="27">
                <a:solidFill>
                  <a:srgbClr val="000000"/>
                </a:solidFill>
                <a:latin typeface="Montserrat"/>
              </a:rPr>
              <a:t>SQL – INTERSECT</a:t>
            </a:r>
          </a:p>
          <a:p>
            <a:pPr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SQL – MINUS</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63574" y="4187525"/>
            <a:ext cx="295776" cy="34243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63574" y="5277429"/>
            <a:ext cx="295776" cy="34243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63574" y="6367332"/>
            <a:ext cx="295776" cy="342432"/>
          </a:xfrm>
          <a:prstGeom prst="rect">
            <a:avLst/>
          </a:prstGeom>
        </p:spPr>
      </p:pic>
      <p:sp>
        <p:nvSpPr>
          <p:cNvPr id="10" name="TextBox 10"/>
          <p:cNvSpPr txBox="1"/>
          <p:nvPr/>
        </p:nvSpPr>
        <p:spPr>
          <a:xfrm>
            <a:off x="753857" y="2797380"/>
            <a:ext cx="6309832" cy="438150"/>
          </a:xfrm>
          <a:prstGeom prst="rect">
            <a:avLst/>
          </a:prstGeom>
        </p:spPr>
        <p:txBody>
          <a:bodyPr lIns="0" tIns="0" rIns="0" bIns="0" rtlCol="0" anchor="t">
            <a:spAutoFit/>
          </a:bodyPr>
          <a:lstStyle/>
          <a:p>
            <a:pPr algn="ctr">
              <a:lnSpc>
                <a:spcPts val="3599"/>
              </a:lnSpc>
              <a:spcBef>
                <a:spcPct val="0"/>
              </a:spcBef>
            </a:pPr>
            <a:r>
              <a:rPr lang="en-US" sz="2999" spc="-136">
                <a:solidFill>
                  <a:srgbClr val="000000"/>
                </a:solidFill>
                <a:latin typeface="Open Sans Bold"/>
              </a:rPr>
              <a:t>Introduction to SET Operators</a:t>
            </a:r>
          </a:p>
        </p:txBody>
      </p:sp>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8384" y="1105026"/>
            <a:ext cx="16507777" cy="711200"/>
          </a:xfrm>
          <a:prstGeom prst="rect">
            <a:avLst/>
          </a:prstGeom>
        </p:spPr>
        <p:txBody>
          <a:bodyPr lIns="0" tIns="0" rIns="0" bIns="0" rtlCol="0" anchor="t">
            <a:spAutoFit/>
          </a:bodyPr>
          <a:lstStyle/>
          <a:p>
            <a:pPr algn="l">
              <a:lnSpc>
                <a:spcPts val="5400"/>
              </a:lnSpc>
            </a:pPr>
            <a:r>
              <a:rPr lang="en-US" sz="4500" spc="43">
                <a:solidFill>
                  <a:srgbClr val="000000"/>
                </a:solidFill>
                <a:latin typeface="Montserrat Bold"/>
              </a:rPr>
              <a:t>What is Relational Database Management System ?</a:t>
            </a:r>
          </a:p>
        </p:txBody>
      </p:sp>
      <p:sp>
        <p:nvSpPr>
          <p:cNvPr id="4" name="TextBox 4"/>
          <p:cNvSpPr txBox="1"/>
          <p:nvPr/>
        </p:nvSpPr>
        <p:spPr>
          <a:xfrm>
            <a:off x="962100" y="4222369"/>
            <a:ext cx="16049625" cy="2083752"/>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Italics"/>
              </a:rPr>
              <a:t>“Database requires a comprehensive software program for managing the database  known as a database management system (DBMS).”</a:t>
            </a:r>
          </a:p>
          <a:p>
            <a:pPr algn="l">
              <a:lnSpc>
                <a:spcPts val="3240"/>
              </a:lnSpc>
            </a:pPr>
            <a:endParaRPr lang="en-US" sz="2700" spc="18">
              <a:solidFill>
                <a:srgbClr val="000000"/>
              </a:solidFill>
              <a:latin typeface="Montserrat Bold Italics"/>
            </a:endParaRPr>
          </a:p>
          <a:p>
            <a:pPr algn="ctr">
              <a:lnSpc>
                <a:spcPts val="3240"/>
              </a:lnSpc>
            </a:pPr>
            <a:r>
              <a:rPr lang="en-US" sz="2700" spc="18">
                <a:solidFill>
                  <a:srgbClr val="000000"/>
                </a:solidFill>
                <a:latin typeface="Montserrat Bold Italics"/>
              </a:rPr>
              <a:t>“When used for a Relational DB it is called as RDBMS.”</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14122718"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Introduction to SET Operators</a:t>
            </a:r>
          </a:p>
        </p:txBody>
      </p:sp>
      <p:sp>
        <p:nvSpPr>
          <p:cNvPr id="4" name="TextBox 4"/>
          <p:cNvSpPr txBox="1"/>
          <p:nvPr/>
        </p:nvSpPr>
        <p:spPr>
          <a:xfrm>
            <a:off x="1103832" y="2584564"/>
            <a:ext cx="15060930" cy="6531928"/>
          </a:xfrm>
          <a:prstGeom prst="rect">
            <a:avLst/>
          </a:prstGeom>
        </p:spPr>
        <p:txBody>
          <a:bodyPr lIns="0" tIns="0" rIns="0" bIns="0" rtlCol="0" anchor="t">
            <a:spAutoFit/>
          </a:bodyPr>
          <a:lstStyle/>
          <a:p>
            <a:pPr algn="ctr">
              <a:lnSpc>
                <a:spcPts val="3240"/>
              </a:lnSpc>
            </a:pPr>
            <a:r>
              <a:rPr lang="en-US" sz="2700" spc="11">
                <a:solidFill>
                  <a:srgbClr val="000000"/>
                </a:solidFill>
                <a:latin typeface="Montserrat Bold"/>
              </a:rPr>
              <a:t>“</a:t>
            </a:r>
            <a:r>
              <a:rPr lang="en-US" sz="2700" spc="11">
                <a:solidFill>
                  <a:srgbClr val="00AF50"/>
                </a:solidFill>
                <a:latin typeface="Montserrat Bold"/>
              </a:rPr>
              <a:t>SET </a:t>
            </a:r>
            <a:r>
              <a:rPr lang="en-US" sz="2700" spc="11">
                <a:solidFill>
                  <a:srgbClr val="000000"/>
                </a:solidFill>
                <a:latin typeface="Montserrat Bold"/>
              </a:rPr>
              <a:t>Operators combine the results of two or more component queries</a:t>
            </a:r>
          </a:p>
          <a:p>
            <a:pPr algn="ctr">
              <a:lnSpc>
                <a:spcPts val="3240"/>
              </a:lnSpc>
            </a:pPr>
            <a:r>
              <a:rPr lang="en-US" sz="2700" spc="18">
                <a:solidFill>
                  <a:srgbClr val="000000"/>
                </a:solidFill>
                <a:latin typeface="Montserrat Bold"/>
              </a:rPr>
              <a:t>into a single result set.”</a:t>
            </a:r>
          </a:p>
          <a:p>
            <a:pPr algn="ctr">
              <a:lnSpc>
                <a:spcPts val="3240"/>
              </a:lnSpc>
            </a:pPr>
            <a:endParaRPr lang="en-US" sz="2700" spc="18">
              <a:solidFill>
                <a:srgbClr val="000000"/>
              </a:solidFill>
              <a:latin typeface="Montserrat Bold"/>
            </a:endParaRPr>
          </a:p>
          <a:p>
            <a:pPr marL="533876" lvl="1" indent="-266938" algn="l">
              <a:lnSpc>
                <a:spcPts val="3419"/>
              </a:lnSpc>
              <a:buFont typeface="Arial"/>
              <a:buChar char="•"/>
            </a:pPr>
            <a:r>
              <a:rPr lang="en-US" sz="2850" spc="12">
                <a:solidFill>
                  <a:srgbClr val="000000"/>
                </a:solidFill>
                <a:latin typeface="Montserrat"/>
              </a:rPr>
              <a:t>Same number of columns must be selected in both the SELECT statements.</a:t>
            </a:r>
          </a:p>
          <a:p>
            <a:pPr marL="533876" lvl="1" indent="-266938" algn="l">
              <a:lnSpc>
                <a:spcPts val="3419"/>
              </a:lnSpc>
            </a:pPr>
            <a:endParaRPr lang="en-US" sz="2850" spc="12">
              <a:solidFill>
                <a:srgbClr val="000000"/>
              </a:solidFill>
              <a:latin typeface="Montserrat"/>
            </a:endParaRPr>
          </a:p>
          <a:p>
            <a:pPr marL="533876" lvl="1" indent="-266938" algn="l">
              <a:lnSpc>
                <a:spcPts val="3419"/>
              </a:lnSpc>
              <a:buFont typeface="Arial"/>
              <a:buChar char="•"/>
            </a:pPr>
            <a:r>
              <a:rPr lang="en-US" sz="2850" spc="20">
                <a:solidFill>
                  <a:srgbClr val="000000"/>
                </a:solidFill>
                <a:latin typeface="Montserrat"/>
              </a:rPr>
              <a:t>The columns in each SELECT statement should be in the same order.</a:t>
            </a:r>
          </a:p>
          <a:p>
            <a:pPr marL="533876" lvl="1" indent="-266938" algn="l">
              <a:lnSpc>
                <a:spcPts val="3419"/>
              </a:lnSpc>
            </a:pPr>
            <a:endParaRPr lang="en-US" sz="2850" spc="20">
              <a:solidFill>
                <a:srgbClr val="000000"/>
              </a:solidFill>
              <a:latin typeface="Montserrat"/>
            </a:endParaRPr>
          </a:p>
          <a:p>
            <a:pPr marL="533876" lvl="1" indent="-266938" algn="l">
              <a:lnSpc>
                <a:spcPts val="3419"/>
              </a:lnSpc>
              <a:buFont typeface="Arial"/>
              <a:buChar char="•"/>
            </a:pPr>
            <a:r>
              <a:rPr lang="en-US" sz="2850" spc="12">
                <a:solidFill>
                  <a:srgbClr val="000000"/>
                </a:solidFill>
                <a:latin typeface="Montserrat"/>
              </a:rPr>
              <a:t>The columns should have similar data types.</a:t>
            </a:r>
          </a:p>
          <a:p>
            <a:pPr marL="533876" lvl="1" indent="-266938" algn="l">
              <a:lnSpc>
                <a:spcPts val="3419"/>
              </a:lnSpc>
            </a:pPr>
            <a:endParaRPr lang="en-US" sz="2850" spc="12">
              <a:solidFill>
                <a:srgbClr val="000000"/>
              </a:solidFill>
              <a:latin typeface="Montserrat"/>
            </a:endParaRPr>
          </a:p>
          <a:p>
            <a:pPr marL="533876" lvl="1" indent="-266938" algn="l">
              <a:lnSpc>
                <a:spcPts val="3419"/>
              </a:lnSpc>
              <a:buFont typeface="Arial"/>
              <a:buChar char="•"/>
            </a:pPr>
            <a:r>
              <a:rPr lang="en-US" sz="2850" spc="12">
                <a:solidFill>
                  <a:srgbClr val="000000"/>
                </a:solidFill>
                <a:latin typeface="Montserrat"/>
              </a:rPr>
              <a:t>Individual result set ordering cannot be done. ORDER BY can be used at once in</a:t>
            </a:r>
          </a:p>
          <a:p>
            <a:pPr marL="533876" lvl="1" indent="-266938" algn="l">
              <a:lnSpc>
                <a:spcPts val="3419"/>
              </a:lnSpc>
            </a:pPr>
            <a:r>
              <a:rPr lang="en-US" sz="2850" spc="20">
                <a:solidFill>
                  <a:srgbClr val="000000"/>
                </a:solidFill>
                <a:latin typeface="Montserrat"/>
              </a:rPr>
              <a:t>the end of the query.</a:t>
            </a:r>
          </a:p>
        </p:txBody>
      </p:sp>
      <p:pic>
        <p:nvPicPr>
          <p:cNvPr id="5" name="Picture 5"/>
          <p:cNvPicPr>
            <a:picLocks noChangeAspect="1"/>
          </p:cNvPicPr>
          <p:nvPr/>
        </p:nvPicPr>
        <p:blipFill>
          <a:blip r:embed="rId3"/>
          <a:srcRect t="14180" b="19681"/>
          <a:stretch>
            <a:fillRect/>
          </a:stretch>
        </p:blipFill>
        <p:spPr>
          <a:xfrm>
            <a:off x="16086986" y="9754666"/>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457200"/>
          </a:xfrm>
          <a:prstGeom prst="rect">
            <a:avLst/>
          </a:prstGeom>
        </p:spPr>
        <p:txBody>
          <a:bodyPr lIns="0" tIns="0" rIns="0" bIns="0" rtlCol="0" anchor="t">
            <a:spAutoFit/>
          </a:bodyPr>
          <a:lstStyle/>
          <a:p>
            <a:pPr algn="ctr">
              <a:lnSpc>
                <a:spcPts val="1800"/>
              </a:lnSpc>
            </a:pPr>
            <a:r>
              <a:rPr lang="en-US" sz="1500" u="sng" spc="-67">
                <a:solidFill>
                  <a:srgbClr val="000000"/>
                </a:solidFill>
                <a:latin typeface="Open Sans Bold"/>
              </a:rPr>
              <a:t>www.certisured.com</a:t>
            </a:r>
          </a:p>
          <a:p>
            <a:pPr algn="ctr">
              <a:lnSpc>
                <a:spcPts val="1800"/>
              </a:lnSpc>
              <a:spcBef>
                <a:spcPct val="0"/>
              </a:spcBef>
            </a:pPr>
            <a:endParaRPr lang="en-US" sz="1500" u="sng" spc="-67">
              <a:solidFill>
                <a:srgbClr val="000000"/>
              </a:solidFill>
              <a:latin typeface="Open Sans Bo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8013382"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SET	Operators</a:t>
            </a:r>
          </a:p>
        </p:txBody>
      </p:sp>
      <p:pic>
        <p:nvPicPr>
          <p:cNvPr id="4" name="Picture 4"/>
          <p:cNvPicPr>
            <a:picLocks noChangeAspect="1"/>
          </p:cNvPicPr>
          <p:nvPr/>
        </p:nvPicPr>
        <p:blipFill>
          <a:blip r:embed="rId3"/>
          <a:srcRect l="3" r="3"/>
          <a:stretch>
            <a:fillRect/>
          </a:stretch>
        </p:blipFill>
        <p:spPr>
          <a:xfrm>
            <a:off x="2324901" y="4039983"/>
            <a:ext cx="4815369" cy="2786527"/>
          </a:xfrm>
          <a:prstGeom prst="rect">
            <a:avLst/>
          </a:prstGeom>
        </p:spPr>
      </p:pic>
      <p:pic>
        <p:nvPicPr>
          <p:cNvPr id="5" name="Picture 5"/>
          <p:cNvPicPr>
            <a:picLocks noChangeAspect="1"/>
          </p:cNvPicPr>
          <p:nvPr/>
        </p:nvPicPr>
        <p:blipFill>
          <a:blip r:embed="rId4"/>
          <a:srcRect t="34" b="34"/>
          <a:stretch>
            <a:fillRect/>
          </a:stretch>
        </p:blipFill>
        <p:spPr>
          <a:xfrm>
            <a:off x="11245443" y="3971774"/>
            <a:ext cx="4815895" cy="2784731"/>
          </a:xfrm>
          <a:prstGeom prst="rect">
            <a:avLst/>
          </a:prstGeom>
        </p:spPr>
      </p:pic>
      <p:sp>
        <p:nvSpPr>
          <p:cNvPr id="6" name="TextBox 6"/>
          <p:cNvSpPr txBox="1"/>
          <p:nvPr/>
        </p:nvSpPr>
        <p:spPr>
          <a:xfrm>
            <a:off x="3366133" y="5232781"/>
            <a:ext cx="30480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a:t>
            </a:r>
          </a:p>
        </p:txBody>
      </p:sp>
      <p:sp>
        <p:nvSpPr>
          <p:cNvPr id="7" name="TextBox 7"/>
          <p:cNvSpPr txBox="1"/>
          <p:nvPr/>
        </p:nvSpPr>
        <p:spPr>
          <a:xfrm>
            <a:off x="12246291" y="5170105"/>
            <a:ext cx="30480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a:t>
            </a:r>
          </a:p>
        </p:txBody>
      </p:sp>
      <p:sp>
        <p:nvSpPr>
          <p:cNvPr id="8" name="TextBox 8"/>
          <p:cNvSpPr txBox="1"/>
          <p:nvPr/>
        </p:nvSpPr>
        <p:spPr>
          <a:xfrm>
            <a:off x="5708714" y="5232781"/>
            <a:ext cx="30003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B</a:t>
            </a:r>
          </a:p>
        </p:txBody>
      </p:sp>
      <p:sp>
        <p:nvSpPr>
          <p:cNvPr id="9" name="TextBox 9"/>
          <p:cNvSpPr txBox="1"/>
          <p:nvPr/>
        </p:nvSpPr>
        <p:spPr>
          <a:xfrm>
            <a:off x="14728887" y="5232781"/>
            <a:ext cx="30003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B</a:t>
            </a:r>
          </a:p>
        </p:txBody>
      </p:sp>
      <p:sp>
        <p:nvSpPr>
          <p:cNvPr id="10" name="TextBox 10"/>
          <p:cNvSpPr txBox="1"/>
          <p:nvPr/>
        </p:nvSpPr>
        <p:spPr>
          <a:xfrm>
            <a:off x="3447860" y="7656320"/>
            <a:ext cx="2135505"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 UNION B</a:t>
            </a:r>
          </a:p>
        </p:txBody>
      </p:sp>
      <p:sp>
        <p:nvSpPr>
          <p:cNvPr id="11" name="TextBox 11"/>
          <p:cNvSpPr txBox="1"/>
          <p:nvPr/>
        </p:nvSpPr>
        <p:spPr>
          <a:xfrm>
            <a:off x="12468033" y="7656320"/>
            <a:ext cx="2958465"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 UNION ALL B</a:t>
            </a:r>
          </a:p>
        </p:txBody>
      </p:sp>
      <p:pic>
        <p:nvPicPr>
          <p:cNvPr id="12" name="Picture 12"/>
          <p:cNvPicPr>
            <a:picLocks noChangeAspect="1"/>
          </p:cNvPicPr>
          <p:nvPr/>
        </p:nvPicPr>
        <p:blipFill>
          <a:blip r:embed="rId5"/>
          <a:srcRect t="14180" b="19681"/>
          <a:stretch>
            <a:fillRect/>
          </a:stretch>
        </p:blipFill>
        <p:spPr>
          <a:xfrm>
            <a:off x="16086986" y="9741104"/>
            <a:ext cx="2201014" cy="545896"/>
          </a:xfrm>
          <a:prstGeom prst="rect">
            <a:avLst/>
          </a:prstGeom>
        </p:spPr>
      </p:pic>
      <p:pic>
        <p:nvPicPr>
          <p:cNvPr id="13" name="Picture 13"/>
          <p:cNvPicPr>
            <a:picLocks noChangeAspect="1"/>
          </p:cNvPicPr>
          <p:nvPr/>
        </p:nvPicPr>
        <p:blipFill>
          <a:blip r:embed="rId6"/>
          <a:srcRect/>
          <a:stretch>
            <a:fillRect/>
          </a:stretch>
        </p:blipFill>
        <p:spPr>
          <a:xfrm>
            <a:off x="16384102" y="285444"/>
            <a:ext cx="1308813" cy="1656871"/>
          </a:xfrm>
          <a:prstGeom prst="rect">
            <a:avLst/>
          </a:prstGeom>
        </p:spPr>
      </p:pic>
      <p:sp>
        <p:nvSpPr>
          <p:cNvPr id="14" name="TextBox 14"/>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8013382"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SET	Operators</a:t>
            </a:r>
          </a:p>
        </p:txBody>
      </p:sp>
      <p:pic>
        <p:nvPicPr>
          <p:cNvPr id="4" name="Picture 4"/>
          <p:cNvPicPr>
            <a:picLocks noChangeAspect="1"/>
          </p:cNvPicPr>
          <p:nvPr/>
        </p:nvPicPr>
        <p:blipFill>
          <a:blip r:embed="rId3"/>
          <a:srcRect t="4" b="4"/>
          <a:stretch>
            <a:fillRect/>
          </a:stretch>
        </p:blipFill>
        <p:spPr>
          <a:xfrm>
            <a:off x="2240896" y="4041648"/>
            <a:ext cx="4815351" cy="2786062"/>
          </a:xfrm>
          <a:prstGeom prst="rect">
            <a:avLst/>
          </a:prstGeom>
        </p:spPr>
      </p:pic>
      <p:pic>
        <p:nvPicPr>
          <p:cNvPr id="5" name="Picture 5"/>
          <p:cNvPicPr>
            <a:picLocks noChangeAspect="1"/>
          </p:cNvPicPr>
          <p:nvPr/>
        </p:nvPicPr>
        <p:blipFill>
          <a:blip r:embed="rId4"/>
          <a:srcRect l="49" r="49"/>
          <a:stretch>
            <a:fillRect/>
          </a:stretch>
        </p:blipFill>
        <p:spPr>
          <a:xfrm>
            <a:off x="11512755" y="4061956"/>
            <a:ext cx="4813965" cy="2788281"/>
          </a:xfrm>
          <a:prstGeom prst="rect">
            <a:avLst/>
          </a:prstGeom>
        </p:spPr>
      </p:pic>
      <p:sp>
        <p:nvSpPr>
          <p:cNvPr id="6" name="TextBox 6"/>
          <p:cNvSpPr txBox="1"/>
          <p:nvPr/>
        </p:nvSpPr>
        <p:spPr>
          <a:xfrm>
            <a:off x="5736717" y="5254117"/>
            <a:ext cx="30003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B</a:t>
            </a:r>
          </a:p>
        </p:txBody>
      </p:sp>
      <p:sp>
        <p:nvSpPr>
          <p:cNvPr id="7" name="TextBox 7"/>
          <p:cNvSpPr txBox="1"/>
          <p:nvPr/>
        </p:nvSpPr>
        <p:spPr>
          <a:xfrm>
            <a:off x="14807946" y="5254117"/>
            <a:ext cx="30003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B</a:t>
            </a:r>
          </a:p>
        </p:txBody>
      </p:sp>
      <p:sp>
        <p:nvSpPr>
          <p:cNvPr id="8" name="TextBox 8"/>
          <p:cNvSpPr txBox="1"/>
          <p:nvPr/>
        </p:nvSpPr>
        <p:spPr>
          <a:xfrm>
            <a:off x="3255453" y="5254117"/>
            <a:ext cx="30480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a:t>
            </a:r>
          </a:p>
        </p:txBody>
      </p:sp>
      <p:sp>
        <p:nvSpPr>
          <p:cNvPr id="9" name="TextBox 9"/>
          <p:cNvSpPr txBox="1"/>
          <p:nvPr/>
        </p:nvSpPr>
        <p:spPr>
          <a:xfrm>
            <a:off x="12522897" y="5254117"/>
            <a:ext cx="30480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a:t>
            </a:r>
          </a:p>
        </p:txBody>
      </p:sp>
      <p:sp>
        <p:nvSpPr>
          <p:cNvPr id="10" name="TextBox 10"/>
          <p:cNvSpPr txBox="1"/>
          <p:nvPr/>
        </p:nvSpPr>
        <p:spPr>
          <a:xfrm>
            <a:off x="3255453" y="7717587"/>
            <a:ext cx="2968942" cy="437832"/>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 INTERSECT B</a:t>
            </a:r>
          </a:p>
        </p:txBody>
      </p:sp>
      <p:sp>
        <p:nvSpPr>
          <p:cNvPr id="11" name="TextBox 11"/>
          <p:cNvSpPr txBox="1"/>
          <p:nvPr/>
        </p:nvSpPr>
        <p:spPr>
          <a:xfrm>
            <a:off x="13021246" y="7622908"/>
            <a:ext cx="2124075"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 MINUS B</a:t>
            </a:r>
          </a:p>
        </p:txBody>
      </p:sp>
      <p:pic>
        <p:nvPicPr>
          <p:cNvPr id="12" name="Picture 12"/>
          <p:cNvPicPr>
            <a:picLocks noChangeAspect="1"/>
          </p:cNvPicPr>
          <p:nvPr/>
        </p:nvPicPr>
        <p:blipFill>
          <a:blip r:embed="rId5"/>
          <a:srcRect t="14180" b="19681"/>
          <a:stretch>
            <a:fillRect/>
          </a:stretch>
        </p:blipFill>
        <p:spPr>
          <a:xfrm>
            <a:off x="16086986" y="9741104"/>
            <a:ext cx="2201014" cy="545896"/>
          </a:xfrm>
          <a:prstGeom prst="rect">
            <a:avLst/>
          </a:prstGeom>
        </p:spPr>
      </p:pic>
      <p:pic>
        <p:nvPicPr>
          <p:cNvPr id="13" name="Picture 13"/>
          <p:cNvPicPr>
            <a:picLocks noChangeAspect="1"/>
          </p:cNvPicPr>
          <p:nvPr/>
        </p:nvPicPr>
        <p:blipFill>
          <a:blip r:embed="rId6"/>
          <a:srcRect/>
          <a:stretch>
            <a:fillRect/>
          </a:stretch>
        </p:blipFill>
        <p:spPr>
          <a:xfrm>
            <a:off x="16384102" y="285444"/>
            <a:ext cx="1308813" cy="1656871"/>
          </a:xfrm>
          <a:prstGeom prst="rect">
            <a:avLst/>
          </a:prstGeom>
        </p:spPr>
      </p:pic>
      <p:sp>
        <p:nvSpPr>
          <p:cNvPr id="14" name="TextBox 14"/>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8013382"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SET	Operators</a:t>
            </a:r>
          </a:p>
        </p:txBody>
      </p:sp>
      <p:graphicFrame>
        <p:nvGraphicFramePr>
          <p:cNvPr id="4" name="Table 4"/>
          <p:cNvGraphicFramePr>
            <a:graphicFrameLocks noGrp="1"/>
          </p:cNvGraphicFramePr>
          <p:nvPr/>
        </p:nvGraphicFramePr>
        <p:xfrm>
          <a:off x="2867025" y="3013137"/>
          <a:ext cx="12192000" cy="2781294"/>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77118">
                <a:tc>
                  <a:txBody>
                    <a:bodyPr/>
                    <a:lstStyle/>
                    <a:p>
                      <a:pPr algn="ctr">
                        <a:lnSpc>
                          <a:spcPts val="3240"/>
                        </a:lnSpc>
                        <a:defRPr/>
                      </a:pPr>
                      <a:r>
                        <a:rPr lang="en-US" sz="2700" spc="18">
                          <a:solidFill>
                            <a:srgbClr val="FFFFFF"/>
                          </a:solidFill>
                          <a:latin typeface="Montserrat Bold"/>
                        </a:rPr>
                        <a:t>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DOB</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577118">
                <a:tc>
                  <a:txBody>
                    <a:bodyPr/>
                    <a:lstStyle/>
                    <a:p>
                      <a:pPr algn="ctr">
                        <a:lnSpc>
                          <a:spcPts val="3240"/>
                        </a:lnSpc>
                        <a:defRPr/>
                      </a:pPr>
                      <a:r>
                        <a:rPr lang="en-US" sz="2700" spc="18">
                          <a:solidFill>
                            <a:srgbClr val="000000"/>
                          </a:solidFill>
                          <a:latin typeface="Montserrat"/>
                        </a:rPr>
                        <a:t>Amar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21-03-2000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542352">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33">
                          <a:solidFill>
                            <a:srgbClr val="000000"/>
                          </a:solidFill>
                          <a:latin typeface="Montserrat"/>
                        </a:rPr>
                        <a:t>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1">
                          <a:solidFill>
                            <a:srgbClr val="000000"/>
                          </a:solidFill>
                          <a:latin typeface="Montserrat"/>
                        </a:rPr>
                        <a:t>Dharwad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23-03-2010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542353">
                <a:tc>
                  <a:txBody>
                    <a:bodyPr/>
                    <a:lstStyle/>
                    <a:p>
                      <a:pPr algn="ctr">
                        <a:lnSpc>
                          <a:spcPts val="3240"/>
                        </a:lnSpc>
                        <a:defRPr/>
                      </a:pPr>
                      <a:r>
                        <a:rPr lang="en-US" sz="2700" spc="18">
                          <a:solidFill>
                            <a:srgbClr val="000000"/>
                          </a:solidFill>
                          <a:latin typeface="Montserrat"/>
                        </a:rPr>
                        <a:t>Amar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21-03-2000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542352">
                <a:tc>
                  <a:txBody>
                    <a:bodyPr/>
                    <a:lstStyle/>
                    <a:p>
                      <a:pPr algn="ctr">
                        <a:lnSpc>
                          <a:spcPts val="3240"/>
                        </a:lnSpc>
                        <a:defRPr/>
                      </a:pPr>
                      <a:r>
                        <a:rPr lang="en-US" sz="2700" spc="18">
                          <a:solidFill>
                            <a:srgbClr val="000000"/>
                          </a:solidFill>
                          <a:latin typeface="Montserrat"/>
                        </a:rPr>
                        <a:t>Ambi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1">
                          <a:solidFill>
                            <a:srgbClr val="000000"/>
                          </a:solidFill>
                          <a:latin typeface="Montserrat"/>
                        </a:rPr>
                        <a:t>Mandya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15-08-1975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bl>
          </a:graphicData>
        </a:graphic>
      </p:graphicFrame>
      <p:graphicFrame>
        <p:nvGraphicFramePr>
          <p:cNvPr id="5" name="Table 5"/>
          <p:cNvGraphicFramePr>
            <a:graphicFrameLocks noGrp="1"/>
          </p:cNvGraphicFramePr>
          <p:nvPr/>
        </p:nvGraphicFramePr>
        <p:xfrm>
          <a:off x="2867025" y="7027926"/>
          <a:ext cx="12192000" cy="222498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73534">
                <a:tc>
                  <a:txBody>
                    <a:bodyPr/>
                    <a:lstStyle/>
                    <a:p>
                      <a:pPr algn="ctr">
                        <a:lnSpc>
                          <a:spcPts val="3240"/>
                        </a:lnSpc>
                        <a:defRPr/>
                      </a:pPr>
                      <a:r>
                        <a:rPr lang="en-US" sz="2700" spc="26">
                          <a:solidFill>
                            <a:srgbClr val="FFFFFF"/>
                          </a:solidFill>
                          <a:latin typeface="Montserrat Bold"/>
                        </a:rPr>
                        <a:t>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DOB</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573532">
                <a:tc>
                  <a:txBody>
                    <a:bodyPr/>
                    <a:lstStyle/>
                    <a:p>
                      <a:pPr algn="ctr">
                        <a:lnSpc>
                          <a:spcPts val="3240"/>
                        </a:lnSpc>
                        <a:defRPr/>
                      </a:pPr>
                      <a:r>
                        <a:rPr lang="en-US" sz="2700" spc="11">
                          <a:solidFill>
                            <a:srgbClr val="000000"/>
                          </a:solidFill>
                          <a:latin typeface="Montserrat"/>
                        </a:rPr>
                        <a:t>Ganga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24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
                          <a:solidFill>
                            <a:srgbClr val="000000"/>
                          </a:solidFill>
                          <a:latin typeface="Montserrat"/>
                        </a:rPr>
                        <a:t>Kolar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18-10-1996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538930">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33">
                          <a:solidFill>
                            <a:srgbClr val="000000"/>
                          </a:solidFill>
                          <a:latin typeface="Montserrat"/>
                        </a:rPr>
                        <a:t>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1">
                          <a:solidFill>
                            <a:srgbClr val="000000"/>
                          </a:solidFill>
                          <a:latin typeface="Montserrat"/>
                        </a:rPr>
                        <a:t>Dharwad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23-03-2010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538983">
                <a:tc>
                  <a:txBody>
                    <a:bodyPr/>
                    <a:lstStyle/>
                    <a:p>
                      <a:pPr algn="ctr">
                        <a:lnSpc>
                          <a:spcPts val="3240"/>
                        </a:lnSpc>
                        <a:defRPr/>
                      </a:pPr>
                      <a:r>
                        <a:rPr lang="en-US" sz="2700" spc="11">
                          <a:solidFill>
                            <a:srgbClr val="000000"/>
                          </a:solidFill>
                          <a:latin typeface="Montserrat"/>
                        </a:rPr>
                        <a:t>Vijay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30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Hassan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01-01-1990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bl>
          </a:graphicData>
        </a:graphic>
      </p:graphicFrame>
      <p:sp>
        <p:nvSpPr>
          <p:cNvPr id="6" name="TextBox 6"/>
          <p:cNvSpPr txBox="1"/>
          <p:nvPr/>
        </p:nvSpPr>
        <p:spPr>
          <a:xfrm>
            <a:off x="8378379" y="2400426"/>
            <a:ext cx="1635442"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TABLE A</a:t>
            </a:r>
          </a:p>
        </p:txBody>
      </p:sp>
      <p:sp>
        <p:nvSpPr>
          <p:cNvPr id="7" name="TextBox 7"/>
          <p:cNvSpPr txBox="1"/>
          <p:nvPr/>
        </p:nvSpPr>
        <p:spPr>
          <a:xfrm>
            <a:off x="8378379" y="6263691"/>
            <a:ext cx="1629728" cy="437832"/>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TABLE B</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31507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UNION</a:t>
            </a:r>
          </a:p>
        </p:txBody>
      </p:sp>
      <p:sp>
        <p:nvSpPr>
          <p:cNvPr id="4" name="TextBox 4"/>
          <p:cNvSpPr txBox="1"/>
          <p:nvPr/>
        </p:nvSpPr>
        <p:spPr>
          <a:xfrm>
            <a:off x="1103832" y="2545702"/>
            <a:ext cx="14558962" cy="1571308"/>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a:t>
            </a:r>
            <a:r>
              <a:rPr lang="en-US" sz="2700" spc="11">
                <a:solidFill>
                  <a:srgbClr val="00AF50"/>
                </a:solidFill>
                <a:latin typeface="Montserrat Bold"/>
              </a:rPr>
              <a:t>UNION </a:t>
            </a:r>
            <a:r>
              <a:rPr lang="en-US" sz="2700" spc="11">
                <a:solidFill>
                  <a:srgbClr val="000000"/>
                </a:solidFill>
                <a:latin typeface="Montserrat Bold"/>
              </a:rPr>
              <a:t>operator returns all distinct rows selected by either query.”</a:t>
            </a:r>
          </a:p>
          <a:p>
            <a:pPr algn="l">
              <a:lnSpc>
                <a:spcPts val="3240"/>
              </a:lnSpc>
            </a:pPr>
            <a:endParaRPr lang="en-US" sz="2700" spc="11">
              <a:solidFill>
                <a:srgbClr val="000000"/>
              </a:solidFill>
              <a:latin typeface="Montserrat Bold"/>
            </a:endParaRPr>
          </a:p>
          <a:p>
            <a:pPr algn="l">
              <a:lnSpc>
                <a:spcPts val="2879"/>
              </a:lnSpc>
            </a:pPr>
            <a:r>
              <a:rPr lang="en-US" sz="2400" spc="30">
                <a:solidFill>
                  <a:srgbClr val="000000"/>
                </a:solidFill>
                <a:latin typeface="Montserrat Bold"/>
              </a:rPr>
              <a:t>UNION Syntax :</a:t>
            </a:r>
          </a:p>
        </p:txBody>
      </p:sp>
      <p:sp>
        <p:nvSpPr>
          <p:cNvPr id="5" name="TextBox 5"/>
          <p:cNvSpPr txBox="1"/>
          <p:nvPr/>
        </p:nvSpPr>
        <p:spPr>
          <a:xfrm>
            <a:off x="1973388" y="5268786"/>
            <a:ext cx="10058400" cy="2769553"/>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table1</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4471C4"/>
                </a:solidFill>
                <a:latin typeface="Montserrat Bold"/>
              </a:rPr>
              <a:t>UNION</a:t>
            </a:r>
          </a:p>
          <a:p>
            <a:pPr algn="l">
              <a:lnSpc>
                <a:spcPts val="4320"/>
              </a:lnSpc>
            </a:pPr>
            <a:endParaRPr lang="en-US" sz="3600" spc="27">
              <a:solidFill>
                <a:srgbClr val="4471C4"/>
              </a:solidFill>
              <a:latin typeface="Montserrat Bold"/>
            </a:endParaRPr>
          </a:p>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table2;</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831723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UNION ALL</a:t>
            </a:r>
          </a:p>
        </p:txBody>
      </p:sp>
      <p:sp>
        <p:nvSpPr>
          <p:cNvPr id="4" name="TextBox 4"/>
          <p:cNvSpPr txBox="1"/>
          <p:nvPr/>
        </p:nvSpPr>
        <p:spPr>
          <a:xfrm>
            <a:off x="1103832" y="2550031"/>
            <a:ext cx="16135350" cy="156781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UNION ALL </a:t>
            </a:r>
            <a:r>
              <a:rPr lang="en-US" sz="2400" spc="23">
                <a:solidFill>
                  <a:srgbClr val="000000"/>
                </a:solidFill>
                <a:latin typeface="Montserrat Bold"/>
              </a:rPr>
              <a:t>operator returns all rows selected by either query including the duplicate rows.”</a:t>
            </a:r>
          </a:p>
          <a:p>
            <a:pPr algn="l">
              <a:lnSpc>
                <a:spcPts val="2879"/>
              </a:lnSpc>
            </a:pPr>
            <a:endParaRPr lang="en-US" sz="2400" spc="23">
              <a:solidFill>
                <a:srgbClr val="000000"/>
              </a:solidFill>
              <a:latin typeface="Montserrat Bold"/>
            </a:endParaRP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UNION ALL Syntax :</a:t>
            </a:r>
          </a:p>
        </p:txBody>
      </p:sp>
      <p:sp>
        <p:nvSpPr>
          <p:cNvPr id="5" name="TextBox 5"/>
          <p:cNvSpPr txBox="1"/>
          <p:nvPr/>
        </p:nvSpPr>
        <p:spPr>
          <a:xfrm>
            <a:off x="1973388" y="5268786"/>
            <a:ext cx="10058400" cy="2769553"/>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table1</a:t>
            </a:r>
          </a:p>
          <a:p>
            <a:pPr algn="l">
              <a:lnSpc>
                <a:spcPts val="4320"/>
              </a:lnSpc>
            </a:pPr>
            <a:endParaRPr lang="en-US" sz="3600" spc="27">
              <a:solidFill>
                <a:srgbClr val="000000"/>
              </a:solidFill>
              <a:latin typeface="Montserrat Bold"/>
            </a:endParaRPr>
          </a:p>
          <a:p>
            <a:pPr algn="l">
              <a:lnSpc>
                <a:spcPts val="4320"/>
              </a:lnSpc>
            </a:pPr>
            <a:r>
              <a:rPr lang="en-US" sz="3600" spc="34">
                <a:solidFill>
                  <a:srgbClr val="4471C4"/>
                </a:solidFill>
                <a:latin typeface="Montserrat Bold"/>
              </a:rPr>
              <a:t>UNION ALL</a:t>
            </a:r>
          </a:p>
          <a:p>
            <a:pPr algn="l">
              <a:lnSpc>
                <a:spcPts val="4320"/>
              </a:lnSpc>
            </a:pPr>
            <a:endParaRPr lang="en-US" sz="3600" spc="34">
              <a:solidFill>
                <a:srgbClr val="4471C4"/>
              </a:solidFill>
              <a:latin typeface="Montserrat Bold"/>
            </a:endParaRPr>
          </a:p>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table2;</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835437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INTERSECT</a:t>
            </a:r>
          </a:p>
        </p:txBody>
      </p:sp>
      <p:sp>
        <p:nvSpPr>
          <p:cNvPr id="4" name="TextBox 4"/>
          <p:cNvSpPr txBox="1"/>
          <p:nvPr/>
        </p:nvSpPr>
        <p:spPr>
          <a:xfrm>
            <a:off x="1103832" y="2639187"/>
            <a:ext cx="14441805" cy="1478280"/>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INTERSECT </a:t>
            </a:r>
            <a:r>
              <a:rPr lang="en-US" sz="2400" spc="23">
                <a:solidFill>
                  <a:srgbClr val="000000"/>
                </a:solidFill>
                <a:latin typeface="Montserrat Bold"/>
              </a:rPr>
              <a:t>operator returns all distinct rows selected by both the queries.”</a:t>
            </a:r>
          </a:p>
          <a:p>
            <a:pPr algn="l">
              <a:lnSpc>
                <a:spcPts val="2879"/>
              </a:lnSpc>
            </a:pPr>
            <a:endParaRPr lang="en-US" sz="2400" spc="23">
              <a:solidFill>
                <a:srgbClr val="000000"/>
              </a:solidFill>
              <a:latin typeface="Montserrat Bold"/>
            </a:endParaRPr>
          </a:p>
          <a:p>
            <a:pPr algn="l">
              <a:lnSpc>
                <a:spcPts val="2879"/>
              </a:lnSpc>
            </a:pPr>
            <a:r>
              <a:rPr lang="en-US" sz="2400" spc="23">
                <a:solidFill>
                  <a:srgbClr val="000000"/>
                </a:solidFill>
                <a:latin typeface="Montserrat Bold"/>
              </a:rPr>
              <a:t>INTERSECT Syntax :</a:t>
            </a:r>
          </a:p>
        </p:txBody>
      </p:sp>
      <p:sp>
        <p:nvSpPr>
          <p:cNvPr id="5" name="TextBox 5"/>
          <p:cNvSpPr txBox="1"/>
          <p:nvPr/>
        </p:nvSpPr>
        <p:spPr>
          <a:xfrm>
            <a:off x="1973388" y="5268786"/>
            <a:ext cx="10058400" cy="2769553"/>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table1</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4471C4"/>
                </a:solidFill>
                <a:latin typeface="Montserrat Bold"/>
              </a:rPr>
              <a:t>INTERSECT</a:t>
            </a:r>
          </a:p>
          <a:p>
            <a:pPr algn="l">
              <a:lnSpc>
                <a:spcPts val="4320"/>
              </a:lnSpc>
            </a:pPr>
            <a:endParaRPr lang="en-US" sz="3600" spc="27">
              <a:solidFill>
                <a:srgbClr val="4471C4"/>
              </a:solidFill>
              <a:latin typeface="Montserrat Bold"/>
            </a:endParaRPr>
          </a:p>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table2;</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28173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MINUS</a:t>
            </a:r>
          </a:p>
        </p:txBody>
      </p:sp>
      <p:sp>
        <p:nvSpPr>
          <p:cNvPr id="4" name="TextBox 4"/>
          <p:cNvSpPr txBox="1"/>
          <p:nvPr/>
        </p:nvSpPr>
        <p:spPr>
          <a:xfrm>
            <a:off x="1103832" y="2639187"/>
            <a:ext cx="15536227" cy="1478280"/>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MINUS </a:t>
            </a:r>
            <a:r>
              <a:rPr lang="en-US" sz="2400" spc="23">
                <a:solidFill>
                  <a:srgbClr val="000000"/>
                </a:solidFill>
                <a:latin typeface="Montserrat Bold"/>
              </a:rPr>
              <a:t>operator returns all distinct rows selected by the first query but not the second.”</a:t>
            </a: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MINUS Syntax :</a:t>
            </a:r>
          </a:p>
        </p:txBody>
      </p:sp>
      <p:sp>
        <p:nvSpPr>
          <p:cNvPr id="5" name="TextBox 5"/>
          <p:cNvSpPr txBox="1"/>
          <p:nvPr/>
        </p:nvSpPr>
        <p:spPr>
          <a:xfrm>
            <a:off x="1973388" y="5268786"/>
            <a:ext cx="10058400" cy="2769553"/>
          </a:xfrm>
          <a:prstGeom prst="rect">
            <a:avLst/>
          </a:prstGeom>
        </p:spPr>
        <p:txBody>
          <a:bodyPr lIns="0" tIns="0" rIns="0" bIns="0" rtlCol="0" anchor="t">
            <a:spAutoFit/>
          </a:bodyPr>
          <a:lstStyle/>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table1</a:t>
            </a:r>
          </a:p>
          <a:p>
            <a:pPr algn="l">
              <a:lnSpc>
                <a:spcPts val="4320"/>
              </a:lnSpc>
            </a:pPr>
            <a:endParaRPr lang="en-US" sz="3600" spc="27">
              <a:solidFill>
                <a:srgbClr val="000000"/>
              </a:solidFill>
              <a:latin typeface="Montserrat Bold"/>
            </a:endParaRPr>
          </a:p>
          <a:p>
            <a:pPr algn="l">
              <a:lnSpc>
                <a:spcPts val="4320"/>
              </a:lnSpc>
            </a:pPr>
            <a:r>
              <a:rPr lang="en-US" sz="3600" spc="34">
                <a:solidFill>
                  <a:srgbClr val="4471C4"/>
                </a:solidFill>
                <a:latin typeface="Montserrat Bold"/>
              </a:rPr>
              <a:t>MINUS</a:t>
            </a:r>
          </a:p>
          <a:p>
            <a:pPr algn="l">
              <a:lnSpc>
                <a:spcPts val="4320"/>
              </a:lnSpc>
            </a:pPr>
            <a:endParaRPr lang="en-US" sz="3600" spc="34">
              <a:solidFill>
                <a:srgbClr val="4471C4"/>
              </a:solidFill>
              <a:latin typeface="Montserrat Bold"/>
            </a:endParaRPr>
          </a:p>
          <a:p>
            <a:pPr algn="l">
              <a:lnSpc>
                <a:spcPts val="4320"/>
              </a:lnSpc>
            </a:pPr>
            <a:r>
              <a:rPr lang="en-US" sz="3600" spc="27">
                <a:solidFill>
                  <a:srgbClr val="4471C4"/>
                </a:solidFill>
                <a:latin typeface="Montserrat Bold"/>
              </a:rPr>
              <a:t>SELECT </a:t>
            </a:r>
            <a:r>
              <a:rPr lang="en-US" sz="3600" spc="27">
                <a:solidFill>
                  <a:srgbClr val="000000"/>
                </a:solidFill>
                <a:latin typeface="Montserrat Bold"/>
              </a:rPr>
              <a:t>column_name(s) </a:t>
            </a:r>
            <a:r>
              <a:rPr lang="en-US" sz="3600" spc="27">
                <a:solidFill>
                  <a:srgbClr val="4471C4"/>
                </a:solidFill>
                <a:latin typeface="Montserrat Bold"/>
              </a:rPr>
              <a:t>FROM </a:t>
            </a:r>
            <a:r>
              <a:rPr lang="en-US" sz="3600" spc="27">
                <a:solidFill>
                  <a:srgbClr val="000000"/>
                </a:solidFill>
                <a:latin typeface="Montserrat Bold"/>
              </a:rPr>
              <a:t>table2;</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3019425"/>
            <a:ext cx="16512540" cy="382905"/>
          </a:xfrm>
          <a:prstGeom prst="rect">
            <a:avLst/>
          </a:prstGeom>
        </p:spPr>
        <p:txBody>
          <a:bodyPr lIns="0" tIns="0" rIns="0" bIns="0" rtlCol="0" anchor="t">
            <a:spAutoFit/>
          </a:bodyPr>
          <a:lstStyle/>
          <a:p>
            <a:pPr marL="452438" lvl="1" indent="-226219" algn="l">
              <a:lnSpc>
                <a:spcPts val="2879"/>
              </a:lnSpc>
              <a:buFont typeface="Arial"/>
              <a:buChar char="•"/>
            </a:pPr>
            <a:r>
              <a:rPr lang="en-US" sz="2400" spc="30">
                <a:solidFill>
                  <a:srgbClr val="00AF50"/>
                </a:solidFill>
                <a:latin typeface="Montserrat Bold"/>
              </a:rPr>
              <a:t>SET </a:t>
            </a:r>
            <a:r>
              <a:rPr lang="en-US" sz="2400" spc="30">
                <a:solidFill>
                  <a:srgbClr val="000000"/>
                </a:solidFill>
                <a:latin typeface="Montserrat Bold"/>
              </a:rPr>
              <a:t>Operators combine the results of two or more component queries into a single result set.</a:t>
            </a:r>
          </a:p>
        </p:txBody>
      </p:sp>
      <p:sp>
        <p:nvSpPr>
          <p:cNvPr id="5" name="TextBox 5"/>
          <p:cNvSpPr txBox="1"/>
          <p:nvPr/>
        </p:nvSpPr>
        <p:spPr>
          <a:xfrm>
            <a:off x="1103832" y="4483214"/>
            <a:ext cx="11847195" cy="383222"/>
          </a:xfrm>
          <a:prstGeom prst="rect">
            <a:avLst/>
          </a:prstGeom>
        </p:spPr>
        <p:txBody>
          <a:bodyPr lIns="0" tIns="0" rIns="0" bIns="0" rtlCol="0" anchor="t">
            <a:spAutoFit/>
          </a:bodyPr>
          <a:lstStyle/>
          <a:p>
            <a:pPr marL="452438" lvl="1" indent="-226219" algn="l">
              <a:lnSpc>
                <a:spcPts val="2879"/>
              </a:lnSpc>
              <a:buFont typeface="Arial"/>
              <a:buChar char="•"/>
            </a:pPr>
            <a:r>
              <a:rPr lang="en-US" sz="2400" spc="30">
                <a:solidFill>
                  <a:srgbClr val="00AF50"/>
                </a:solidFill>
                <a:latin typeface="Montserrat Bold"/>
              </a:rPr>
              <a:t>UNION </a:t>
            </a:r>
            <a:r>
              <a:rPr lang="en-US" sz="2400" spc="30">
                <a:solidFill>
                  <a:srgbClr val="000000"/>
                </a:solidFill>
                <a:latin typeface="Montserrat Bold"/>
              </a:rPr>
              <a:t>operator returns all distinct rows selected by either query.</a:t>
            </a:r>
          </a:p>
        </p:txBody>
      </p:sp>
      <p:sp>
        <p:nvSpPr>
          <p:cNvPr id="6" name="TextBox 6"/>
          <p:cNvSpPr txBox="1"/>
          <p:nvPr/>
        </p:nvSpPr>
        <p:spPr>
          <a:xfrm>
            <a:off x="1103832" y="5947029"/>
            <a:ext cx="16145827" cy="382905"/>
          </a:xfrm>
          <a:prstGeom prst="rect">
            <a:avLst/>
          </a:prstGeom>
        </p:spPr>
        <p:txBody>
          <a:bodyPr lIns="0" tIns="0" rIns="0" bIns="0" rtlCol="0" anchor="t">
            <a:spAutoFit/>
          </a:bodyPr>
          <a:lstStyle/>
          <a:p>
            <a:pPr marL="452438" lvl="1" indent="-226219" algn="l">
              <a:lnSpc>
                <a:spcPts val="2879"/>
              </a:lnSpc>
              <a:buFont typeface="Arial"/>
              <a:buChar char="•"/>
            </a:pPr>
            <a:r>
              <a:rPr lang="en-US" sz="2400" spc="23">
                <a:solidFill>
                  <a:srgbClr val="00AF50"/>
                </a:solidFill>
                <a:latin typeface="Montserrat Bold"/>
              </a:rPr>
              <a:t>UNION ALL </a:t>
            </a:r>
            <a:r>
              <a:rPr lang="en-US" sz="2400" spc="23">
                <a:solidFill>
                  <a:srgbClr val="000000"/>
                </a:solidFill>
                <a:latin typeface="Montserrat Bold"/>
              </a:rPr>
              <a:t>operator returns all rows selected by either query including the duplicate rows.</a:t>
            </a:r>
          </a:p>
        </p:txBody>
      </p:sp>
      <p:sp>
        <p:nvSpPr>
          <p:cNvPr id="7" name="TextBox 7"/>
          <p:cNvSpPr txBox="1"/>
          <p:nvPr/>
        </p:nvSpPr>
        <p:spPr>
          <a:xfrm>
            <a:off x="1103832" y="7410627"/>
            <a:ext cx="13288327" cy="383223"/>
          </a:xfrm>
          <a:prstGeom prst="rect">
            <a:avLst/>
          </a:prstGeom>
        </p:spPr>
        <p:txBody>
          <a:bodyPr lIns="0" tIns="0" rIns="0" bIns="0" rtlCol="0" anchor="t">
            <a:spAutoFit/>
          </a:bodyPr>
          <a:lstStyle/>
          <a:p>
            <a:pPr marL="452438" lvl="1" indent="-226219" algn="l">
              <a:lnSpc>
                <a:spcPts val="2879"/>
              </a:lnSpc>
              <a:buFont typeface="Arial"/>
              <a:buChar char="•"/>
            </a:pPr>
            <a:r>
              <a:rPr lang="en-US" sz="2400" spc="23">
                <a:solidFill>
                  <a:srgbClr val="00AF50"/>
                </a:solidFill>
                <a:latin typeface="Montserrat Bold"/>
              </a:rPr>
              <a:t>INTERSECT </a:t>
            </a:r>
            <a:r>
              <a:rPr lang="en-US" sz="2400" spc="23">
                <a:solidFill>
                  <a:srgbClr val="000000"/>
                </a:solidFill>
                <a:latin typeface="Montserrat Bold"/>
              </a:rPr>
              <a:t>operator returns all distinct rows selected by both the queries.</a:t>
            </a:r>
          </a:p>
        </p:txBody>
      </p:sp>
      <p:sp>
        <p:nvSpPr>
          <p:cNvPr id="8" name="TextBox 8"/>
          <p:cNvSpPr txBox="1"/>
          <p:nvPr/>
        </p:nvSpPr>
        <p:spPr>
          <a:xfrm>
            <a:off x="1103832" y="8874403"/>
            <a:ext cx="15482888" cy="382905"/>
          </a:xfrm>
          <a:prstGeom prst="rect">
            <a:avLst/>
          </a:prstGeom>
        </p:spPr>
        <p:txBody>
          <a:bodyPr lIns="0" tIns="0" rIns="0" bIns="0" rtlCol="0" anchor="t">
            <a:spAutoFit/>
          </a:bodyPr>
          <a:lstStyle/>
          <a:p>
            <a:pPr marL="452438" lvl="1" indent="-226219" algn="l">
              <a:lnSpc>
                <a:spcPts val="2879"/>
              </a:lnSpc>
              <a:buFont typeface="Arial"/>
              <a:buChar char="•"/>
            </a:pPr>
            <a:r>
              <a:rPr lang="en-US" sz="2400" spc="30">
                <a:solidFill>
                  <a:srgbClr val="00AF50"/>
                </a:solidFill>
                <a:latin typeface="Montserrat Bold"/>
              </a:rPr>
              <a:t>MINUS </a:t>
            </a:r>
            <a:r>
              <a:rPr lang="en-US" sz="2400" spc="30">
                <a:solidFill>
                  <a:srgbClr val="000000"/>
                </a:solidFill>
                <a:latin typeface="Montserrat Bold"/>
              </a:rPr>
              <a:t>operator returns all distinct rows selected by the first query but not the second.</a:t>
            </a:r>
          </a:p>
        </p:txBody>
      </p:sp>
      <p:pic>
        <p:nvPicPr>
          <p:cNvPr id="9" name="Picture 9"/>
          <p:cNvPicPr>
            <a:picLocks noChangeAspect="1"/>
          </p:cNvPicPr>
          <p:nvPr/>
        </p:nvPicPr>
        <p:blipFill>
          <a:blip r:embed="rId3"/>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11" name="Picture 11"/>
          <p:cNvPicPr>
            <a:picLocks noChangeAspect="1"/>
          </p:cNvPicPr>
          <p:nvPr/>
        </p:nvPicPr>
        <p:blipFill>
          <a:blip r:embed="rId4"/>
          <a:srcRect t="14180" b="19681"/>
          <a:stretch>
            <a:fillRect/>
          </a:stretch>
        </p:blipFill>
        <p:spPr>
          <a:xfrm>
            <a:off x="16086986" y="9741104"/>
            <a:ext cx="2201014" cy="54589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33612" y="5809622"/>
            <a:ext cx="3693033" cy="4114800"/>
          </a:xfrm>
          <a:prstGeom prst="rect">
            <a:avLst/>
          </a:prstGeom>
        </p:spPr>
      </p:pic>
      <p:sp>
        <p:nvSpPr>
          <p:cNvPr id="5" name="TextBox 5"/>
          <p:cNvSpPr txBox="1"/>
          <p:nvPr/>
        </p:nvSpPr>
        <p:spPr>
          <a:xfrm>
            <a:off x="3438525" y="3102281"/>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6" name="TextBox 6"/>
          <p:cNvSpPr txBox="1"/>
          <p:nvPr/>
        </p:nvSpPr>
        <p:spPr>
          <a:xfrm>
            <a:off x="3538043" y="4388517"/>
            <a:ext cx="6914197"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Module-10 : SQL Functions</a:t>
            </a:r>
          </a:p>
        </p:txBody>
      </p:sp>
      <p:sp>
        <p:nvSpPr>
          <p:cNvPr id="7" name="TextBox 7"/>
          <p:cNvSpPr txBox="1"/>
          <p:nvPr/>
        </p:nvSpPr>
        <p:spPr>
          <a:xfrm>
            <a:off x="118108" y="9785991"/>
            <a:ext cx="2093595" cy="267336"/>
          </a:xfrm>
          <a:prstGeom prst="rect">
            <a:avLst/>
          </a:prstGeom>
        </p:spPr>
        <p:txBody>
          <a:bodyPr lIns="0" tIns="0" rIns="0" bIns="0" rtlCol="0" anchor="t">
            <a:spAutoFit/>
          </a:bodyPr>
          <a:lstStyle/>
          <a:p>
            <a:pPr algn="l">
              <a:lnSpc>
                <a:spcPts val="1800"/>
              </a:lnSpc>
            </a:pPr>
            <a:r>
              <a:rPr lang="en-US" sz="1500" u="sng" spc="14">
                <a:solidFill>
                  <a:srgbClr val="000000"/>
                </a:solidFill>
                <a:latin typeface="Montserrat Bold"/>
                <a:hlinkClick r:id="rId6" tooltip="http://www.kaliyona.com/"/>
              </a:rPr>
              <a:t>www.kaliyona.com</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3774983" cy="3947226"/>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076693"/>
            <a:ext cx="10540364"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Why we need RDBMS?</a:t>
            </a:r>
          </a:p>
        </p:txBody>
      </p:sp>
      <p:sp>
        <p:nvSpPr>
          <p:cNvPr id="4" name="TextBox 4"/>
          <p:cNvSpPr txBox="1"/>
          <p:nvPr/>
        </p:nvSpPr>
        <p:spPr>
          <a:xfrm>
            <a:off x="1287169" y="3649980"/>
            <a:ext cx="16712548" cy="1485575"/>
          </a:xfrm>
          <a:prstGeom prst="rect">
            <a:avLst/>
          </a:prstGeom>
        </p:spPr>
        <p:txBody>
          <a:bodyPr lIns="0" tIns="0" rIns="0" bIns="0" rtlCol="0" anchor="t">
            <a:spAutoFit/>
          </a:bodyPr>
          <a:lstStyle/>
          <a:p>
            <a:pPr marL="615315" lvl="1" indent="-307658" algn="l">
              <a:lnSpc>
                <a:spcPts val="3960"/>
              </a:lnSpc>
              <a:buFont typeface="Arial"/>
              <a:buChar char="•"/>
            </a:pPr>
            <a:r>
              <a:rPr lang="en-US" sz="3300" spc="24">
                <a:solidFill>
                  <a:srgbClr val="000000"/>
                </a:solidFill>
                <a:latin typeface="Montserrat"/>
              </a:rPr>
              <a:t>RDBMS serves as an interface between the database and its end users or</a:t>
            </a:r>
          </a:p>
          <a:p>
            <a:pPr marL="615315" lvl="1" indent="-307658" algn="l">
              <a:lnSpc>
                <a:spcPts val="3960"/>
              </a:lnSpc>
            </a:pPr>
            <a:endParaRPr lang="en-US" sz="3300" spc="24">
              <a:solidFill>
                <a:srgbClr val="000000"/>
              </a:solidFill>
              <a:latin typeface="Montserrat"/>
            </a:endParaRPr>
          </a:p>
          <a:p>
            <a:pPr marL="615315" lvl="1" indent="-307658" algn="l">
              <a:lnSpc>
                <a:spcPts val="3960"/>
              </a:lnSpc>
            </a:pPr>
            <a:r>
              <a:rPr lang="en-US" sz="3300" spc="24">
                <a:solidFill>
                  <a:srgbClr val="000000"/>
                </a:solidFill>
                <a:latin typeface="Montserrat"/>
              </a:rPr>
              <a:t>programs.</a:t>
            </a:r>
          </a:p>
        </p:txBody>
      </p:sp>
      <p:sp>
        <p:nvSpPr>
          <p:cNvPr id="5" name="TextBox 5"/>
          <p:cNvSpPr txBox="1"/>
          <p:nvPr/>
        </p:nvSpPr>
        <p:spPr>
          <a:xfrm>
            <a:off x="1287170" y="6669202"/>
            <a:ext cx="16397390" cy="1485575"/>
          </a:xfrm>
          <a:prstGeom prst="rect">
            <a:avLst/>
          </a:prstGeom>
        </p:spPr>
        <p:txBody>
          <a:bodyPr lIns="0" tIns="0" rIns="0" bIns="0" rtlCol="0" anchor="t">
            <a:spAutoFit/>
          </a:bodyPr>
          <a:lstStyle/>
          <a:p>
            <a:pPr marL="615315" lvl="1" indent="-307658" algn="l">
              <a:lnSpc>
                <a:spcPts val="3960"/>
              </a:lnSpc>
              <a:buFont typeface="Arial"/>
              <a:buChar char="•"/>
            </a:pPr>
            <a:r>
              <a:rPr lang="en-US" sz="3300" spc="16">
                <a:solidFill>
                  <a:srgbClr val="000000"/>
                </a:solidFill>
                <a:latin typeface="Montserrat"/>
              </a:rPr>
              <a:t>It allows users to retrieve, update, and manage how the information is</a:t>
            </a:r>
          </a:p>
          <a:p>
            <a:pPr marL="615315" lvl="1" indent="-307658" algn="l">
              <a:lnSpc>
                <a:spcPts val="3960"/>
              </a:lnSpc>
            </a:pPr>
            <a:endParaRPr lang="en-US" sz="3300" spc="16">
              <a:solidFill>
                <a:srgbClr val="000000"/>
              </a:solidFill>
              <a:latin typeface="Montserrat"/>
            </a:endParaRPr>
          </a:p>
          <a:p>
            <a:pPr marL="615315" lvl="1" indent="-307658" algn="l">
              <a:lnSpc>
                <a:spcPts val="3960"/>
              </a:lnSpc>
            </a:pPr>
            <a:r>
              <a:rPr lang="en-US" sz="3300" spc="16">
                <a:solidFill>
                  <a:srgbClr val="000000"/>
                </a:solidFill>
                <a:latin typeface="Montserrat"/>
              </a:rPr>
              <a:t>organized and optimized.</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6477" y="3127158"/>
            <a:ext cx="2780366"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27158"/>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846658" y="3127158"/>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4577" y="3096995"/>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211704" y="5447543"/>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81502" y="5510839"/>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21631" y="5305100"/>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082151" y="5500051"/>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039444" y="7716417"/>
            <a:ext cx="1668297"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11"/>
          <a:srcRect t="135" b="135"/>
          <a:stretch>
            <a:fillRect/>
          </a:stretch>
        </p:blipFill>
        <p:spPr>
          <a:xfrm>
            <a:off x="5438386" y="7395183"/>
            <a:ext cx="3123833" cy="1482522"/>
          </a:xfrm>
          <a:prstGeom prst="rect">
            <a:avLst/>
          </a:prstGeom>
        </p:spPr>
      </p:pic>
      <p:sp>
        <p:nvSpPr>
          <p:cNvPr id="23" name="TextBox 23"/>
          <p:cNvSpPr txBox="1"/>
          <p:nvPr/>
        </p:nvSpPr>
        <p:spPr>
          <a:xfrm>
            <a:off x="5881502" y="7680293"/>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12"/>
          <a:srcRect t="99" b="99"/>
          <a:stretch>
            <a:fillRect/>
          </a:stretch>
        </p:blipFill>
        <p:spPr>
          <a:xfrm>
            <a:off x="9429736" y="7395183"/>
            <a:ext cx="3128415" cy="1482522"/>
          </a:xfrm>
          <a:prstGeom prst="rect">
            <a:avLst/>
          </a:prstGeom>
        </p:spPr>
      </p:pic>
      <p:sp>
        <p:nvSpPr>
          <p:cNvPr id="25" name="TextBox 25"/>
          <p:cNvSpPr txBox="1"/>
          <p:nvPr/>
        </p:nvSpPr>
        <p:spPr>
          <a:xfrm>
            <a:off x="9696848" y="7512557"/>
            <a:ext cx="2601811"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3"/>
          <a:srcRect t="26" b="26"/>
          <a:stretch>
            <a:fillRect/>
          </a:stretch>
        </p:blipFill>
        <p:spPr>
          <a:xfrm>
            <a:off x="13425655" y="7395183"/>
            <a:ext cx="3123862" cy="1482522"/>
          </a:xfrm>
          <a:prstGeom prst="rect">
            <a:avLst/>
          </a:prstGeom>
        </p:spPr>
      </p:pic>
      <p:sp>
        <p:nvSpPr>
          <p:cNvPr id="27" name="TextBox 27"/>
          <p:cNvSpPr txBox="1"/>
          <p:nvPr/>
        </p:nvSpPr>
        <p:spPr>
          <a:xfrm>
            <a:off x="14057970" y="7512557"/>
            <a:ext cx="1859233"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4"/>
          <a:srcRect/>
          <a:stretch>
            <a:fillRect/>
          </a:stretch>
        </p:blipFill>
        <p:spPr>
          <a:xfrm>
            <a:off x="16384102" y="285444"/>
            <a:ext cx="1308813" cy="1656871"/>
          </a:xfrm>
          <a:prstGeom prst="rect">
            <a:avLst/>
          </a:prstGeom>
        </p:spPr>
      </p:pic>
      <p:sp>
        <p:nvSpPr>
          <p:cNvPr id="29" name="TextBox 2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30" name="Picture 30"/>
          <p:cNvPicPr>
            <a:picLocks noChangeAspect="1"/>
          </p:cNvPicPr>
          <p:nvPr/>
        </p:nvPicPr>
        <p:blipFill>
          <a:blip r:embed="rId15"/>
          <a:srcRect t="14180" b="19681"/>
          <a:stretch>
            <a:fillRect/>
          </a:stretch>
        </p:blipFill>
        <p:spPr>
          <a:xfrm>
            <a:off x="16086986" y="9741104"/>
            <a:ext cx="2201014" cy="545896"/>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a:stretch>
            <a:fillRect/>
          </a:stretch>
        </p:blipFill>
        <p:spPr>
          <a:xfrm>
            <a:off x="16384102" y="285444"/>
            <a:ext cx="1308813" cy="1656871"/>
          </a:xfrm>
          <a:prstGeom prst="rect">
            <a:avLst/>
          </a:prstGeom>
        </p:spPr>
      </p:pic>
      <p:sp>
        <p:nvSpPr>
          <p:cNvPr id="5" name="TextBox 5"/>
          <p:cNvSpPr txBox="1"/>
          <p:nvPr/>
        </p:nvSpPr>
        <p:spPr>
          <a:xfrm>
            <a:off x="2211704" y="3136165"/>
            <a:ext cx="7113270" cy="2714625"/>
          </a:xfrm>
          <a:prstGeom prst="rect">
            <a:avLst/>
          </a:prstGeom>
        </p:spPr>
        <p:txBody>
          <a:bodyPr lIns="0" tIns="0" rIns="0" bIns="0" rtlCol="0" anchor="t">
            <a:spAutoFit/>
          </a:bodyPr>
          <a:lstStyle/>
          <a:p>
            <a:pPr algn="l">
              <a:lnSpc>
                <a:spcPts val="4320"/>
              </a:lnSpc>
            </a:pPr>
            <a:r>
              <a:rPr lang="en-US" sz="3600" spc="19">
                <a:solidFill>
                  <a:srgbClr val="000000"/>
                </a:solidFill>
                <a:latin typeface="Montserrat"/>
              </a:rPr>
              <a:t>SQL – Functions</a:t>
            </a:r>
          </a:p>
          <a:p>
            <a:pPr algn="l">
              <a:lnSpc>
                <a:spcPts val="4320"/>
              </a:lnSpc>
            </a:pPr>
            <a:endParaRPr lang="en-US" sz="3600" spc="19">
              <a:solidFill>
                <a:srgbClr val="000000"/>
              </a:solidFill>
              <a:latin typeface="Montserrat"/>
            </a:endParaRPr>
          </a:p>
          <a:p>
            <a:pPr algn="l">
              <a:lnSpc>
                <a:spcPts val="4320"/>
              </a:lnSpc>
            </a:pPr>
            <a:r>
              <a:rPr lang="en-US" sz="3600" spc="19">
                <a:solidFill>
                  <a:srgbClr val="000000"/>
                </a:solidFill>
                <a:latin typeface="Montserrat"/>
              </a:rPr>
              <a:t>SQL – Data Type Conversion</a:t>
            </a:r>
          </a:p>
          <a:p>
            <a:pPr algn="l">
              <a:lnSpc>
                <a:spcPts val="4320"/>
              </a:lnSpc>
            </a:pPr>
            <a:endParaRPr lang="en-US" sz="3600" spc="19">
              <a:solidFill>
                <a:srgbClr val="000000"/>
              </a:solidFill>
              <a:latin typeface="Montserrat"/>
            </a:endParaRPr>
          </a:p>
          <a:p>
            <a:pPr algn="l">
              <a:lnSpc>
                <a:spcPts val="4320"/>
              </a:lnSpc>
            </a:pPr>
            <a:r>
              <a:rPr lang="en-US" sz="3600" spc="34">
                <a:solidFill>
                  <a:srgbClr val="000000"/>
                </a:solidFill>
                <a:latin typeface="Montserrat"/>
              </a:rPr>
              <a:t>SQL – MERGE</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742516" y="3239832"/>
            <a:ext cx="295776" cy="342432"/>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742516" y="4329735"/>
            <a:ext cx="295776" cy="34243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742516" y="5415117"/>
            <a:ext cx="295776" cy="342432"/>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10" name="Picture 10"/>
          <p:cNvPicPr>
            <a:picLocks noChangeAspect="1"/>
          </p:cNvPicPr>
          <p:nvPr/>
        </p:nvPicPr>
        <p:blipFill>
          <a:blip r:embed="rId6"/>
          <a:srcRect t="14180" b="19681"/>
          <a:stretch>
            <a:fillRect/>
          </a:stretch>
        </p:blipFill>
        <p:spPr>
          <a:xfrm>
            <a:off x="16086986" y="9741104"/>
            <a:ext cx="2201014" cy="545896"/>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6240780"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Functions</a:t>
            </a:r>
          </a:p>
        </p:txBody>
      </p:sp>
      <p:sp>
        <p:nvSpPr>
          <p:cNvPr id="4" name="TextBox 4"/>
          <p:cNvSpPr txBox="1"/>
          <p:nvPr/>
        </p:nvSpPr>
        <p:spPr>
          <a:xfrm>
            <a:off x="1582064" y="3027235"/>
            <a:ext cx="14910435"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Functions </a:t>
            </a:r>
            <a:r>
              <a:rPr lang="en-US" sz="2400" spc="23">
                <a:solidFill>
                  <a:srgbClr val="000000"/>
                </a:solidFill>
                <a:latin typeface="Montserrat Bold"/>
              </a:rPr>
              <a:t>are built-in programs which are used for processing or manipulating data.”</a:t>
            </a:r>
          </a:p>
        </p:txBody>
      </p:sp>
      <p:sp>
        <p:nvSpPr>
          <p:cNvPr id="5" name="TextBox 5"/>
          <p:cNvSpPr txBox="1"/>
          <p:nvPr/>
        </p:nvSpPr>
        <p:spPr>
          <a:xfrm>
            <a:off x="1103832" y="4946320"/>
            <a:ext cx="15069502" cy="1329055"/>
          </a:xfrm>
          <a:prstGeom prst="rect">
            <a:avLst/>
          </a:prstGeom>
        </p:spPr>
        <p:txBody>
          <a:bodyPr lIns="0" tIns="0" rIns="0" bIns="0" rtlCol="0" anchor="t">
            <a:spAutoFit/>
          </a:bodyPr>
          <a:lstStyle/>
          <a:p>
            <a:pPr marL="533876" lvl="1" indent="-266938" algn="l">
              <a:lnSpc>
                <a:spcPts val="3419"/>
              </a:lnSpc>
              <a:buFont typeface="Arial"/>
              <a:buChar char="•"/>
            </a:pPr>
            <a:r>
              <a:rPr lang="en-US" sz="2850" spc="20">
                <a:solidFill>
                  <a:srgbClr val="000000"/>
                </a:solidFill>
                <a:latin typeface="Montserrat"/>
              </a:rPr>
              <a:t>Aggregate functions like MIN(), MAX(), SUM(), AVG() and COUNT() are used for</a:t>
            </a:r>
          </a:p>
          <a:p>
            <a:pPr marL="533876" lvl="1" indent="-266938" algn="l">
              <a:lnSpc>
                <a:spcPts val="3419"/>
              </a:lnSpc>
            </a:pPr>
            <a:endParaRPr lang="en-US" sz="2850" spc="20">
              <a:solidFill>
                <a:srgbClr val="000000"/>
              </a:solidFill>
              <a:latin typeface="Montserrat"/>
            </a:endParaRPr>
          </a:p>
          <a:p>
            <a:pPr marL="533876" lvl="1" indent="-266938" algn="l">
              <a:lnSpc>
                <a:spcPts val="3419"/>
              </a:lnSpc>
            </a:pPr>
            <a:r>
              <a:rPr lang="en-US" sz="2850" spc="20">
                <a:solidFill>
                  <a:srgbClr val="000000"/>
                </a:solidFill>
                <a:latin typeface="Montserrat"/>
              </a:rPr>
              <a:t>performing calculations on a group of values.</a:t>
            </a:r>
          </a:p>
        </p:txBody>
      </p:sp>
      <p:sp>
        <p:nvSpPr>
          <p:cNvPr id="6" name="TextBox 6"/>
          <p:cNvSpPr txBox="1"/>
          <p:nvPr/>
        </p:nvSpPr>
        <p:spPr>
          <a:xfrm>
            <a:off x="1103832" y="7554151"/>
            <a:ext cx="8794432" cy="460375"/>
          </a:xfrm>
          <a:prstGeom prst="rect">
            <a:avLst/>
          </a:prstGeom>
        </p:spPr>
        <p:txBody>
          <a:bodyPr lIns="0" tIns="0" rIns="0" bIns="0" rtlCol="0" anchor="t">
            <a:spAutoFit/>
          </a:bodyPr>
          <a:lstStyle/>
          <a:p>
            <a:pPr marL="533876" lvl="1" indent="-266938" algn="l">
              <a:lnSpc>
                <a:spcPts val="3419"/>
              </a:lnSpc>
              <a:buFont typeface="Arial"/>
              <a:buChar char="•"/>
            </a:pPr>
            <a:r>
              <a:rPr lang="en-US" sz="2850" spc="20">
                <a:solidFill>
                  <a:srgbClr val="000000"/>
                </a:solidFill>
                <a:latin typeface="Montserrat"/>
              </a:rPr>
              <a:t>Scalar functions are non-aggregate functions.</a:t>
            </a:r>
          </a:p>
        </p:txBody>
      </p:sp>
      <p:pic>
        <p:nvPicPr>
          <p:cNvPr id="7" name="Picture 7"/>
          <p:cNvPicPr>
            <a:picLocks noChangeAspect="1"/>
          </p:cNvPicPr>
          <p:nvPr/>
        </p:nvPicPr>
        <p:blipFill>
          <a:blip r:embed="rId3"/>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9" name="Picture 9"/>
          <p:cNvPicPr>
            <a:picLocks noChangeAspect="1"/>
          </p:cNvPicPr>
          <p:nvPr/>
        </p:nvPicPr>
        <p:blipFill>
          <a:blip r:embed="rId4"/>
          <a:srcRect t="14180" b="19681"/>
          <a:stretch>
            <a:fillRect/>
          </a:stretch>
        </p:blipFill>
        <p:spPr>
          <a:xfrm>
            <a:off x="16086986" y="9741104"/>
            <a:ext cx="2201014" cy="545896"/>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6240780"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Functions</a:t>
            </a:r>
          </a:p>
        </p:txBody>
      </p:sp>
      <p:graphicFrame>
        <p:nvGraphicFramePr>
          <p:cNvPr id="4" name="Table 4"/>
          <p:cNvGraphicFramePr>
            <a:graphicFrameLocks noGrp="1"/>
          </p:cNvGraphicFramePr>
          <p:nvPr/>
        </p:nvGraphicFramePr>
        <p:xfrm>
          <a:off x="1840686" y="2711004"/>
          <a:ext cx="14468475" cy="6670047"/>
        </p:xfrm>
        <a:graphic>
          <a:graphicData uri="http://schemas.openxmlformats.org/drawingml/2006/table">
            <a:tbl>
              <a:tblPr/>
              <a:tblGrid>
                <a:gridCol w="3190266">
                  <a:extLst>
                    <a:ext uri="{9D8B030D-6E8A-4147-A177-3AD203B41FA5}">
                      <a16:colId xmlns:a16="http://schemas.microsoft.com/office/drawing/2014/main" val="20000"/>
                    </a:ext>
                  </a:extLst>
                </a:gridCol>
                <a:gridCol w="11278209">
                  <a:extLst>
                    <a:ext uri="{9D8B030D-6E8A-4147-A177-3AD203B41FA5}">
                      <a16:colId xmlns:a16="http://schemas.microsoft.com/office/drawing/2014/main" val="20001"/>
                    </a:ext>
                  </a:extLst>
                </a:gridCol>
              </a:tblGrid>
              <a:tr h="768929">
                <a:tc>
                  <a:txBody>
                    <a:bodyPr/>
                    <a:lstStyle/>
                    <a:p>
                      <a:pPr algn="ctr">
                        <a:lnSpc>
                          <a:spcPts val="3240"/>
                        </a:lnSpc>
                        <a:defRPr/>
                      </a:pPr>
                      <a:r>
                        <a:rPr lang="en-US" sz="2700" spc="26">
                          <a:solidFill>
                            <a:srgbClr val="FFFFFF"/>
                          </a:solidFill>
                          <a:latin typeface="Montserrat Bold"/>
                        </a:rPr>
                        <a:t>FUNCTION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69110">
                <a:tc>
                  <a:txBody>
                    <a:bodyPr/>
                    <a:lstStyle/>
                    <a:p>
                      <a:pPr algn="ctr">
                        <a:lnSpc>
                          <a:spcPts val="3240"/>
                        </a:lnSpc>
                        <a:defRPr/>
                      </a:pPr>
                      <a:r>
                        <a:rPr lang="en-US" sz="2700" spc="-11">
                          <a:solidFill>
                            <a:srgbClr val="000000"/>
                          </a:solidFill>
                          <a:latin typeface="Montserrat"/>
                        </a:rPr>
                        <a:t>CONCAT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To Concatenate two strings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733082">
                <a:tc>
                  <a:txBody>
                    <a:bodyPr/>
                    <a:lstStyle/>
                    <a:p>
                      <a:pPr algn="ctr">
                        <a:lnSpc>
                          <a:spcPts val="3240"/>
                        </a:lnSpc>
                        <a:defRPr/>
                      </a:pPr>
                      <a:r>
                        <a:rPr lang="en-US" sz="2700" spc="11">
                          <a:solidFill>
                            <a:srgbClr val="000000"/>
                          </a:solidFill>
                          <a:latin typeface="Montserrat"/>
                        </a:rPr>
                        <a:t>LENGTH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To find the length of a string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733262">
                <a:tc>
                  <a:txBody>
                    <a:bodyPr/>
                    <a:lstStyle/>
                    <a:p>
                      <a:pPr algn="ctr">
                        <a:lnSpc>
                          <a:spcPts val="3240"/>
                        </a:lnSpc>
                        <a:defRPr/>
                      </a:pPr>
                      <a:r>
                        <a:rPr lang="en-US" sz="2700" spc="11">
                          <a:solidFill>
                            <a:srgbClr val="000000"/>
                          </a:solidFill>
                          <a:latin typeface="Montserrat"/>
                        </a:rPr>
                        <a:t>LOWER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To Convert a string to lower case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733083">
                <a:tc>
                  <a:txBody>
                    <a:bodyPr/>
                    <a:lstStyle/>
                    <a:p>
                      <a:pPr algn="ctr">
                        <a:lnSpc>
                          <a:spcPts val="3240"/>
                        </a:lnSpc>
                        <a:defRPr/>
                      </a:pPr>
                      <a:r>
                        <a:rPr lang="en-US" sz="2700" spc="11">
                          <a:solidFill>
                            <a:srgbClr val="000000"/>
                          </a:solidFill>
                          <a:latin typeface="Montserrat"/>
                        </a:rPr>
                        <a:t>UPPER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To Convert a string to upper case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733082">
                <a:tc>
                  <a:txBody>
                    <a:bodyPr/>
                    <a:lstStyle/>
                    <a:p>
                      <a:pPr algn="ctr">
                        <a:lnSpc>
                          <a:spcPts val="3240"/>
                        </a:lnSpc>
                        <a:defRPr/>
                      </a:pPr>
                      <a:r>
                        <a:rPr lang="en-US" sz="2700" spc="11">
                          <a:solidFill>
                            <a:srgbClr val="000000"/>
                          </a:solidFill>
                          <a:latin typeface="Montserrat"/>
                        </a:rPr>
                        <a:t>REPLACE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To Replace a substring with a new substring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5"/>
                  </a:ext>
                </a:extLst>
              </a:tr>
              <a:tr h="733262">
                <a:tc>
                  <a:txBody>
                    <a:bodyPr/>
                    <a:lstStyle/>
                    <a:p>
                      <a:pPr algn="ctr">
                        <a:lnSpc>
                          <a:spcPts val="3240"/>
                        </a:lnSpc>
                        <a:defRPr/>
                      </a:pPr>
                      <a:r>
                        <a:rPr lang="en-US" sz="2700" spc="11">
                          <a:solidFill>
                            <a:srgbClr val="000000"/>
                          </a:solidFill>
                          <a:latin typeface="Montserrat"/>
                        </a:rPr>
                        <a:t>SUBSTR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To Extract a substring from a string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6"/>
                  </a:ext>
                </a:extLst>
              </a:tr>
              <a:tr h="733100">
                <a:tc>
                  <a:txBody>
                    <a:bodyPr/>
                    <a:lstStyle/>
                    <a:p>
                      <a:pPr algn="ctr">
                        <a:lnSpc>
                          <a:spcPts val="3240"/>
                        </a:lnSpc>
                        <a:defRPr/>
                      </a:pPr>
                      <a:r>
                        <a:rPr lang="en-US" sz="2700" spc="11">
                          <a:solidFill>
                            <a:srgbClr val="000000"/>
                          </a:solidFill>
                          <a:latin typeface="Montserrat"/>
                        </a:rPr>
                        <a:t>REVERSE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
                          <a:solidFill>
                            <a:srgbClr val="000000"/>
                          </a:solidFill>
                          <a:latin typeface="Montserrat"/>
                        </a:rPr>
                        <a:t>To Reverse the string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7"/>
                  </a:ext>
                </a:extLst>
              </a:tr>
              <a:tr h="733137">
                <a:tc>
                  <a:txBody>
                    <a:bodyPr/>
                    <a:lstStyle/>
                    <a:p>
                      <a:pPr algn="ctr">
                        <a:lnSpc>
                          <a:spcPts val="3240"/>
                        </a:lnSpc>
                        <a:defRPr/>
                      </a:pPr>
                      <a:r>
                        <a:rPr lang="en-US" sz="2700" spc="18">
                          <a:solidFill>
                            <a:srgbClr val="000000"/>
                          </a:solidFill>
                          <a:latin typeface="Montserrat"/>
                        </a:rPr>
                        <a:t>ROUND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To Round a number to a specified number of decimal places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8"/>
                  </a:ext>
                </a:extLst>
              </a:tr>
            </a:tbl>
          </a:graphicData>
        </a:graphic>
      </p:graphicFrame>
      <p:pic>
        <p:nvPicPr>
          <p:cNvPr id="5" name="Picture 5"/>
          <p:cNvPicPr>
            <a:picLocks noChangeAspect="1"/>
          </p:cNvPicPr>
          <p:nvPr/>
        </p:nvPicPr>
        <p:blipFill>
          <a:blip r:embed="rId3"/>
          <a:srcRect/>
          <a:stretch>
            <a:fillRect/>
          </a:stretch>
        </p:blipFill>
        <p:spPr>
          <a:xfrm>
            <a:off x="16384102" y="285444"/>
            <a:ext cx="1308813" cy="1656871"/>
          </a:xfrm>
          <a:prstGeom prst="rect">
            <a:avLst/>
          </a:prstGeom>
        </p:spPr>
      </p:pic>
      <p:sp>
        <p:nvSpPr>
          <p:cNvPr id="6" name="TextBox 6"/>
          <p:cNvSpPr txBox="1"/>
          <p:nvPr/>
        </p:nvSpPr>
        <p:spPr>
          <a:xfrm>
            <a:off x="-807968"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7" name="Picture 7"/>
          <p:cNvPicPr>
            <a:picLocks noChangeAspect="1"/>
          </p:cNvPicPr>
          <p:nvPr/>
        </p:nvPicPr>
        <p:blipFill>
          <a:blip r:embed="rId4"/>
          <a:srcRect t="14180" b="19681"/>
          <a:stretch>
            <a:fillRect/>
          </a:stretch>
        </p:blipFill>
        <p:spPr>
          <a:xfrm>
            <a:off x="16086986" y="9741104"/>
            <a:ext cx="2201014" cy="545896"/>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10913745" cy="849313"/>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Data Type Conversion</a:t>
            </a:r>
          </a:p>
        </p:txBody>
      </p:sp>
      <p:sp>
        <p:nvSpPr>
          <p:cNvPr id="4" name="TextBox 4"/>
          <p:cNvSpPr txBox="1"/>
          <p:nvPr/>
        </p:nvSpPr>
        <p:spPr>
          <a:xfrm>
            <a:off x="1287170" y="2895778"/>
            <a:ext cx="12885420" cy="1397635"/>
          </a:xfrm>
          <a:prstGeom prst="rect">
            <a:avLst/>
          </a:prstGeom>
        </p:spPr>
        <p:txBody>
          <a:bodyPr lIns="0" tIns="0" rIns="0" bIns="0" rtlCol="0" anchor="t">
            <a:spAutoFit/>
          </a:bodyPr>
          <a:lstStyle/>
          <a:p>
            <a:pPr marL="561022" lvl="1" indent="-280511" algn="l">
              <a:lnSpc>
                <a:spcPts val="3600"/>
              </a:lnSpc>
              <a:buFont typeface="Arial"/>
              <a:buChar char="•"/>
            </a:pPr>
            <a:r>
              <a:rPr lang="en-US" sz="3000" spc="21">
                <a:solidFill>
                  <a:srgbClr val="00AF50"/>
                </a:solidFill>
                <a:latin typeface="Montserrat Bold"/>
              </a:rPr>
              <a:t>TO_CHAR </a:t>
            </a:r>
            <a:r>
              <a:rPr lang="en-US" sz="3000" spc="21">
                <a:solidFill>
                  <a:srgbClr val="000000"/>
                </a:solidFill>
                <a:latin typeface="Montserrat"/>
              </a:rPr>
              <a:t>function is used to convert a numeric or date input to</a:t>
            </a:r>
          </a:p>
          <a:p>
            <a:pPr marL="561022" lvl="1" indent="-280511" algn="l">
              <a:lnSpc>
                <a:spcPts val="3600"/>
              </a:lnSpc>
            </a:pPr>
            <a:endParaRPr lang="en-US" sz="3000" spc="21">
              <a:solidFill>
                <a:srgbClr val="000000"/>
              </a:solidFill>
              <a:latin typeface="Montserrat"/>
            </a:endParaRPr>
          </a:p>
          <a:p>
            <a:pPr marL="561022" lvl="1" indent="-280511" algn="l">
              <a:lnSpc>
                <a:spcPts val="3600"/>
              </a:lnSpc>
            </a:pPr>
            <a:r>
              <a:rPr lang="en-US" sz="3000" spc="13">
                <a:solidFill>
                  <a:srgbClr val="000000"/>
                </a:solidFill>
                <a:latin typeface="Montserrat"/>
              </a:rPr>
              <a:t>character type with a format.</a:t>
            </a:r>
          </a:p>
        </p:txBody>
      </p:sp>
      <p:sp>
        <p:nvSpPr>
          <p:cNvPr id="5" name="TextBox 5"/>
          <p:cNvSpPr txBox="1"/>
          <p:nvPr/>
        </p:nvSpPr>
        <p:spPr>
          <a:xfrm>
            <a:off x="1287170" y="5640311"/>
            <a:ext cx="13492162" cy="1397635"/>
          </a:xfrm>
          <a:prstGeom prst="rect">
            <a:avLst/>
          </a:prstGeom>
        </p:spPr>
        <p:txBody>
          <a:bodyPr lIns="0" tIns="0" rIns="0" bIns="0" rtlCol="0" anchor="t">
            <a:spAutoFit/>
          </a:bodyPr>
          <a:lstStyle/>
          <a:p>
            <a:pPr marL="561022" lvl="1" indent="-280511" algn="l">
              <a:lnSpc>
                <a:spcPts val="3600"/>
              </a:lnSpc>
              <a:buFont typeface="Arial"/>
              <a:buChar char="•"/>
            </a:pPr>
            <a:r>
              <a:rPr lang="en-US" sz="3000" spc="21">
                <a:solidFill>
                  <a:srgbClr val="00AF50"/>
                </a:solidFill>
                <a:latin typeface="Montserrat Bold"/>
              </a:rPr>
              <a:t>TO_NUMBER </a:t>
            </a:r>
            <a:r>
              <a:rPr lang="en-US" sz="3000" spc="21">
                <a:solidFill>
                  <a:srgbClr val="000000"/>
                </a:solidFill>
                <a:latin typeface="Montserrat"/>
              </a:rPr>
              <a:t>function is used convert a character value to numeric</a:t>
            </a:r>
          </a:p>
          <a:p>
            <a:pPr marL="561022" lvl="1" indent="-280511" algn="l">
              <a:lnSpc>
                <a:spcPts val="3600"/>
              </a:lnSpc>
            </a:pPr>
            <a:endParaRPr lang="en-US" sz="3000" spc="21">
              <a:solidFill>
                <a:srgbClr val="000000"/>
              </a:solidFill>
              <a:latin typeface="Montserrat"/>
            </a:endParaRPr>
          </a:p>
          <a:p>
            <a:pPr marL="561022" lvl="1" indent="-280511" algn="l">
              <a:lnSpc>
                <a:spcPts val="3600"/>
              </a:lnSpc>
            </a:pPr>
            <a:r>
              <a:rPr lang="en-US" sz="3000" spc="21">
                <a:solidFill>
                  <a:srgbClr val="000000"/>
                </a:solidFill>
                <a:latin typeface="Montserrat"/>
              </a:rPr>
              <a:t>datatype.</a:t>
            </a:r>
          </a:p>
        </p:txBody>
      </p:sp>
      <p:sp>
        <p:nvSpPr>
          <p:cNvPr id="6" name="TextBox 6"/>
          <p:cNvSpPr txBox="1"/>
          <p:nvPr/>
        </p:nvSpPr>
        <p:spPr>
          <a:xfrm>
            <a:off x="1287170" y="8384742"/>
            <a:ext cx="11642407" cy="482917"/>
          </a:xfrm>
          <a:prstGeom prst="rect">
            <a:avLst/>
          </a:prstGeom>
        </p:spPr>
        <p:txBody>
          <a:bodyPr lIns="0" tIns="0" rIns="0" bIns="0" rtlCol="0" anchor="t">
            <a:spAutoFit/>
          </a:bodyPr>
          <a:lstStyle/>
          <a:p>
            <a:pPr marL="561022" lvl="1" indent="-280511" algn="l">
              <a:lnSpc>
                <a:spcPts val="3600"/>
              </a:lnSpc>
              <a:buFont typeface="Arial"/>
              <a:buChar char="•"/>
            </a:pPr>
            <a:r>
              <a:rPr lang="en-US" sz="3000" spc="28">
                <a:solidFill>
                  <a:srgbClr val="00AF50"/>
                </a:solidFill>
                <a:latin typeface="Montserrat Bold"/>
              </a:rPr>
              <a:t>TO_DATE </a:t>
            </a:r>
            <a:r>
              <a:rPr lang="en-US" sz="3000" spc="28">
                <a:solidFill>
                  <a:srgbClr val="000000"/>
                </a:solidFill>
                <a:latin typeface="Montserrat"/>
              </a:rPr>
              <a:t>function is used to format the input date value.</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5181600" cy="849313"/>
          </a:xfrm>
          <a:prstGeom prst="rect">
            <a:avLst/>
          </a:prstGeom>
        </p:spPr>
        <p:txBody>
          <a:bodyPr lIns="0" tIns="0" rIns="0" bIns="0" rtlCol="0" anchor="t">
            <a:spAutoFit/>
          </a:bodyPr>
          <a:lstStyle/>
          <a:p>
            <a:pPr algn="l">
              <a:lnSpc>
                <a:spcPts val="6480"/>
              </a:lnSpc>
            </a:pPr>
            <a:r>
              <a:rPr lang="en-US" sz="5400" spc="37">
                <a:solidFill>
                  <a:srgbClr val="000000"/>
                </a:solidFill>
                <a:latin typeface="Montserrat Bold"/>
              </a:rPr>
              <a:t>SQL – MERGE</a:t>
            </a:r>
          </a:p>
        </p:txBody>
      </p:sp>
      <p:sp>
        <p:nvSpPr>
          <p:cNvPr id="4" name="TextBox 4"/>
          <p:cNvSpPr txBox="1"/>
          <p:nvPr/>
        </p:nvSpPr>
        <p:spPr>
          <a:xfrm>
            <a:off x="1497939" y="2672525"/>
            <a:ext cx="15519082" cy="749616"/>
          </a:xfrm>
          <a:prstGeom prst="rect">
            <a:avLst/>
          </a:prstGeom>
        </p:spPr>
        <p:txBody>
          <a:bodyPr lIns="0" tIns="0" rIns="0" bIns="0" rtlCol="0" anchor="t">
            <a:spAutoFit/>
          </a:bodyPr>
          <a:lstStyle/>
          <a:p>
            <a:pPr algn="ctr">
              <a:lnSpc>
                <a:spcPts val="2879"/>
              </a:lnSpc>
            </a:pPr>
            <a:r>
              <a:rPr lang="en-US" sz="2400" spc="30">
                <a:solidFill>
                  <a:srgbClr val="000000"/>
                </a:solidFill>
                <a:latin typeface="Montserrat Bold"/>
              </a:rPr>
              <a:t>“</a:t>
            </a:r>
            <a:r>
              <a:rPr lang="en-US" sz="2400" spc="30">
                <a:solidFill>
                  <a:srgbClr val="00AF50"/>
                </a:solidFill>
                <a:latin typeface="Montserrat Bold"/>
              </a:rPr>
              <a:t>MERGE </a:t>
            </a:r>
            <a:r>
              <a:rPr lang="en-US" sz="2400" spc="30">
                <a:solidFill>
                  <a:srgbClr val="000000"/>
                </a:solidFill>
                <a:latin typeface="Montserrat Bold"/>
              </a:rPr>
              <a:t>statement is used to select data from source table and update or insert it into the</a:t>
            </a:r>
          </a:p>
          <a:p>
            <a:pPr algn="ctr">
              <a:lnSpc>
                <a:spcPts val="2879"/>
              </a:lnSpc>
            </a:pPr>
            <a:r>
              <a:rPr lang="en-US" sz="2400" spc="30">
                <a:solidFill>
                  <a:srgbClr val="000000"/>
                </a:solidFill>
                <a:latin typeface="Montserrat Bold"/>
              </a:rPr>
              <a:t>target table.”</a:t>
            </a:r>
          </a:p>
        </p:txBody>
      </p:sp>
      <p:sp>
        <p:nvSpPr>
          <p:cNvPr id="5" name="TextBox 5"/>
          <p:cNvSpPr txBox="1"/>
          <p:nvPr/>
        </p:nvSpPr>
        <p:spPr>
          <a:xfrm>
            <a:off x="1287170" y="4659299"/>
            <a:ext cx="15424785" cy="3525838"/>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MERGE is a DML command.</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MERGE Statement can be used when we need to combine UPDATE, INSERT or DELETE</a:t>
            </a:r>
          </a:p>
          <a:p>
            <a:pPr marL="506730" lvl="1" indent="-253365" algn="l">
              <a:lnSpc>
                <a:spcPts val="3240"/>
              </a:lnSpc>
            </a:pPr>
            <a:r>
              <a:rPr lang="en-US" sz="2700" spc="26">
                <a:solidFill>
                  <a:srgbClr val="000000"/>
                </a:solidFill>
                <a:latin typeface="Montserrat"/>
              </a:rPr>
              <a:t>statements into one SQL Statement.</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MERGE is used to an UPSERT (UPDATE or INSERT) operation based on a 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1933872" cy="8434705"/>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MERGE</a:t>
            </a:r>
          </a:p>
          <a:p>
            <a:pPr algn="l">
              <a:lnSpc>
                <a:spcPts val="2879"/>
              </a:lnSpc>
            </a:pPr>
            <a:r>
              <a:rPr lang="en-US" sz="2400" spc="30">
                <a:solidFill>
                  <a:srgbClr val="000000"/>
                </a:solidFill>
                <a:latin typeface="Montserrat Bold"/>
              </a:rPr>
              <a:t>MERGE Syntax :</a:t>
            </a:r>
          </a:p>
          <a:p>
            <a:pPr algn="l">
              <a:lnSpc>
                <a:spcPts val="2879"/>
              </a:lnSpc>
            </a:pPr>
            <a:endParaRPr lang="en-US" sz="2400" spc="30">
              <a:solidFill>
                <a:srgbClr val="000000"/>
              </a:solidFill>
              <a:latin typeface="Montserrat Bold"/>
            </a:endParaRPr>
          </a:p>
          <a:p>
            <a:pPr algn="l">
              <a:lnSpc>
                <a:spcPts val="2879"/>
              </a:lnSpc>
            </a:pPr>
            <a:r>
              <a:rPr lang="en-US" sz="2400" spc="23">
                <a:solidFill>
                  <a:srgbClr val="4471C4"/>
                </a:solidFill>
                <a:latin typeface="Montserrat Bold"/>
              </a:rPr>
              <a:t>MERGE INTO </a:t>
            </a:r>
            <a:r>
              <a:rPr lang="en-US" sz="2400" spc="23">
                <a:solidFill>
                  <a:srgbClr val="000000"/>
                </a:solidFill>
                <a:latin typeface="Montserrat Bold"/>
              </a:rPr>
              <a:t>target_table</a:t>
            </a:r>
          </a:p>
          <a:p>
            <a:pPr algn="l">
              <a:lnSpc>
                <a:spcPts val="5762"/>
              </a:lnSpc>
            </a:pPr>
            <a:r>
              <a:rPr lang="en-US" sz="2400" spc="23">
                <a:solidFill>
                  <a:srgbClr val="4471C4"/>
                </a:solidFill>
                <a:latin typeface="Montserrat Bold"/>
              </a:rPr>
              <a:t>USING </a:t>
            </a:r>
            <a:r>
              <a:rPr lang="en-US" sz="2400" spc="23">
                <a:solidFill>
                  <a:srgbClr val="000000"/>
                </a:solidFill>
                <a:latin typeface="Montserrat Bold"/>
              </a:rPr>
              <a:t>source_table  </a:t>
            </a:r>
            <a:r>
              <a:rPr lang="en-US" sz="2400" spc="23">
                <a:solidFill>
                  <a:srgbClr val="4471C4"/>
                </a:solidFill>
                <a:latin typeface="Montserrat Bold"/>
              </a:rPr>
              <a:t>ON </a:t>
            </a:r>
            <a:r>
              <a:rPr lang="en-US" sz="2400" spc="23">
                <a:solidFill>
                  <a:srgbClr val="000000"/>
                </a:solidFill>
                <a:latin typeface="Montserrat Bold"/>
              </a:rPr>
              <a:t>condition</a:t>
            </a:r>
          </a:p>
          <a:p>
            <a:pPr algn="l">
              <a:lnSpc>
                <a:spcPts val="5762"/>
              </a:lnSpc>
            </a:pPr>
            <a:endParaRPr lang="en-US" sz="2400" spc="23">
              <a:solidFill>
                <a:srgbClr val="000000"/>
              </a:solidFill>
              <a:latin typeface="Montserrat Bold"/>
            </a:endParaRPr>
          </a:p>
          <a:p>
            <a:pPr algn="l">
              <a:lnSpc>
                <a:spcPts val="2879"/>
              </a:lnSpc>
            </a:pPr>
            <a:r>
              <a:rPr lang="en-US" sz="2400" spc="30">
                <a:solidFill>
                  <a:srgbClr val="4471C4"/>
                </a:solidFill>
                <a:latin typeface="Montserrat Bold"/>
              </a:rPr>
              <a:t>WHEN MATCHED THEN</a:t>
            </a:r>
          </a:p>
          <a:p>
            <a:pPr algn="l">
              <a:lnSpc>
                <a:spcPts val="2879"/>
              </a:lnSpc>
            </a:pPr>
            <a:endParaRPr lang="en-US" sz="2400" spc="30">
              <a:solidFill>
                <a:srgbClr val="4471C4"/>
              </a:solidFill>
              <a:latin typeface="Montserrat Bold"/>
            </a:endParaRPr>
          </a:p>
          <a:p>
            <a:pPr algn="l">
              <a:lnSpc>
                <a:spcPts val="2879"/>
              </a:lnSpc>
            </a:pPr>
            <a:r>
              <a:rPr lang="en-US" sz="2400" spc="30">
                <a:solidFill>
                  <a:srgbClr val="4471C4"/>
                </a:solidFill>
                <a:latin typeface="Montserrat Bold"/>
              </a:rPr>
              <a:t>UPDATE SET </a:t>
            </a:r>
            <a:r>
              <a:rPr lang="en-US" sz="2400" spc="30">
                <a:solidFill>
                  <a:srgbClr val="000000"/>
                </a:solidFill>
                <a:latin typeface="Montserrat Bold"/>
              </a:rPr>
              <a:t>column1 = value1,…, columnN = valueN</a:t>
            </a:r>
          </a:p>
          <a:p>
            <a:pPr algn="l">
              <a:lnSpc>
                <a:spcPts val="5762"/>
              </a:lnSpc>
            </a:pPr>
            <a:r>
              <a:rPr lang="en-US" sz="2400" spc="23">
                <a:solidFill>
                  <a:srgbClr val="000000"/>
                </a:solidFill>
                <a:latin typeface="Montserrat Bold"/>
              </a:rPr>
              <a:t>[</a:t>
            </a:r>
            <a:r>
              <a:rPr lang="en-US" sz="2400" spc="23">
                <a:solidFill>
                  <a:srgbClr val="4471C4"/>
                </a:solidFill>
                <a:latin typeface="Montserrat Bold"/>
              </a:rPr>
              <a:t>DELETE WHERE </a:t>
            </a:r>
            <a:r>
              <a:rPr lang="en-US" sz="2400" spc="23">
                <a:solidFill>
                  <a:srgbClr val="000000"/>
                </a:solidFill>
                <a:latin typeface="Montserrat Bold"/>
              </a:rPr>
              <a:t>delete_condition]  </a:t>
            </a:r>
            <a:r>
              <a:rPr lang="en-US" sz="2400" spc="23">
                <a:solidFill>
                  <a:srgbClr val="4471C4"/>
                </a:solidFill>
                <a:latin typeface="Montserrat Bold"/>
              </a:rPr>
              <a:t>WHEN NOT MATCHED THEN</a:t>
            </a:r>
          </a:p>
          <a:p>
            <a:pPr algn="l">
              <a:lnSpc>
                <a:spcPts val="5762"/>
              </a:lnSpc>
            </a:pPr>
            <a:endParaRPr lang="en-US" sz="2400" spc="23">
              <a:solidFill>
                <a:srgbClr val="4471C4"/>
              </a:solidFill>
              <a:latin typeface="Montserrat Bold"/>
            </a:endParaRPr>
          </a:p>
          <a:p>
            <a:pPr algn="l">
              <a:lnSpc>
                <a:spcPts val="2879"/>
              </a:lnSpc>
            </a:pPr>
            <a:r>
              <a:rPr lang="en-US" sz="2400" spc="23">
                <a:solidFill>
                  <a:srgbClr val="4471C4"/>
                </a:solidFill>
                <a:latin typeface="Montserrat Bold"/>
              </a:rPr>
              <a:t>INSERT </a:t>
            </a:r>
            <a:r>
              <a:rPr lang="en-US" sz="2400" spc="23">
                <a:solidFill>
                  <a:srgbClr val="000000"/>
                </a:solidFill>
                <a:latin typeface="Montserrat Bold"/>
              </a:rPr>
              <a:t>(column1, column2,…. , columnN)</a:t>
            </a:r>
          </a:p>
          <a:p>
            <a:pPr algn="l">
              <a:lnSpc>
                <a:spcPts val="2879"/>
              </a:lnSpc>
            </a:pPr>
            <a:endParaRPr lang="en-US" sz="2400" spc="23">
              <a:solidFill>
                <a:srgbClr val="000000"/>
              </a:solidFill>
              <a:latin typeface="Montserrat Bold"/>
            </a:endParaRPr>
          </a:p>
          <a:p>
            <a:pPr algn="l">
              <a:lnSpc>
                <a:spcPts val="2879"/>
              </a:lnSpc>
            </a:pPr>
            <a:r>
              <a:rPr lang="en-US" sz="2400" spc="23">
                <a:solidFill>
                  <a:srgbClr val="4471C4"/>
                </a:solidFill>
                <a:latin typeface="Montserrat Bold"/>
              </a:rPr>
              <a:t>VALUES </a:t>
            </a:r>
            <a:r>
              <a:rPr lang="en-US" sz="2400" spc="23">
                <a:solidFill>
                  <a:srgbClr val="000000"/>
                </a:solidFill>
                <a:latin typeface="Montserrat Bold"/>
              </a:rPr>
              <a:t>(value1,value2,…. , valueN);</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sp>
        <p:nvSpPr>
          <p:cNvPr id="6" name="TextBox 6"/>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31507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MERGE</a:t>
            </a:r>
          </a:p>
        </p:txBody>
      </p:sp>
      <p:graphicFrame>
        <p:nvGraphicFramePr>
          <p:cNvPr id="4" name="Table 4"/>
          <p:cNvGraphicFramePr>
            <a:graphicFrameLocks noGrp="1"/>
          </p:cNvGraphicFramePr>
          <p:nvPr/>
        </p:nvGraphicFramePr>
        <p:xfrm>
          <a:off x="1934337" y="3669790"/>
          <a:ext cx="14546577" cy="5532174"/>
        </p:xfrm>
        <a:graphic>
          <a:graphicData uri="http://schemas.openxmlformats.org/drawingml/2006/table">
            <a:tbl>
              <a:tblPr/>
              <a:tblGrid>
                <a:gridCol w="2445943">
                  <a:extLst>
                    <a:ext uri="{9D8B030D-6E8A-4147-A177-3AD203B41FA5}">
                      <a16:colId xmlns:a16="http://schemas.microsoft.com/office/drawing/2014/main" val="20000"/>
                    </a:ext>
                  </a:extLst>
                </a:gridCol>
                <a:gridCol w="3116590">
                  <a:extLst>
                    <a:ext uri="{9D8B030D-6E8A-4147-A177-3AD203B41FA5}">
                      <a16:colId xmlns:a16="http://schemas.microsoft.com/office/drawing/2014/main" val="20001"/>
                    </a:ext>
                  </a:extLst>
                </a:gridCol>
                <a:gridCol w="1357194">
                  <a:extLst>
                    <a:ext uri="{9D8B030D-6E8A-4147-A177-3AD203B41FA5}">
                      <a16:colId xmlns:a16="http://schemas.microsoft.com/office/drawing/2014/main" val="20002"/>
                    </a:ext>
                  </a:extLst>
                </a:gridCol>
                <a:gridCol w="1769683">
                  <a:extLst>
                    <a:ext uri="{9D8B030D-6E8A-4147-A177-3AD203B41FA5}">
                      <a16:colId xmlns:a16="http://schemas.microsoft.com/office/drawing/2014/main" val="20003"/>
                    </a:ext>
                  </a:extLst>
                </a:gridCol>
                <a:gridCol w="1796808">
                  <a:extLst>
                    <a:ext uri="{9D8B030D-6E8A-4147-A177-3AD203B41FA5}">
                      <a16:colId xmlns:a16="http://schemas.microsoft.com/office/drawing/2014/main" val="20004"/>
                    </a:ext>
                  </a:extLst>
                </a:gridCol>
                <a:gridCol w="2318735">
                  <a:extLst>
                    <a:ext uri="{9D8B030D-6E8A-4147-A177-3AD203B41FA5}">
                      <a16:colId xmlns:a16="http://schemas.microsoft.com/office/drawing/2014/main" val="20005"/>
                    </a:ext>
                  </a:extLst>
                </a:gridCol>
                <a:gridCol w="1741624">
                  <a:extLst>
                    <a:ext uri="{9D8B030D-6E8A-4147-A177-3AD203B41FA5}">
                      <a16:colId xmlns:a16="http://schemas.microsoft.com/office/drawing/2014/main" val="20006"/>
                    </a:ext>
                  </a:extLst>
                </a:gridCol>
              </a:tblGrid>
              <a:tr h="718249">
                <a:tc>
                  <a:txBody>
                    <a:bodyPr/>
                    <a:lstStyle/>
                    <a:p>
                      <a:pPr algn="ctr">
                        <a:lnSpc>
                          <a:spcPts val="3240"/>
                        </a:lnSpc>
                        <a:defRPr/>
                      </a:pPr>
                      <a:r>
                        <a:rPr lang="en-US" sz="2700" spc="18">
                          <a:solidFill>
                            <a:srgbClr val="FFFFFF"/>
                          </a:solidFill>
                          <a:latin typeface="Montserrat Bold"/>
                        </a:rPr>
                        <a:t>Person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Person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Weight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Bank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Marks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18249">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2603">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2604">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2603">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2604">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87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2657">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76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82604">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760829" y="2662286"/>
            <a:ext cx="4169093" cy="437833"/>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Person Target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679771" y="588893"/>
            <a:ext cx="631507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MERGE</a:t>
            </a:r>
          </a:p>
        </p:txBody>
      </p:sp>
      <p:graphicFrame>
        <p:nvGraphicFramePr>
          <p:cNvPr id="4" name="Table 4"/>
          <p:cNvGraphicFramePr>
            <a:graphicFrameLocks noGrp="1"/>
          </p:cNvGraphicFramePr>
          <p:nvPr/>
        </p:nvGraphicFramePr>
        <p:xfrm>
          <a:off x="1717560" y="3007467"/>
          <a:ext cx="14419893" cy="6231783"/>
        </p:xfrm>
        <a:graphic>
          <a:graphicData uri="http://schemas.openxmlformats.org/drawingml/2006/table">
            <a:tbl>
              <a:tblPr/>
              <a:tblGrid>
                <a:gridCol w="2424047">
                  <a:extLst>
                    <a:ext uri="{9D8B030D-6E8A-4147-A177-3AD203B41FA5}">
                      <a16:colId xmlns:a16="http://schemas.microsoft.com/office/drawing/2014/main" val="20000"/>
                    </a:ext>
                  </a:extLst>
                </a:gridCol>
                <a:gridCol w="3088976">
                  <a:extLst>
                    <a:ext uri="{9D8B030D-6E8A-4147-A177-3AD203B41FA5}">
                      <a16:colId xmlns:a16="http://schemas.microsoft.com/office/drawing/2014/main" val="20001"/>
                    </a:ext>
                  </a:extLst>
                </a:gridCol>
                <a:gridCol w="1345756">
                  <a:extLst>
                    <a:ext uri="{9D8B030D-6E8A-4147-A177-3AD203B41FA5}">
                      <a16:colId xmlns:a16="http://schemas.microsoft.com/office/drawing/2014/main" val="20002"/>
                    </a:ext>
                  </a:extLst>
                </a:gridCol>
                <a:gridCol w="1754441">
                  <a:extLst>
                    <a:ext uri="{9D8B030D-6E8A-4147-A177-3AD203B41FA5}">
                      <a16:colId xmlns:a16="http://schemas.microsoft.com/office/drawing/2014/main" val="20003"/>
                    </a:ext>
                  </a:extLst>
                </a:gridCol>
                <a:gridCol w="1781562">
                  <a:extLst>
                    <a:ext uri="{9D8B030D-6E8A-4147-A177-3AD203B41FA5}">
                      <a16:colId xmlns:a16="http://schemas.microsoft.com/office/drawing/2014/main" val="20004"/>
                    </a:ext>
                  </a:extLst>
                </a:gridCol>
                <a:gridCol w="2298728">
                  <a:extLst>
                    <a:ext uri="{9D8B030D-6E8A-4147-A177-3AD203B41FA5}">
                      <a16:colId xmlns:a16="http://schemas.microsoft.com/office/drawing/2014/main" val="20005"/>
                    </a:ext>
                  </a:extLst>
                </a:gridCol>
                <a:gridCol w="1726384">
                  <a:extLst>
                    <a:ext uri="{9D8B030D-6E8A-4147-A177-3AD203B41FA5}">
                      <a16:colId xmlns:a16="http://schemas.microsoft.com/office/drawing/2014/main" val="20006"/>
                    </a:ext>
                  </a:extLst>
                </a:gridCol>
              </a:tblGrid>
              <a:tr h="651703">
                <a:tc>
                  <a:txBody>
                    <a:bodyPr/>
                    <a:lstStyle/>
                    <a:p>
                      <a:pPr algn="ctr">
                        <a:lnSpc>
                          <a:spcPts val="3240"/>
                        </a:lnSpc>
                        <a:defRPr/>
                      </a:pPr>
                      <a:r>
                        <a:rPr lang="en-US" sz="2700" spc="18">
                          <a:solidFill>
                            <a:srgbClr val="FFFFFF"/>
                          </a:solidFill>
                          <a:latin typeface="Montserrat Bold"/>
                        </a:rPr>
                        <a:t>Person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Person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Weight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Bank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Marks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651524">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16030">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42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16029">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AF50"/>
                          </a:solidFill>
                          <a:latin typeface="Montserrat Bold"/>
                        </a:rPr>
                        <a:t>Geetha Raj</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16207">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16030">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AF50"/>
                          </a:solidFill>
                          <a:latin typeface="Montserrat Bold"/>
                        </a:rPr>
                        <a:t>78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16029">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76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16030">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r h="616136">
                <a:tc>
                  <a:txBody>
                    <a:bodyPr/>
                    <a:lstStyle/>
                    <a:p>
                      <a:pPr algn="ctr">
                        <a:lnSpc>
                          <a:spcPts val="3240"/>
                        </a:lnSpc>
                        <a:defRPr/>
                      </a:pPr>
                      <a:r>
                        <a:rPr lang="en-US" sz="2700" spc="26">
                          <a:solidFill>
                            <a:srgbClr val="00AF50"/>
                          </a:solidFill>
                          <a:latin typeface="Montserrat Bold"/>
                        </a:rPr>
                        <a:t>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Chandana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AF50"/>
                          </a:solidFill>
                          <a:latin typeface="Montserrat Bold"/>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56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AF50"/>
                          </a:solidFill>
                          <a:latin typeface="Montserrat Bold"/>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86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8"/>
                  </a:ext>
                </a:extLst>
              </a:tr>
              <a:tr h="616065">
                <a:tc>
                  <a:txBody>
                    <a:bodyPr/>
                    <a:lstStyle/>
                    <a:p>
                      <a:pPr algn="ctr">
                        <a:lnSpc>
                          <a:spcPts val="3240"/>
                        </a:lnSpc>
                        <a:defRPr/>
                      </a:pPr>
                      <a:r>
                        <a:rPr lang="en-US" sz="2700" spc="26">
                          <a:solidFill>
                            <a:srgbClr val="00AF50"/>
                          </a:solidFill>
                          <a:latin typeface="Montserrat Bold"/>
                        </a:rPr>
                        <a:t>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AF50"/>
                          </a:solidFill>
                          <a:latin typeface="Montserrat Bold"/>
                        </a:rPr>
                        <a:t>Narendra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AF50"/>
                          </a:solidFill>
                          <a:latin typeface="Montserrat Bold"/>
                        </a:rPr>
                        <a:t>32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AF50"/>
                          </a:solidFill>
                          <a:latin typeface="Montserrat Bold"/>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AF50"/>
                          </a:solidFill>
                          <a:latin typeface="Montserrat Bold"/>
                        </a:rPr>
                        <a:t>70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AF50"/>
                          </a:solidFill>
                          <a:latin typeface="Montserrat Bold"/>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AF50"/>
                          </a:solidFill>
                          <a:latin typeface="Montserrat Bold"/>
                        </a:rPr>
                        <a:t>99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9"/>
                  </a:ext>
                </a:extLst>
              </a:tr>
            </a:tbl>
          </a:graphicData>
        </a:graphic>
      </p:graphicFrame>
      <p:sp>
        <p:nvSpPr>
          <p:cNvPr id="5" name="TextBox 5"/>
          <p:cNvSpPr txBox="1"/>
          <p:nvPr/>
        </p:nvSpPr>
        <p:spPr>
          <a:xfrm>
            <a:off x="1399663" y="2203764"/>
            <a:ext cx="4237672"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Person Source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3041269"/>
            <a:ext cx="15658148" cy="1260791"/>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Functions </a:t>
            </a:r>
            <a:r>
              <a:rPr lang="en-US" sz="2700" spc="18">
                <a:solidFill>
                  <a:srgbClr val="000000"/>
                </a:solidFill>
                <a:latin typeface="Montserrat Bold"/>
              </a:rPr>
              <a:t>are built-in programs which are used for processing or manipulating</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pPr>
            <a:r>
              <a:rPr lang="en-US" sz="2700" spc="18">
                <a:solidFill>
                  <a:srgbClr val="000000"/>
                </a:solidFill>
                <a:latin typeface="Montserrat Bold"/>
              </a:rPr>
              <a:t>data.</a:t>
            </a:r>
          </a:p>
        </p:txBody>
      </p:sp>
      <p:sp>
        <p:nvSpPr>
          <p:cNvPr id="5" name="TextBox 5"/>
          <p:cNvSpPr txBox="1"/>
          <p:nvPr/>
        </p:nvSpPr>
        <p:spPr>
          <a:xfrm>
            <a:off x="1103832" y="5511673"/>
            <a:ext cx="16545877"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TO_CHAR, TO_NUMBER </a:t>
            </a:r>
            <a:r>
              <a:rPr lang="en-US" sz="2700" spc="18">
                <a:solidFill>
                  <a:srgbClr val="000000"/>
                </a:solidFill>
                <a:latin typeface="Montserrat Bold"/>
              </a:rPr>
              <a:t>and </a:t>
            </a:r>
            <a:r>
              <a:rPr lang="en-US" sz="2700" spc="18">
                <a:solidFill>
                  <a:srgbClr val="00AF50"/>
                </a:solidFill>
                <a:latin typeface="Montserrat Bold"/>
              </a:rPr>
              <a:t>TO_DATE </a:t>
            </a:r>
            <a:r>
              <a:rPr lang="en-US" sz="2700" spc="18">
                <a:solidFill>
                  <a:srgbClr val="000000"/>
                </a:solidFill>
                <a:latin typeface="Montserrat Bold"/>
              </a:rPr>
              <a:t>functions are used for data type conversions.</a:t>
            </a:r>
          </a:p>
        </p:txBody>
      </p:sp>
      <p:sp>
        <p:nvSpPr>
          <p:cNvPr id="6" name="TextBox 6"/>
          <p:cNvSpPr txBox="1"/>
          <p:nvPr/>
        </p:nvSpPr>
        <p:spPr>
          <a:xfrm>
            <a:off x="1103832" y="7157516"/>
            <a:ext cx="16054388" cy="1260791"/>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MERGE </a:t>
            </a:r>
            <a:r>
              <a:rPr lang="en-US" sz="2700" spc="18">
                <a:solidFill>
                  <a:srgbClr val="000000"/>
                </a:solidFill>
                <a:latin typeface="Montserrat Bold"/>
              </a:rPr>
              <a:t>statement is used to select data from source table and update or insert it</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pPr>
            <a:r>
              <a:rPr lang="en-US" sz="2700" spc="18">
                <a:solidFill>
                  <a:srgbClr val="000000"/>
                </a:solidFill>
                <a:latin typeface="Montserrat Bold"/>
              </a:rPr>
              <a:t>into the target table.</a:t>
            </a:r>
          </a:p>
        </p:txBody>
      </p:sp>
      <p:pic>
        <p:nvPicPr>
          <p:cNvPr id="7" name="Picture 7"/>
          <p:cNvPicPr>
            <a:picLocks noChangeAspect="1"/>
          </p:cNvPicPr>
          <p:nvPr/>
        </p:nvPicPr>
        <p:blipFill>
          <a:blip r:embed="rId3"/>
          <a:srcRect t="14180" b="19681"/>
          <a:stretch>
            <a:fillRect/>
          </a:stretch>
        </p:blipFill>
        <p:spPr>
          <a:xfrm>
            <a:off x="16057712"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57986" y="972490"/>
            <a:ext cx="7826693"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Popular RDBMSs</a:t>
            </a:r>
          </a:p>
        </p:txBody>
      </p:sp>
      <p:sp>
        <p:nvSpPr>
          <p:cNvPr id="4" name="TextBox 4"/>
          <p:cNvSpPr txBox="1"/>
          <p:nvPr/>
        </p:nvSpPr>
        <p:spPr>
          <a:xfrm>
            <a:off x="1870100" y="2978847"/>
            <a:ext cx="13804582" cy="529590"/>
          </a:xfrm>
          <a:prstGeom prst="rect">
            <a:avLst/>
          </a:prstGeom>
        </p:spPr>
        <p:txBody>
          <a:bodyPr lIns="0" tIns="0" rIns="0" bIns="0" rtlCol="0" anchor="t">
            <a:spAutoFit/>
          </a:bodyPr>
          <a:lstStyle/>
          <a:p>
            <a:pPr algn="l">
              <a:lnSpc>
                <a:spcPts val="3960"/>
              </a:lnSpc>
            </a:pPr>
            <a:r>
              <a:rPr lang="en-US" sz="3300" spc="24">
                <a:solidFill>
                  <a:srgbClr val="000000"/>
                </a:solidFill>
                <a:latin typeface="Montserrat"/>
              </a:rPr>
              <a:t>Some examples of popular database software or RDBMSs include</a:t>
            </a:r>
          </a:p>
        </p:txBody>
      </p:sp>
      <p:pic>
        <p:nvPicPr>
          <p:cNvPr id="5" name="Picture 5"/>
          <p:cNvPicPr>
            <a:picLocks noChangeAspect="1"/>
          </p:cNvPicPr>
          <p:nvPr/>
        </p:nvPicPr>
        <p:blipFill>
          <a:blip r:embed="rId3"/>
          <a:srcRect l="9498" r="9498"/>
          <a:stretch>
            <a:fillRect/>
          </a:stretch>
        </p:blipFill>
        <p:spPr>
          <a:xfrm>
            <a:off x="3214650" y="4626864"/>
            <a:ext cx="2813725" cy="1424568"/>
          </a:xfrm>
          <a:prstGeom prst="rect">
            <a:avLst/>
          </a:prstGeom>
        </p:spPr>
      </p:pic>
      <p:pic>
        <p:nvPicPr>
          <p:cNvPr id="6" name="Picture 6"/>
          <p:cNvPicPr>
            <a:picLocks noChangeAspect="1"/>
          </p:cNvPicPr>
          <p:nvPr/>
        </p:nvPicPr>
        <p:blipFill>
          <a:blip r:embed="rId4"/>
          <a:srcRect l="5707" r="5707"/>
          <a:stretch>
            <a:fillRect/>
          </a:stretch>
        </p:blipFill>
        <p:spPr>
          <a:xfrm>
            <a:off x="3179064" y="6676438"/>
            <a:ext cx="2697478" cy="1617168"/>
          </a:xfrm>
          <a:prstGeom prst="rect">
            <a:avLst/>
          </a:prstGeom>
        </p:spPr>
      </p:pic>
      <p:pic>
        <p:nvPicPr>
          <p:cNvPr id="7" name="Picture 7"/>
          <p:cNvPicPr>
            <a:picLocks noChangeAspect="1"/>
          </p:cNvPicPr>
          <p:nvPr/>
        </p:nvPicPr>
        <p:blipFill>
          <a:blip r:embed="rId5"/>
          <a:srcRect t="7459" b="7459"/>
          <a:stretch>
            <a:fillRect/>
          </a:stretch>
        </p:blipFill>
        <p:spPr>
          <a:xfrm>
            <a:off x="7014970" y="6624828"/>
            <a:ext cx="3352800" cy="1668780"/>
          </a:xfrm>
          <a:prstGeom prst="rect">
            <a:avLst/>
          </a:prstGeom>
        </p:spPr>
      </p:pic>
      <p:pic>
        <p:nvPicPr>
          <p:cNvPr id="8" name="Picture 8"/>
          <p:cNvPicPr>
            <a:picLocks noChangeAspect="1"/>
          </p:cNvPicPr>
          <p:nvPr/>
        </p:nvPicPr>
        <p:blipFill>
          <a:blip r:embed="rId6"/>
          <a:srcRect l="16" r="16"/>
          <a:stretch>
            <a:fillRect/>
          </a:stretch>
        </p:blipFill>
        <p:spPr>
          <a:xfrm>
            <a:off x="7037972" y="4741164"/>
            <a:ext cx="3270790" cy="1485900"/>
          </a:xfrm>
          <a:prstGeom prst="rect">
            <a:avLst/>
          </a:prstGeom>
        </p:spPr>
      </p:pic>
      <p:pic>
        <p:nvPicPr>
          <p:cNvPr id="9" name="Picture 9"/>
          <p:cNvPicPr>
            <a:picLocks noChangeAspect="1"/>
          </p:cNvPicPr>
          <p:nvPr/>
        </p:nvPicPr>
        <p:blipFill>
          <a:blip r:embed="rId7"/>
          <a:srcRect l="2743" r="2743"/>
          <a:stretch>
            <a:fillRect/>
          </a:stretch>
        </p:blipFill>
        <p:spPr>
          <a:xfrm>
            <a:off x="11446707" y="4809742"/>
            <a:ext cx="3240822" cy="1249678"/>
          </a:xfrm>
          <a:prstGeom prst="rect">
            <a:avLst/>
          </a:prstGeom>
        </p:spPr>
      </p:pic>
      <p:pic>
        <p:nvPicPr>
          <p:cNvPr id="10" name="Picture 10"/>
          <p:cNvPicPr>
            <a:picLocks noChangeAspect="1"/>
          </p:cNvPicPr>
          <p:nvPr/>
        </p:nvPicPr>
        <p:blipFill>
          <a:blip r:embed="rId8"/>
          <a:srcRect t="20141" b="20141"/>
          <a:stretch>
            <a:fillRect/>
          </a:stretch>
        </p:blipFill>
        <p:spPr>
          <a:xfrm>
            <a:off x="11596484" y="6857965"/>
            <a:ext cx="2958872" cy="1202502"/>
          </a:xfrm>
          <a:prstGeom prst="rect">
            <a:avLst/>
          </a:prstGeom>
        </p:spPr>
      </p:pic>
      <p:pic>
        <p:nvPicPr>
          <p:cNvPr id="11" name="Picture 11"/>
          <p:cNvPicPr>
            <a:picLocks noChangeAspect="1"/>
          </p:cNvPicPr>
          <p:nvPr/>
        </p:nvPicPr>
        <p:blipFill>
          <a:blip r:embed="rId9"/>
          <a:srcRect t="14180" b="19681"/>
          <a:stretch>
            <a:fillRect/>
          </a:stretch>
        </p:blipFill>
        <p:spPr>
          <a:xfrm>
            <a:off x="16086986" y="9741104"/>
            <a:ext cx="2201014" cy="545896"/>
          </a:xfrm>
          <a:prstGeom prst="rect">
            <a:avLst/>
          </a:prstGeom>
        </p:spPr>
      </p:pic>
      <p:pic>
        <p:nvPicPr>
          <p:cNvPr id="12" name="Picture 12"/>
          <p:cNvPicPr>
            <a:picLocks noChangeAspect="1"/>
          </p:cNvPicPr>
          <p:nvPr/>
        </p:nvPicPr>
        <p:blipFill>
          <a:blip r:embed="rId10"/>
          <a:srcRect/>
          <a:stretch>
            <a:fillRect/>
          </a:stretch>
        </p:blipFill>
        <p:spPr>
          <a:xfrm>
            <a:off x="16384102" y="285444"/>
            <a:ext cx="1308813" cy="1656871"/>
          </a:xfrm>
          <a:prstGeom prst="rect">
            <a:avLst/>
          </a:prstGeom>
        </p:spPr>
      </p:pic>
      <p:sp>
        <p:nvSpPr>
          <p:cNvPr id="13" name="TextBox 13"/>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973896" y="6435222"/>
            <a:ext cx="3818379" cy="3756330"/>
          </a:xfrm>
          <a:prstGeom prst="rect">
            <a:avLst/>
          </a:prstGeom>
        </p:spPr>
      </p:pic>
      <p:sp>
        <p:nvSpPr>
          <p:cNvPr id="5" name="TextBox 5"/>
          <p:cNvSpPr txBox="1"/>
          <p:nvPr/>
        </p:nvSpPr>
        <p:spPr>
          <a:xfrm>
            <a:off x="3217733" y="3027996"/>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6" name="TextBox 6"/>
          <p:cNvSpPr txBox="1"/>
          <p:nvPr/>
        </p:nvSpPr>
        <p:spPr>
          <a:xfrm>
            <a:off x="3365613" y="4568508"/>
            <a:ext cx="11835764"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Module-11 : SQL CREATE &amp; ALTER Statements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6477" y="3138270"/>
            <a:ext cx="2780366"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7"/>
            <a:ext cx="2421730"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909999" y="3108107"/>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20201" y="3108107"/>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307519" y="5453099"/>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81502" y="5453099"/>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21631" y="5400789"/>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110726" y="5388089"/>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147918" y="7680293"/>
            <a:ext cx="1899818"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5853404" y="7680293"/>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11"/>
          <a:srcRect t="99" b="99"/>
          <a:stretch>
            <a:fillRect/>
          </a:stretch>
        </p:blipFill>
        <p:spPr>
          <a:xfrm>
            <a:off x="9429736" y="7395183"/>
            <a:ext cx="3128415" cy="1482522"/>
          </a:xfrm>
          <a:prstGeom prst="rect">
            <a:avLst/>
          </a:prstGeom>
        </p:spPr>
      </p:pic>
      <p:sp>
        <p:nvSpPr>
          <p:cNvPr id="25" name="TextBox 25"/>
          <p:cNvSpPr txBox="1"/>
          <p:nvPr/>
        </p:nvSpPr>
        <p:spPr>
          <a:xfrm>
            <a:off x="9735294" y="7512557"/>
            <a:ext cx="2651602"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2"/>
          <a:srcRect t="26" b="26"/>
          <a:stretch>
            <a:fillRect/>
          </a:stretch>
        </p:blipFill>
        <p:spPr>
          <a:xfrm>
            <a:off x="13425655" y="7395183"/>
            <a:ext cx="3123862" cy="1482522"/>
          </a:xfrm>
          <a:prstGeom prst="rect">
            <a:avLst/>
          </a:prstGeom>
        </p:spPr>
      </p:pic>
      <p:sp>
        <p:nvSpPr>
          <p:cNvPr id="27" name="TextBox 27"/>
          <p:cNvSpPr txBox="1"/>
          <p:nvPr/>
        </p:nvSpPr>
        <p:spPr>
          <a:xfrm>
            <a:off x="13948801" y="7529302"/>
            <a:ext cx="1977153"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3"/>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4"/>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546185" y="3243262"/>
            <a:ext cx="5876532" cy="3800475"/>
            <a:chOff x="0" y="0"/>
            <a:chExt cx="7835376" cy="5067300"/>
          </a:xfrm>
        </p:grpSpPr>
        <p:sp>
          <p:nvSpPr>
            <p:cNvPr id="7" name="TextBox 7"/>
            <p:cNvSpPr txBox="1"/>
            <p:nvPr/>
          </p:nvSpPr>
          <p:spPr>
            <a:xfrm>
              <a:off x="546846" y="0"/>
              <a:ext cx="7288530" cy="5067300"/>
            </a:xfrm>
            <a:prstGeom prst="rect">
              <a:avLst/>
            </a:prstGeom>
          </p:spPr>
          <p:txBody>
            <a:bodyPr lIns="0" tIns="0" rIns="0" bIns="0" rtlCol="0" anchor="t">
              <a:spAutoFit/>
            </a:bodyPr>
            <a:lstStyle/>
            <a:p>
              <a:pPr>
                <a:lnSpc>
                  <a:spcPts val="4320"/>
                </a:lnSpc>
              </a:pPr>
              <a:r>
                <a:rPr lang="en-US" sz="3600" spc="-10">
                  <a:solidFill>
                    <a:srgbClr val="000000"/>
                  </a:solidFill>
                  <a:latin typeface="Montserrat"/>
                </a:rPr>
                <a:t>SQL – CREATE TABLE</a:t>
              </a:r>
            </a:p>
            <a:p>
              <a:pPr>
                <a:lnSpc>
                  <a:spcPts val="4320"/>
                </a:lnSpc>
              </a:pPr>
              <a:endParaRPr lang="en-US" sz="3600" spc="-10">
                <a:solidFill>
                  <a:srgbClr val="000000"/>
                </a:solidFill>
                <a:latin typeface="Montserrat"/>
              </a:endParaRPr>
            </a:p>
            <a:p>
              <a:pPr>
                <a:lnSpc>
                  <a:spcPts val="4320"/>
                </a:lnSpc>
              </a:pPr>
              <a:r>
                <a:rPr lang="en-US" sz="3600" spc="-10">
                  <a:solidFill>
                    <a:srgbClr val="000000"/>
                  </a:solidFill>
                  <a:latin typeface="Montserrat"/>
                </a:rPr>
                <a:t>SQL – ALTER TABLE</a:t>
              </a:r>
            </a:p>
            <a:p>
              <a:pPr>
                <a:lnSpc>
                  <a:spcPts val="4320"/>
                </a:lnSpc>
              </a:pPr>
              <a:endParaRPr lang="en-US" sz="3600" spc="-10">
                <a:solidFill>
                  <a:srgbClr val="000000"/>
                </a:solidFill>
                <a:latin typeface="Montserrat"/>
              </a:endParaRPr>
            </a:p>
            <a:p>
              <a:pPr>
                <a:lnSpc>
                  <a:spcPts val="4320"/>
                </a:lnSpc>
              </a:pPr>
              <a:r>
                <a:rPr lang="en-US" sz="3600" spc="34">
                  <a:solidFill>
                    <a:srgbClr val="000000"/>
                  </a:solidFill>
                  <a:latin typeface="Montserrat"/>
                </a:rPr>
                <a:t>SQL – DROP TABLE</a:t>
              </a:r>
            </a:p>
            <a:p>
              <a:pPr>
                <a:lnSpc>
                  <a:spcPts val="4320"/>
                </a:lnSpc>
              </a:pPr>
              <a:endParaRPr lang="en-US" sz="3600" spc="34">
                <a:solidFill>
                  <a:srgbClr val="000000"/>
                </a:solidFill>
                <a:latin typeface="Montserrat"/>
              </a:endParaRPr>
            </a:p>
            <a:p>
              <a:pPr>
                <a:lnSpc>
                  <a:spcPts val="4320"/>
                </a:lnSpc>
              </a:pPr>
              <a:r>
                <a:rPr lang="en-US" sz="3600" spc="27">
                  <a:solidFill>
                    <a:srgbClr val="000000"/>
                  </a:solidFill>
                  <a:latin typeface="Montserrat"/>
                </a:rPr>
                <a:t>SQL - VIEWS</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24122"/>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71298"/>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18474"/>
              <a:ext cx="394368" cy="456576"/>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4465650"/>
              <a:ext cx="394368" cy="456576"/>
            </a:xfrm>
            <a:prstGeom prst="rect">
              <a:avLst/>
            </a:prstGeom>
          </p:spPr>
        </p:pic>
      </p:grpSp>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993267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CREATE TABLE</a:t>
            </a:r>
          </a:p>
        </p:txBody>
      </p:sp>
      <p:sp>
        <p:nvSpPr>
          <p:cNvPr id="4" name="TextBox 4"/>
          <p:cNvSpPr txBox="1"/>
          <p:nvPr/>
        </p:nvSpPr>
        <p:spPr>
          <a:xfrm>
            <a:off x="1103832" y="2640519"/>
            <a:ext cx="14117955" cy="5010150"/>
          </a:xfrm>
          <a:prstGeom prst="rect">
            <a:avLst/>
          </a:prstGeom>
        </p:spPr>
        <p:txBody>
          <a:bodyPr lIns="0" tIns="0" rIns="0" bIns="0" rtlCol="0" anchor="t">
            <a:spAutoFit/>
          </a:bodyPr>
          <a:lstStyle/>
          <a:p>
            <a:pPr algn="l">
              <a:lnSpc>
                <a:spcPts val="2879"/>
              </a:lnSpc>
            </a:pPr>
            <a:r>
              <a:rPr lang="en-US" sz="2400" spc="23" dirty="0">
                <a:solidFill>
                  <a:srgbClr val="000000"/>
                </a:solidFill>
                <a:latin typeface="Montserrat Bold"/>
              </a:rPr>
              <a:t>“</a:t>
            </a:r>
            <a:r>
              <a:rPr lang="en-US" sz="2400" spc="23" dirty="0">
                <a:solidFill>
                  <a:srgbClr val="00AF50"/>
                </a:solidFill>
                <a:latin typeface="Montserrat Bold"/>
              </a:rPr>
              <a:t>CREATE TABLE </a:t>
            </a:r>
            <a:r>
              <a:rPr lang="en-US" sz="2400" spc="23" dirty="0">
                <a:solidFill>
                  <a:srgbClr val="000000"/>
                </a:solidFill>
                <a:latin typeface="Montserrat Bold"/>
              </a:rPr>
              <a:t>statement is used to create a new table in the database.”</a:t>
            </a:r>
          </a:p>
          <a:p>
            <a:pPr algn="l">
              <a:lnSpc>
                <a:spcPts val="2879"/>
              </a:lnSpc>
            </a:pPr>
            <a:endParaRPr lang="en-US" sz="2400" spc="23" dirty="0">
              <a:solidFill>
                <a:srgbClr val="000000"/>
              </a:solidFill>
              <a:latin typeface="Montserrat Bold"/>
            </a:endParaRPr>
          </a:p>
          <a:p>
            <a:pPr algn="l">
              <a:lnSpc>
                <a:spcPts val="2879"/>
              </a:lnSpc>
            </a:pPr>
            <a:r>
              <a:rPr lang="en-US" sz="2400" spc="30" dirty="0">
                <a:solidFill>
                  <a:srgbClr val="000000"/>
                </a:solidFill>
                <a:latin typeface="Montserrat Bold"/>
              </a:rPr>
              <a:t>CREATE TABLE Syntax :</a:t>
            </a:r>
          </a:p>
          <a:p>
            <a:pPr algn="l">
              <a:lnSpc>
                <a:spcPts val="2879"/>
              </a:lnSpc>
            </a:pPr>
            <a:endParaRPr lang="en-US" sz="2400" spc="30" dirty="0">
              <a:solidFill>
                <a:srgbClr val="000000"/>
              </a:solidFill>
              <a:latin typeface="Montserrat Bold"/>
            </a:endParaRPr>
          </a:p>
          <a:p>
            <a:pPr algn="l">
              <a:lnSpc>
                <a:spcPts val="3600"/>
              </a:lnSpc>
            </a:pPr>
            <a:r>
              <a:rPr lang="en-US" sz="3000" spc="6" dirty="0">
                <a:solidFill>
                  <a:srgbClr val="4471C4"/>
                </a:solidFill>
                <a:latin typeface="Montserrat Bold"/>
              </a:rPr>
              <a:t>CREATE TABLE </a:t>
            </a:r>
            <a:r>
              <a:rPr lang="en-US" sz="3000" spc="6" dirty="0" err="1">
                <a:solidFill>
                  <a:srgbClr val="000000"/>
                </a:solidFill>
                <a:latin typeface="Montserrat Bold"/>
              </a:rPr>
              <a:t>table_name</a:t>
            </a:r>
            <a:endParaRPr lang="en-US" sz="3000" spc="6" dirty="0">
              <a:solidFill>
                <a:srgbClr val="000000"/>
              </a:solidFill>
              <a:latin typeface="Montserrat Bold"/>
            </a:endParaRPr>
          </a:p>
          <a:p>
            <a:pPr algn="just">
              <a:lnSpc>
                <a:spcPts val="7203"/>
              </a:lnSpc>
            </a:pPr>
            <a:r>
              <a:rPr lang="en-US" sz="3000" spc="6" dirty="0">
                <a:solidFill>
                  <a:srgbClr val="000000"/>
                </a:solidFill>
                <a:latin typeface="Montserrat Bold"/>
              </a:rPr>
              <a:t>( column_name1 datatype,  column_name2 datatype,  column_name3 datatype,</a:t>
            </a:r>
          </a:p>
        </p:txBody>
      </p:sp>
      <p:sp>
        <p:nvSpPr>
          <p:cNvPr id="5" name="TextBox 5"/>
          <p:cNvSpPr txBox="1"/>
          <p:nvPr/>
        </p:nvSpPr>
        <p:spPr>
          <a:xfrm>
            <a:off x="1945004" y="8082990"/>
            <a:ext cx="436245" cy="482917"/>
          </a:xfrm>
          <a:prstGeom prst="rect">
            <a:avLst/>
          </a:prstGeom>
        </p:spPr>
        <p:txBody>
          <a:bodyPr lIns="0" tIns="0" rIns="0" bIns="0" rtlCol="0" anchor="t">
            <a:spAutoFit/>
          </a:bodyPr>
          <a:lstStyle/>
          <a:p>
            <a:pPr algn="l">
              <a:lnSpc>
                <a:spcPts val="3600"/>
              </a:lnSpc>
            </a:pPr>
            <a:r>
              <a:rPr lang="en-US" sz="3000" spc="13">
                <a:solidFill>
                  <a:srgbClr val="000000"/>
                </a:solidFill>
                <a:latin typeface="Montserrat Bold"/>
              </a:rPr>
              <a:t>…</a:t>
            </a:r>
          </a:p>
        </p:txBody>
      </p:sp>
      <p:sp>
        <p:nvSpPr>
          <p:cNvPr id="6" name="TextBox 6"/>
          <p:cNvSpPr txBox="1"/>
          <p:nvPr/>
        </p:nvSpPr>
        <p:spPr>
          <a:xfrm>
            <a:off x="3317176" y="8082990"/>
            <a:ext cx="5384481" cy="482917"/>
          </a:xfrm>
          <a:prstGeom prst="rect">
            <a:avLst/>
          </a:prstGeom>
        </p:spPr>
        <p:txBody>
          <a:bodyPr lIns="0" tIns="0" rIns="0" bIns="0" rtlCol="0" anchor="t">
            <a:spAutoFit/>
          </a:bodyPr>
          <a:lstStyle/>
          <a:p>
            <a:pPr algn="l">
              <a:lnSpc>
                <a:spcPts val="3600"/>
              </a:lnSpc>
            </a:pPr>
            <a:r>
              <a:rPr lang="en-US" sz="3000" spc="6">
                <a:solidFill>
                  <a:srgbClr val="000000"/>
                </a:solidFill>
                <a:latin typeface="Montserrat Bold"/>
              </a:rPr>
              <a:t>column_nameN datatype</a:t>
            </a:r>
          </a:p>
        </p:txBody>
      </p:sp>
      <p:sp>
        <p:nvSpPr>
          <p:cNvPr id="7" name="TextBox 7"/>
          <p:cNvSpPr txBox="1"/>
          <p:nvPr/>
        </p:nvSpPr>
        <p:spPr>
          <a:xfrm>
            <a:off x="1945004" y="8997848"/>
            <a:ext cx="396240" cy="482917"/>
          </a:xfrm>
          <a:prstGeom prst="rect">
            <a:avLst/>
          </a:prstGeom>
        </p:spPr>
        <p:txBody>
          <a:bodyPr lIns="0" tIns="0" rIns="0" bIns="0" rtlCol="0" anchor="t">
            <a:spAutoFit/>
          </a:bodyPr>
          <a:lstStyle/>
          <a:p>
            <a:pPr algn="l">
              <a:lnSpc>
                <a:spcPts val="3600"/>
              </a:lnSpc>
            </a:pPr>
            <a:r>
              <a:rPr lang="en-US" sz="3000" spc="13">
                <a:solidFill>
                  <a:srgbClr val="000000"/>
                </a:solidFill>
                <a:latin typeface="Montserrat Bold"/>
              </a:rPr>
              <a:t>);</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993267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CREATE TABLE</a:t>
            </a:r>
          </a:p>
        </p:txBody>
      </p:sp>
      <p:graphicFrame>
        <p:nvGraphicFramePr>
          <p:cNvPr id="4" name="Table 4"/>
          <p:cNvGraphicFramePr>
            <a:graphicFrameLocks noGrp="1"/>
          </p:cNvGraphicFramePr>
          <p:nvPr/>
        </p:nvGraphicFramePr>
        <p:xfrm>
          <a:off x="1159306" y="5338762"/>
          <a:ext cx="15928655" cy="2225037"/>
        </p:xfrm>
        <a:graphic>
          <a:graphicData uri="http://schemas.openxmlformats.org/drawingml/2006/table">
            <a:tbl>
              <a:tblPr/>
              <a:tblGrid>
                <a:gridCol w="3025154">
                  <a:extLst>
                    <a:ext uri="{9D8B030D-6E8A-4147-A177-3AD203B41FA5}">
                      <a16:colId xmlns:a16="http://schemas.microsoft.com/office/drawing/2014/main" val="20000"/>
                    </a:ext>
                  </a:extLst>
                </a:gridCol>
                <a:gridCol w="3440244">
                  <a:extLst>
                    <a:ext uri="{9D8B030D-6E8A-4147-A177-3AD203B41FA5}">
                      <a16:colId xmlns:a16="http://schemas.microsoft.com/office/drawing/2014/main" val="20001"/>
                    </a:ext>
                  </a:extLst>
                </a:gridCol>
                <a:gridCol w="3938161">
                  <a:extLst>
                    <a:ext uri="{9D8B030D-6E8A-4147-A177-3AD203B41FA5}">
                      <a16:colId xmlns:a16="http://schemas.microsoft.com/office/drawing/2014/main" val="20002"/>
                    </a:ext>
                  </a:extLst>
                </a:gridCol>
                <a:gridCol w="1725297">
                  <a:extLst>
                    <a:ext uri="{9D8B030D-6E8A-4147-A177-3AD203B41FA5}">
                      <a16:colId xmlns:a16="http://schemas.microsoft.com/office/drawing/2014/main" val="20003"/>
                    </a:ext>
                  </a:extLst>
                </a:gridCol>
                <a:gridCol w="3799799">
                  <a:extLst>
                    <a:ext uri="{9D8B030D-6E8A-4147-A177-3AD203B41FA5}">
                      <a16:colId xmlns:a16="http://schemas.microsoft.com/office/drawing/2014/main" val="20004"/>
                    </a:ext>
                  </a:extLst>
                </a:gridCol>
              </a:tblGrid>
              <a:tr h="573534">
                <a:tc>
                  <a:txBody>
                    <a:bodyPr/>
                    <a:lstStyle/>
                    <a:p>
                      <a:pPr algn="l">
                        <a:lnSpc>
                          <a:spcPts val="3240"/>
                        </a:lnSpc>
                        <a:defRPr/>
                      </a:pPr>
                      <a:r>
                        <a:rPr lang="en-US" sz="2700" spc="18" dirty="0">
                          <a:solidFill>
                            <a:srgbClr val="FFFFFF"/>
                          </a:solidFill>
                          <a:latin typeface="Montserrat Bold"/>
                        </a:rPr>
                        <a:t>PRODUCT ID</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PRODUCT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CUSTOMER_NAME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PRICE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PURCHASE DATE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573535">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538983">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538985">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1609038" y="4288662"/>
            <a:ext cx="1698308" cy="436880"/>
          </a:xfrm>
          <a:prstGeom prst="rect">
            <a:avLst/>
          </a:prstGeom>
        </p:spPr>
        <p:txBody>
          <a:bodyPr lIns="0" tIns="0" rIns="0" bIns="0" rtlCol="0" anchor="t">
            <a:spAutoFit/>
          </a:bodyPr>
          <a:lstStyle/>
          <a:p>
            <a:pPr algn="l">
              <a:lnSpc>
                <a:spcPts val="3240"/>
              </a:lnSpc>
            </a:pPr>
            <a:r>
              <a:rPr lang="en-US" sz="2700" spc="26" dirty="0">
                <a:solidFill>
                  <a:srgbClr val="000000"/>
                </a:solidFill>
                <a:latin typeface="Montserrat Bold"/>
              </a:rPr>
              <a:t>NUMBER</a:t>
            </a:r>
          </a:p>
        </p:txBody>
      </p:sp>
      <p:sp>
        <p:nvSpPr>
          <p:cNvPr id="6" name="TextBox 6"/>
          <p:cNvSpPr txBox="1"/>
          <p:nvPr/>
        </p:nvSpPr>
        <p:spPr>
          <a:xfrm>
            <a:off x="4316538" y="4288662"/>
            <a:ext cx="3246120"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VARCHAR2(200)</a:t>
            </a:r>
          </a:p>
        </p:txBody>
      </p:sp>
      <p:sp>
        <p:nvSpPr>
          <p:cNvPr id="7" name="TextBox 7"/>
          <p:cNvSpPr txBox="1"/>
          <p:nvPr/>
        </p:nvSpPr>
        <p:spPr>
          <a:xfrm>
            <a:off x="8112251" y="4288662"/>
            <a:ext cx="3004184"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VARCHAR2(80)</a:t>
            </a:r>
          </a:p>
        </p:txBody>
      </p:sp>
      <p:sp>
        <p:nvSpPr>
          <p:cNvPr id="8" name="TextBox 8"/>
          <p:cNvSpPr txBox="1"/>
          <p:nvPr/>
        </p:nvSpPr>
        <p:spPr>
          <a:xfrm>
            <a:off x="11781562" y="4288662"/>
            <a:ext cx="1273491"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FLOAT</a:t>
            </a:r>
          </a:p>
        </p:txBody>
      </p:sp>
      <p:sp>
        <p:nvSpPr>
          <p:cNvPr id="9" name="TextBox 9"/>
          <p:cNvSpPr txBox="1"/>
          <p:nvPr/>
        </p:nvSpPr>
        <p:spPr>
          <a:xfrm>
            <a:off x="14297476" y="4288662"/>
            <a:ext cx="1054418"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DATE</a:t>
            </a:r>
          </a:p>
        </p:txBody>
      </p:sp>
      <p:sp>
        <p:nvSpPr>
          <p:cNvPr id="10" name="TextBox 10"/>
          <p:cNvSpPr txBox="1"/>
          <p:nvPr/>
        </p:nvSpPr>
        <p:spPr>
          <a:xfrm>
            <a:off x="1103832" y="2830118"/>
            <a:ext cx="3184208" cy="437833"/>
          </a:xfrm>
          <a:prstGeom prst="rect">
            <a:avLst/>
          </a:prstGeom>
        </p:spPr>
        <p:txBody>
          <a:bodyPr lIns="0" tIns="0" rIns="0" bIns="0" rtlCol="0" anchor="t">
            <a:spAutoFit/>
          </a:bodyPr>
          <a:lstStyle/>
          <a:p>
            <a:pPr algn="l">
              <a:lnSpc>
                <a:spcPts val="3240"/>
              </a:lnSpc>
            </a:pPr>
            <a:r>
              <a:rPr lang="en-US" sz="2700" spc="18" dirty="0">
                <a:solidFill>
                  <a:srgbClr val="000000"/>
                </a:solidFill>
                <a:latin typeface="Montserrat"/>
              </a:rPr>
              <a:t>PRODUCT TABLE :</a:t>
            </a:r>
          </a:p>
        </p:txBody>
      </p:sp>
      <p:pic>
        <p:nvPicPr>
          <p:cNvPr id="11" name="Picture 11"/>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12" name="Picture 12"/>
          <p:cNvPicPr>
            <a:picLocks noChangeAspect="1"/>
          </p:cNvPicPr>
          <p:nvPr/>
        </p:nvPicPr>
        <p:blipFill>
          <a:blip r:embed="rId4"/>
          <a:srcRect/>
          <a:stretch>
            <a:fillRect/>
          </a:stretch>
        </p:blipFill>
        <p:spPr>
          <a:xfrm>
            <a:off x="16384102" y="285444"/>
            <a:ext cx="1308813" cy="1656871"/>
          </a:xfrm>
          <a:prstGeom prst="rect">
            <a:avLst/>
          </a:prstGeom>
        </p:spPr>
      </p:pic>
      <p:sp>
        <p:nvSpPr>
          <p:cNvPr id="13" name="TextBox 13"/>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927735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ALTER TABLE</a:t>
            </a:r>
          </a:p>
        </p:txBody>
      </p:sp>
      <p:sp>
        <p:nvSpPr>
          <p:cNvPr id="4" name="TextBox 4"/>
          <p:cNvSpPr txBox="1"/>
          <p:nvPr/>
        </p:nvSpPr>
        <p:spPr>
          <a:xfrm>
            <a:off x="1103832" y="2640519"/>
            <a:ext cx="15371445" cy="6644640"/>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ALTER TABLE </a:t>
            </a:r>
            <a:r>
              <a:rPr lang="en-US" sz="2400" spc="23">
                <a:solidFill>
                  <a:srgbClr val="000000"/>
                </a:solidFill>
                <a:latin typeface="Montserrat Bold"/>
              </a:rPr>
              <a:t>statement is used to add, delete or modify columns in an existing table .”</a:t>
            </a: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ALTER TABLE – ADD Column Syntax :</a:t>
            </a:r>
          </a:p>
          <a:p>
            <a:pPr algn="l">
              <a:lnSpc>
                <a:spcPts val="7203"/>
              </a:lnSpc>
            </a:pPr>
            <a:r>
              <a:rPr lang="en-US" sz="3000" spc="6">
                <a:solidFill>
                  <a:srgbClr val="4471C4"/>
                </a:solidFill>
                <a:latin typeface="Montserrat Bold"/>
              </a:rPr>
              <a:t>ALTER TABLE </a:t>
            </a:r>
            <a:r>
              <a:rPr lang="en-US" sz="3000" spc="6">
                <a:solidFill>
                  <a:srgbClr val="000000"/>
                </a:solidFill>
                <a:latin typeface="Montserrat Bold"/>
              </a:rPr>
              <a:t>table_name  </a:t>
            </a:r>
            <a:r>
              <a:rPr lang="en-US" sz="3000" spc="6">
                <a:solidFill>
                  <a:srgbClr val="4471C4"/>
                </a:solidFill>
                <a:latin typeface="Montserrat Bold"/>
              </a:rPr>
              <a:t>ADD </a:t>
            </a:r>
            <a:r>
              <a:rPr lang="en-US" sz="3000" spc="6">
                <a:solidFill>
                  <a:srgbClr val="000000"/>
                </a:solidFill>
                <a:latin typeface="Montserrat Bold"/>
              </a:rPr>
              <a:t>column_name datatype;</a:t>
            </a:r>
          </a:p>
          <a:p>
            <a:pPr algn="l">
              <a:lnSpc>
                <a:spcPts val="7203"/>
              </a:lnSpc>
            </a:pPr>
            <a:endParaRPr lang="en-US" sz="3000" spc="6">
              <a:solidFill>
                <a:srgbClr val="000000"/>
              </a:solidFill>
              <a:latin typeface="Montserrat Bold"/>
            </a:endParaRPr>
          </a:p>
          <a:p>
            <a:pPr algn="l">
              <a:lnSpc>
                <a:spcPts val="2879"/>
              </a:lnSpc>
            </a:pPr>
            <a:r>
              <a:rPr lang="en-US" sz="2400" spc="30">
                <a:solidFill>
                  <a:srgbClr val="000000"/>
                </a:solidFill>
                <a:latin typeface="Montserrat Bold"/>
              </a:rPr>
              <a:t>ALTER TABLE – DROP Column Syntax :</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6">
                <a:solidFill>
                  <a:srgbClr val="4471C4"/>
                </a:solidFill>
                <a:latin typeface="Montserrat Bold"/>
              </a:rPr>
              <a:t>DROP COLUMN </a:t>
            </a:r>
            <a:r>
              <a:rPr lang="en-US" sz="3000" spc="6">
                <a:solidFill>
                  <a:srgbClr val="000000"/>
                </a:solidFill>
                <a:latin typeface="Montserrat Bold"/>
              </a:rPr>
              <a:t>column_name;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927735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ALTER TABLE</a:t>
            </a:r>
          </a:p>
        </p:txBody>
      </p:sp>
      <p:sp>
        <p:nvSpPr>
          <p:cNvPr id="4" name="TextBox 4"/>
          <p:cNvSpPr txBox="1"/>
          <p:nvPr/>
        </p:nvSpPr>
        <p:spPr>
          <a:xfrm>
            <a:off x="1103832" y="2640519"/>
            <a:ext cx="15371445" cy="6644640"/>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ALTER TABLE </a:t>
            </a:r>
            <a:r>
              <a:rPr lang="en-US" sz="2400" spc="23">
                <a:solidFill>
                  <a:srgbClr val="000000"/>
                </a:solidFill>
                <a:latin typeface="Montserrat Bold"/>
              </a:rPr>
              <a:t>statement is used to add, delete or modify columns in an existing table .”</a:t>
            </a: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ALTER TABLE – MODIFY Column / Change Datatype Syntax :</a:t>
            </a:r>
          </a:p>
          <a:p>
            <a:pPr algn="l">
              <a:lnSpc>
                <a:spcPts val="7203"/>
              </a:lnSpc>
            </a:pPr>
            <a:r>
              <a:rPr lang="en-US" sz="3000" spc="13">
                <a:solidFill>
                  <a:srgbClr val="4471C4"/>
                </a:solidFill>
                <a:latin typeface="Montserrat Bold"/>
              </a:rPr>
              <a:t>ALTER TABLE </a:t>
            </a:r>
            <a:r>
              <a:rPr lang="en-US" sz="3000" spc="13">
                <a:solidFill>
                  <a:srgbClr val="000000"/>
                </a:solidFill>
                <a:latin typeface="Montserrat Bold"/>
              </a:rPr>
              <a:t>table_name  </a:t>
            </a:r>
            <a:r>
              <a:rPr lang="en-US" sz="3000" spc="13">
                <a:solidFill>
                  <a:srgbClr val="4471C4"/>
                </a:solidFill>
                <a:latin typeface="Montserrat Bold"/>
              </a:rPr>
              <a:t>MODIFY </a:t>
            </a:r>
            <a:r>
              <a:rPr lang="en-US" sz="3000" spc="13">
                <a:solidFill>
                  <a:srgbClr val="000000"/>
                </a:solidFill>
                <a:latin typeface="Montserrat Bold"/>
              </a:rPr>
              <a:t>column_name datatype;</a:t>
            </a:r>
          </a:p>
          <a:p>
            <a:pPr algn="l">
              <a:lnSpc>
                <a:spcPts val="7203"/>
              </a:lnSpc>
            </a:pPr>
            <a:endParaRPr lang="en-US" sz="3000" spc="13">
              <a:solidFill>
                <a:srgbClr val="000000"/>
              </a:solidFill>
              <a:latin typeface="Montserrat Bold"/>
            </a:endParaRPr>
          </a:p>
          <a:p>
            <a:pPr algn="l">
              <a:lnSpc>
                <a:spcPts val="2879"/>
              </a:lnSpc>
            </a:pPr>
            <a:r>
              <a:rPr lang="en-US" sz="2400" spc="30">
                <a:solidFill>
                  <a:srgbClr val="000000"/>
                </a:solidFill>
                <a:latin typeface="Montserrat Bold"/>
              </a:rPr>
              <a:t>ALTER TABLE – RENAME Table Name Syntax :</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6">
                <a:solidFill>
                  <a:srgbClr val="4471C4"/>
                </a:solidFill>
                <a:latin typeface="Montserrat Bold"/>
              </a:rPr>
              <a:t>RENAME TO </a:t>
            </a:r>
            <a:r>
              <a:rPr lang="en-US" sz="3000" spc="6">
                <a:solidFill>
                  <a:srgbClr val="000000"/>
                </a:solidFill>
                <a:latin typeface="Montserrat Bold"/>
              </a:rPr>
              <a:t>new_table_name;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927735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ALTER TABLE</a:t>
            </a:r>
          </a:p>
        </p:txBody>
      </p:sp>
      <p:sp>
        <p:nvSpPr>
          <p:cNvPr id="4" name="TextBox 4"/>
          <p:cNvSpPr txBox="1"/>
          <p:nvPr/>
        </p:nvSpPr>
        <p:spPr>
          <a:xfrm>
            <a:off x="1103832" y="2640519"/>
            <a:ext cx="15371445" cy="3812857"/>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ALTER TABLE </a:t>
            </a:r>
            <a:r>
              <a:rPr lang="en-US" sz="2400" spc="23">
                <a:solidFill>
                  <a:srgbClr val="000000"/>
                </a:solidFill>
                <a:latin typeface="Montserrat Bold"/>
              </a:rPr>
              <a:t>statement is used to add, delete or modify columns in an existing table .”</a:t>
            </a:r>
          </a:p>
          <a:p>
            <a:pPr algn="l">
              <a:lnSpc>
                <a:spcPts val="2879"/>
              </a:lnSpc>
            </a:pPr>
            <a:endParaRPr lang="en-US" sz="2400" spc="23">
              <a:solidFill>
                <a:srgbClr val="000000"/>
              </a:solidFill>
              <a:latin typeface="Montserrat Bold"/>
            </a:endParaRP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ALTER TABLE – RENAME Column Syntax :</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6">
                <a:solidFill>
                  <a:srgbClr val="4471C4"/>
                </a:solidFill>
                <a:latin typeface="Montserrat Bold"/>
              </a:rPr>
              <a:t>RENAME COLUMN </a:t>
            </a:r>
            <a:r>
              <a:rPr lang="en-US" sz="3000" spc="6">
                <a:solidFill>
                  <a:srgbClr val="000000"/>
                </a:solidFill>
                <a:latin typeface="Montserrat Bold"/>
              </a:rPr>
              <a:t>column_name </a:t>
            </a:r>
            <a:r>
              <a:rPr lang="en-US" sz="3000" spc="6">
                <a:solidFill>
                  <a:srgbClr val="4471C4"/>
                </a:solidFill>
                <a:latin typeface="Montserrat Bold"/>
              </a:rPr>
              <a:t>TO </a:t>
            </a:r>
            <a:r>
              <a:rPr lang="en-US" sz="3000" spc="6">
                <a:solidFill>
                  <a:srgbClr val="000000"/>
                </a:solidFill>
                <a:latin typeface="Montserrat Bold"/>
              </a:rPr>
              <a:t>new_column_name;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897540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DROP TABLE</a:t>
            </a:r>
          </a:p>
        </p:txBody>
      </p:sp>
      <p:sp>
        <p:nvSpPr>
          <p:cNvPr id="4" name="TextBox 4"/>
          <p:cNvSpPr txBox="1"/>
          <p:nvPr/>
        </p:nvSpPr>
        <p:spPr>
          <a:xfrm>
            <a:off x="1103832" y="2640519"/>
            <a:ext cx="14232255" cy="1345881"/>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DROP TABLE </a:t>
            </a:r>
            <a:r>
              <a:rPr lang="en-US" sz="2400" spc="30">
                <a:solidFill>
                  <a:srgbClr val="000000"/>
                </a:solidFill>
                <a:latin typeface="Montserrat Bold"/>
              </a:rPr>
              <a:t>statement is used to drop an existing table in the database.”</a:t>
            </a:r>
          </a:p>
          <a:p>
            <a:pPr algn="l">
              <a:lnSpc>
                <a:spcPts val="2879"/>
              </a:lnSpc>
            </a:pPr>
            <a:endParaRPr lang="en-US" sz="2400" spc="30">
              <a:solidFill>
                <a:srgbClr val="000000"/>
              </a:solidFill>
              <a:latin typeface="Montserrat Bold"/>
            </a:endParaRPr>
          </a:p>
          <a:p>
            <a:pPr algn="l">
              <a:lnSpc>
                <a:spcPts val="2879"/>
              </a:lnSpc>
            </a:pPr>
            <a:r>
              <a:rPr lang="en-US" sz="2400" spc="30">
                <a:solidFill>
                  <a:srgbClr val="000000"/>
                </a:solidFill>
                <a:latin typeface="Montserrat Bold"/>
              </a:rPr>
              <a:t>DROP TABLE Syntax :</a:t>
            </a:r>
          </a:p>
        </p:txBody>
      </p:sp>
      <p:sp>
        <p:nvSpPr>
          <p:cNvPr id="5" name="TextBox 5"/>
          <p:cNvSpPr txBox="1"/>
          <p:nvPr/>
        </p:nvSpPr>
        <p:spPr>
          <a:xfrm>
            <a:off x="2085403" y="4916805"/>
            <a:ext cx="5532118" cy="482917"/>
          </a:xfrm>
          <a:prstGeom prst="rect">
            <a:avLst/>
          </a:prstGeom>
        </p:spPr>
        <p:txBody>
          <a:bodyPr lIns="0" tIns="0" rIns="0" bIns="0" rtlCol="0" anchor="t">
            <a:spAutoFit/>
          </a:bodyPr>
          <a:lstStyle/>
          <a:p>
            <a:pPr algn="l">
              <a:lnSpc>
                <a:spcPts val="3600"/>
              </a:lnSpc>
            </a:pPr>
            <a:r>
              <a:rPr lang="en-US" sz="3000" spc="6">
                <a:solidFill>
                  <a:srgbClr val="4471C4"/>
                </a:solidFill>
                <a:latin typeface="Montserrat Bold"/>
              </a:rPr>
              <a:t>DROP TABLE </a:t>
            </a:r>
            <a:r>
              <a:rPr lang="en-US" sz="3000" spc="6">
                <a:solidFill>
                  <a:srgbClr val="000000"/>
                </a:solidFill>
                <a:latin typeface="Montserrat Bold"/>
              </a:rPr>
              <a:t>table_name;</a:t>
            </a:r>
          </a:p>
        </p:txBody>
      </p:sp>
      <p:sp>
        <p:nvSpPr>
          <p:cNvPr id="6" name="TextBox 6"/>
          <p:cNvSpPr txBox="1"/>
          <p:nvPr/>
        </p:nvSpPr>
        <p:spPr>
          <a:xfrm>
            <a:off x="1103832" y="6391453"/>
            <a:ext cx="4551997" cy="38322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TRUNCATE TABLE Syntax :</a:t>
            </a:r>
          </a:p>
        </p:txBody>
      </p:sp>
      <p:sp>
        <p:nvSpPr>
          <p:cNvPr id="7" name="TextBox 7"/>
          <p:cNvSpPr txBox="1"/>
          <p:nvPr/>
        </p:nvSpPr>
        <p:spPr>
          <a:xfrm>
            <a:off x="2085403" y="7887842"/>
            <a:ext cx="6597968" cy="482917"/>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TRUNCATE TABLE </a:t>
            </a:r>
            <a:r>
              <a:rPr lang="en-US" sz="3000" spc="13">
                <a:solidFill>
                  <a:srgbClr val="000000"/>
                </a:solidFill>
                <a:latin typeface="Montserrat Bold"/>
              </a:rPr>
              <a:t>table_name;</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267193"/>
            <a:ext cx="12742545" cy="747078"/>
          </a:xfrm>
          <a:prstGeom prst="rect">
            <a:avLst/>
          </a:prstGeom>
        </p:spPr>
        <p:txBody>
          <a:bodyPr lIns="0" tIns="0" rIns="0" bIns="0" rtlCol="0" anchor="t">
            <a:spAutoFit/>
          </a:bodyPr>
          <a:lstStyle/>
          <a:p>
            <a:pPr algn="l">
              <a:lnSpc>
                <a:spcPts val="5759"/>
              </a:lnSpc>
            </a:pPr>
            <a:r>
              <a:rPr lang="en-US" sz="4800" spc="23">
                <a:solidFill>
                  <a:srgbClr val="000000"/>
                </a:solidFill>
                <a:latin typeface="Montserrat Bold"/>
              </a:rPr>
              <a:t>SQL – DROP vs TRUNCATE vs DELETE</a:t>
            </a:r>
          </a:p>
        </p:txBody>
      </p:sp>
      <p:sp>
        <p:nvSpPr>
          <p:cNvPr id="4" name="TextBox 4"/>
          <p:cNvSpPr txBox="1"/>
          <p:nvPr/>
        </p:nvSpPr>
        <p:spPr>
          <a:xfrm>
            <a:off x="1103832" y="2328222"/>
            <a:ext cx="16032480" cy="7299008"/>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0000"/>
                </a:solidFill>
                <a:latin typeface="Montserrat"/>
              </a:rPr>
              <a:t>DROP command removes the table from the database including its structure. Indexes and</a:t>
            </a:r>
          </a:p>
          <a:p>
            <a:pPr marL="506730" lvl="1" indent="-253365" algn="l">
              <a:lnSpc>
                <a:spcPts val="3240"/>
              </a:lnSpc>
            </a:pPr>
            <a:r>
              <a:rPr lang="en-US" sz="2700" spc="26">
                <a:solidFill>
                  <a:srgbClr val="000000"/>
                </a:solidFill>
                <a:latin typeface="Montserrat"/>
              </a:rPr>
              <a:t>privileges will also be removed.</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TRUNCATE removes all the records from the table not the table itself.</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DROP and TRUNCATE operation cannot be rolled back.</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DELETE command is used the delete records from the table based on WHERE condition.</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DELETE operation can be rolled back.</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DROP and TRUNCATE are DDL commands, whereas DELETE is a DML command.</a:t>
            </a:r>
          </a:p>
        </p:txBody>
      </p:sp>
      <p:pic>
        <p:nvPicPr>
          <p:cNvPr id="5" name="Picture 5"/>
          <p:cNvPicPr>
            <a:picLocks noChangeAspect="1"/>
          </p:cNvPicPr>
          <p:nvPr/>
        </p:nvPicPr>
        <p:blipFill>
          <a:blip r:embed="rId3"/>
          <a:srcRect t="14180" b="19681"/>
          <a:stretch>
            <a:fillRect/>
          </a:stretch>
        </p:blipFill>
        <p:spPr>
          <a:xfrm>
            <a:off x="16035805"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57986" y="953451"/>
            <a:ext cx="6717030"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Oracle RDBMS</a:t>
            </a:r>
          </a:p>
        </p:txBody>
      </p:sp>
      <p:sp>
        <p:nvSpPr>
          <p:cNvPr id="4" name="TextBox 4"/>
          <p:cNvSpPr txBox="1"/>
          <p:nvPr/>
        </p:nvSpPr>
        <p:spPr>
          <a:xfrm>
            <a:off x="1103832" y="2663000"/>
            <a:ext cx="15587662" cy="5058728"/>
          </a:xfrm>
          <a:prstGeom prst="rect">
            <a:avLst/>
          </a:prstGeom>
        </p:spPr>
        <p:txBody>
          <a:bodyPr lIns="0" tIns="0" rIns="0" bIns="0" rtlCol="0" anchor="t">
            <a:spAutoFit/>
          </a:bodyPr>
          <a:lstStyle/>
          <a:p>
            <a:pPr marL="615315" lvl="1" indent="-307658" algn="l">
              <a:lnSpc>
                <a:spcPts val="3960"/>
              </a:lnSpc>
              <a:buFont typeface="Arial"/>
              <a:buChar char="•"/>
            </a:pPr>
            <a:r>
              <a:rPr lang="en-US" sz="3300" spc="24">
                <a:solidFill>
                  <a:srgbClr val="000000"/>
                </a:solidFill>
                <a:latin typeface="Montserrat"/>
              </a:rPr>
              <a:t>There are different versions of the SQL language with slight variation in  the syntax.</a:t>
            </a:r>
          </a:p>
          <a:p>
            <a:pPr marL="615315" lvl="1" indent="-307658" algn="l">
              <a:lnSpc>
                <a:spcPts val="3960"/>
              </a:lnSpc>
            </a:pPr>
            <a:endParaRPr lang="en-US" sz="3300" spc="24">
              <a:solidFill>
                <a:srgbClr val="000000"/>
              </a:solidFill>
              <a:latin typeface="Montserrat"/>
            </a:endParaRPr>
          </a:p>
          <a:p>
            <a:pPr marL="615315" lvl="1" indent="-307658" algn="l">
              <a:lnSpc>
                <a:spcPts val="3960"/>
              </a:lnSpc>
              <a:buFont typeface="Arial"/>
              <a:buChar char="•"/>
            </a:pPr>
            <a:r>
              <a:rPr lang="en-US" sz="3300" spc="31">
                <a:solidFill>
                  <a:srgbClr val="000000"/>
                </a:solidFill>
                <a:latin typeface="Montserrat"/>
              </a:rPr>
              <a:t>They all support at least the major commands (SELECT, UPDATE,  DELETE, INSERT, WHERE) in a similar manner.</a:t>
            </a:r>
          </a:p>
          <a:p>
            <a:pPr marL="615315" lvl="1" indent="-307658" algn="l">
              <a:lnSpc>
                <a:spcPts val="3960"/>
              </a:lnSpc>
            </a:pPr>
            <a:endParaRPr lang="en-US" sz="3300" spc="31">
              <a:solidFill>
                <a:srgbClr val="000000"/>
              </a:solidFill>
              <a:latin typeface="Montserrat"/>
            </a:endParaRPr>
          </a:p>
          <a:p>
            <a:pPr marL="615315" lvl="1" indent="-307658" algn="l">
              <a:lnSpc>
                <a:spcPts val="3960"/>
              </a:lnSpc>
              <a:buFont typeface="Arial"/>
              <a:buChar char="•"/>
            </a:pPr>
            <a:r>
              <a:rPr lang="en-US" sz="3300" spc="31">
                <a:solidFill>
                  <a:srgbClr val="000000"/>
                </a:solidFill>
                <a:latin typeface="Montserrat"/>
              </a:rPr>
              <a:t>In this tutorial, we shall use Oracle SQL, Oracle RDBMS and SQL  Developer tools to learn SQL.</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25983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VIEWS</a:t>
            </a:r>
          </a:p>
        </p:txBody>
      </p:sp>
      <p:sp>
        <p:nvSpPr>
          <p:cNvPr id="4" name="TextBox 4"/>
          <p:cNvSpPr txBox="1"/>
          <p:nvPr/>
        </p:nvSpPr>
        <p:spPr>
          <a:xfrm>
            <a:off x="2268282" y="2656903"/>
            <a:ext cx="13240702"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 </a:t>
            </a:r>
            <a:r>
              <a:rPr lang="en-US" sz="2400" spc="30">
                <a:solidFill>
                  <a:srgbClr val="00AF50"/>
                </a:solidFill>
                <a:latin typeface="Montserrat Bold"/>
              </a:rPr>
              <a:t>VIEW </a:t>
            </a:r>
            <a:r>
              <a:rPr lang="en-US" sz="2400" spc="30">
                <a:solidFill>
                  <a:srgbClr val="000000"/>
                </a:solidFill>
                <a:latin typeface="Montserrat Bold"/>
              </a:rPr>
              <a:t>is a virtual table stored in the database based on a SQL statement.”</a:t>
            </a:r>
          </a:p>
        </p:txBody>
      </p:sp>
      <p:sp>
        <p:nvSpPr>
          <p:cNvPr id="5" name="TextBox 5"/>
          <p:cNvSpPr txBox="1"/>
          <p:nvPr/>
        </p:nvSpPr>
        <p:spPr>
          <a:xfrm>
            <a:off x="1287170" y="4321924"/>
            <a:ext cx="9338310" cy="437833"/>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A view contains rows and columns just like a table.</a:t>
            </a:r>
          </a:p>
        </p:txBody>
      </p:sp>
      <p:sp>
        <p:nvSpPr>
          <p:cNvPr id="6" name="TextBox 6"/>
          <p:cNvSpPr txBox="1"/>
          <p:nvPr/>
        </p:nvSpPr>
        <p:spPr>
          <a:xfrm>
            <a:off x="1287170" y="5969252"/>
            <a:ext cx="14447520"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Multiple tables can be included in the SELECT statement while creating the view.</a:t>
            </a:r>
          </a:p>
        </p:txBody>
      </p:sp>
      <p:sp>
        <p:nvSpPr>
          <p:cNvPr id="7" name="TextBox 7"/>
          <p:cNvSpPr txBox="1"/>
          <p:nvPr/>
        </p:nvSpPr>
        <p:spPr>
          <a:xfrm>
            <a:off x="1287170" y="7616127"/>
            <a:ext cx="8352473"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The View actually doesn’t store the data in it.</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25983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VIEWS</a:t>
            </a:r>
          </a:p>
        </p:txBody>
      </p:sp>
      <p:sp>
        <p:nvSpPr>
          <p:cNvPr id="4" name="TextBox 4"/>
          <p:cNvSpPr txBox="1"/>
          <p:nvPr/>
        </p:nvSpPr>
        <p:spPr>
          <a:xfrm>
            <a:off x="1103832" y="2695765"/>
            <a:ext cx="3807142"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CREATE View Syntax :</a:t>
            </a:r>
          </a:p>
        </p:txBody>
      </p:sp>
      <p:sp>
        <p:nvSpPr>
          <p:cNvPr id="5" name="TextBox 5"/>
          <p:cNvSpPr txBox="1"/>
          <p:nvPr/>
        </p:nvSpPr>
        <p:spPr>
          <a:xfrm>
            <a:off x="1686304" y="4423980"/>
            <a:ext cx="12837795" cy="3227070"/>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CREATE VIEW </a:t>
            </a:r>
            <a:r>
              <a:rPr lang="en-US" sz="3000" spc="13">
                <a:solidFill>
                  <a:srgbClr val="000000"/>
                </a:solidFill>
                <a:latin typeface="Montserrat Bold"/>
              </a:rPr>
              <a:t>view_name </a:t>
            </a:r>
            <a:r>
              <a:rPr lang="en-US" sz="3000" spc="13">
                <a:solidFill>
                  <a:srgbClr val="4471C4"/>
                </a:solidFill>
                <a:latin typeface="Montserrat Bold"/>
              </a:rPr>
              <a:t>AS</a:t>
            </a:r>
          </a:p>
          <a:p>
            <a:pPr algn="l">
              <a:lnSpc>
                <a:spcPts val="7203"/>
              </a:lnSpc>
            </a:pPr>
            <a:r>
              <a:rPr lang="en-US" sz="3000" spc="6">
                <a:solidFill>
                  <a:srgbClr val="4471C4"/>
                </a:solidFill>
                <a:latin typeface="Montserrat Bold"/>
              </a:rPr>
              <a:t>SELECT </a:t>
            </a:r>
            <a:r>
              <a:rPr lang="en-US" sz="3000" spc="6">
                <a:solidFill>
                  <a:srgbClr val="000000"/>
                </a:solidFill>
                <a:latin typeface="Montserrat Bold"/>
              </a:rPr>
              <a:t>column_name1, column_name2,… , column_nameN  </a:t>
            </a:r>
            <a:r>
              <a:rPr lang="en-US" sz="3000" spc="6">
                <a:solidFill>
                  <a:srgbClr val="4471C4"/>
                </a:solidFill>
                <a:latin typeface="Montserrat Bold"/>
              </a:rPr>
              <a:t>FROM </a:t>
            </a:r>
            <a:r>
              <a:rPr lang="en-US" sz="3000" spc="6">
                <a:solidFill>
                  <a:srgbClr val="000000"/>
                </a:solidFill>
                <a:latin typeface="Montserrat Bold"/>
              </a:rPr>
              <a:t>table_name</a:t>
            </a:r>
          </a:p>
          <a:p>
            <a:pPr algn="l">
              <a:lnSpc>
                <a:spcPts val="7203"/>
              </a:lnSpc>
            </a:pPr>
            <a:endParaRPr lang="en-US" sz="3000" spc="6">
              <a:solidFill>
                <a:srgbClr val="000000"/>
              </a:solidFill>
              <a:latin typeface="Montserrat Bold"/>
            </a:endParaRPr>
          </a:p>
          <a:p>
            <a:pPr algn="l">
              <a:lnSpc>
                <a:spcPts val="3600"/>
              </a:lnSpc>
            </a:pPr>
            <a:r>
              <a:rPr lang="en-US" sz="3000" spc="13">
                <a:solidFill>
                  <a:srgbClr val="4471C4"/>
                </a:solidFill>
                <a:latin typeface="Montserrat Bold"/>
              </a:rPr>
              <a:t>WHERE </a:t>
            </a:r>
            <a:r>
              <a:rPr lang="en-US" sz="3000" spc="13">
                <a:solidFill>
                  <a:srgbClr val="000000"/>
                </a:solidFill>
                <a:latin typeface="Montserrat Bold"/>
              </a:rPr>
              <a:t>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25983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VIEWS</a:t>
            </a:r>
          </a:p>
        </p:txBody>
      </p:sp>
      <p:sp>
        <p:nvSpPr>
          <p:cNvPr id="4" name="TextBox 4"/>
          <p:cNvSpPr txBox="1"/>
          <p:nvPr/>
        </p:nvSpPr>
        <p:spPr>
          <a:xfrm>
            <a:off x="1103832" y="2497696"/>
            <a:ext cx="10626089" cy="1680845"/>
          </a:xfrm>
          <a:prstGeom prst="rect">
            <a:avLst/>
          </a:prstGeom>
        </p:spPr>
        <p:txBody>
          <a:bodyPr lIns="0" tIns="0" rIns="0" bIns="0" rtlCol="0" anchor="t">
            <a:spAutoFit/>
          </a:bodyPr>
          <a:lstStyle/>
          <a:p>
            <a:pPr marL="689610" lvl="1" indent="-344805" algn="l">
              <a:lnSpc>
                <a:spcPts val="3240"/>
              </a:lnSpc>
              <a:buFont typeface="Arial"/>
              <a:buChar char="•"/>
            </a:pPr>
            <a:r>
              <a:rPr lang="en-US" sz="2700" spc="26">
                <a:solidFill>
                  <a:srgbClr val="000000"/>
                </a:solidFill>
                <a:latin typeface="Montserrat"/>
              </a:rPr>
              <a:t>Views can be updated by CREATE OR REPLACE command.</a:t>
            </a:r>
          </a:p>
          <a:p>
            <a:pPr marL="689610" lvl="1" indent="-344805" algn="l">
              <a:lnSpc>
                <a:spcPts val="3240"/>
              </a:lnSpc>
            </a:pPr>
            <a:endParaRPr lang="en-US" sz="2700" spc="26">
              <a:solidFill>
                <a:srgbClr val="000000"/>
              </a:solidFill>
              <a:latin typeface="Montserrat"/>
            </a:endParaRPr>
          </a:p>
          <a:p>
            <a:pPr marL="612987" lvl="1" indent="-306493" algn="l">
              <a:lnSpc>
                <a:spcPts val="2879"/>
              </a:lnSpc>
            </a:pPr>
            <a:r>
              <a:rPr lang="en-US" sz="2400" spc="23">
                <a:solidFill>
                  <a:srgbClr val="000000"/>
                </a:solidFill>
                <a:latin typeface="Montserrat Bold"/>
              </a:rPr>
              <a:t>CREATE OR REPLACE View Syntax :</a:t>
            </a:r>
          </a:p>
        </p:txBody>
      </p:sp>
      <p:sp>
        <p:nvSpPr>
          <p:cNvPr id="5" name="TextBox 5"/>
          <p:cNvSpPr txBox="1"/>
          <p:nvPr/>
        </p:nvSpPr>
        <p:spPr>
          <a:xfrm>
            <a:off x="1837182" y="5320842"/>
            <a:ext cx="12839700" cy="3226435"/>
          </a:xfrm>
          <a:prstGeom prst="rect">
            <a:avLst/>
          </a:prstGeom>
        </p:spPr>
        <p:txBody>
          <a:bodyPr lIns="0" tIns="0" rIns="0" bIns="0" rtlCol="0" anchor="t">
            <a:spAutoFit/>
          </a:bodyPr>
          <a:lstStyle/>
          <a:p>
            <a:pPr algn="l">
              <a:lnSpc>
                <a:spcPts val="3600"/>
              </a:lnSpc>
            </a:pPr>
            <a:r>
              <a:rPr lang="en-US" sz="3000" spc="6">
                <a:solidFill>
                  <a:srgbClr val="4471C4"/>
                </a:solidFill>
                <a:latin typeface="Montserrat Bold"/>
              </a:rPr>
              <a:t>CREATE OR REPLACE VIEW </a:t>
            </a:r>
            <a:r>
              <a:rPr lang="en-US" sz="3000" spc="6">
                <a:solidFill>
                  <a:srgbClr val="000000"/>
                </a:solidFill>
                <a:latin typeface="Montserrat Bold"/>
              </a:rPr>
              <a:t>view_name </a:t>
            </a:r>
            <a:r>
              <a:rPr lang="en-US" sz="3000" spc="6">
                <a:solidFill>
                  <a:srgbClr val="4471C4"/>
                </a:solidFill>
                <a:latin typeface="Montserrat Bold"/>
              </a:rPr>
              <a:t>AS</a:t>
            </a:r>
          </a:p>
          <a:p>
            <a:pPr algn="l">
              <a:lnSpc>
                <a:spcPts val="7203"/>
              </a:lnSpc>
            </a:pPr>
            <a:r>
              <a:rPr lang="en-US" sz="3000" spc="6">
                <a:solidFill>
                  <a:srgbClr val="4471C4"/>
                </a:solidFill>
                <a:latin typeface="Montserrat Bold"/>
              </a:rPr>
              <a:t>SELECT </a:t>
            </a:r>
            <a:r>
              <a:rPr lang="en-US" sz="3000" spc="6">
                <a:solidFill>
                  <a:srgbClr val="000000"/>
                </a:solidFill>
                <a:latin typeface="Montserrat Bold"/>
              </a:rPr>
              <a:t>column_name1, column_name2,… , column_nameN  </a:t>
            </a:r>
            <a:r>
              <a:rPr lang="en-US" sz="3000" spc="6">
                <a:solidFill>
                  <a:srgbClr val="4471C4"/>
                </a:solidFill>
                <a:latin typeface="Montserrat Bold"/>
              </a:rPr>
              <a:t>FROM </a:t>
            </a:r>
            <a:r>
              <a:rPr lang="en-US" sz="3000" spc="6">
                <a:solidFill>
                  <a:srgbClr val="000000"/>
                </a:solidFill>
                <a:latin typeface="Montserrat Bold"/>
              </a:rPr>
              <a:t>table_name</a:t>
            </a:r>
          </a:p>
          <a:p>
            <a:pPr algn="l">
              <a:lnSpc>
                <a:spcPts val="7203"/>
              </a:lnSpc>
            </a:pPr>
            <a:endParaRPr lang="en-US" sz="3000" spc="6">
              <a:solidFill>
                <a:srgbClr val="000000"/>
              </a:solidFill>
              <a:latin typeface="Montserrat Bold"/>
            </a:endParaRPr>
          </a:p>
          <a:p>
            <a:pPr algn="l">
              <a:lnSpc>
                <a:spcPts val="3600"/>
              </a:lnSpc>
            </a:pPr>
            <a:r>
              <a:rPr lang="en-US" sz="3000" spc="13">
                <a:solidFill>
                  <a:srgbClr val="4471C4"/>
                </a:solidFill>
                <a:latin typeface="Montserrat Bold"/>
              </a:rPr>
              <a:t>WHERE </a:t>
            </a:r>
            <a:r>
              <a:rPr lang="en-US" sz="3000" spc="13">
                <a:solidFill>
                  <a:srgbClr val="000000"/>
                </a:solidFill>
                <a:latin typeface="Montserrat Bold"/>
              </a:rPr>
              <a:t>condition;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25983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VIEWS</a:t>
            </a:r>
          </a:p>
        </p:txBody>
      </p:sp>
      <p:sp>
        <p:nvSpPr>
          <p:cNvPr id="4" name="TextBox 4"/>
          <p:cNvSpPr txBox="1"/>
          <p:nvPr/>
        </p:nvSpPr>
        <p:spPr>
          <a:xfrm>
            <a:off x="1103832" y="2974277"/>
            <a:ext cx="3464242"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DROP View Syntax :</a:t>
            </a:r>
          </a:p>
        </p:txBody>
      </p:sp>
      <p:sp>
        <p:nvSpPr>
          <p:cNvPr id="5" name="TextBox 5"/>
          <p:cNvSpPr txBox="1"/>
          <p:nvPr/>
        </p:nvSpPr>
        <p:spPr>
          <a:xfrm>
            <a:off x="1837182" y="4750498"/>
            <a:ext cx="5445442" cy="482918"/>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DROP VIEW </a:t>
            </a:r>
            <a:r>
              <a:rPr lang="en-US" sz="3000" spc="13">
                <a:solidFill>
                  <a:srgbClr val="000000"/>
                </a:solidFill>
                <a:latin typeface="Montserrat Bold"/>
              </a:rPr>
              <a:t>view_name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3013379"/>
            <a:ext cx="15312390" cy="5995669"/>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CREATE TABLE </a:t>
            </a:r>
            <a:r>
              <a:rPr lang="en-US" sz="2700" spc="18">
                <a:solidFill>
                  <a:srgbClr val="000000"/>
                </a:solidFill>
                <a:latin typeface="Montserrat Bold"/>
              </a:rPr>
              <a:t>statement is used to create a new table in the database.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ALTER TABLE </a:t>
            </a:r>
            <a:r>
              <a:rPr lang="en-US" sz="2700" spc="18">
                <a:solidFill>
                  <a:srgbClr val="000000"/>
                </a:solidFill>
                <a:latin typeface="Montserrat Bold"/>
              </a:rPr>
              <a:t>statement is used to add, delete or modify columns in an</a:t>
            </a:r>
          </a:p>
          <a:p>
            <a:pPr marL="506730" lvl="1" indent="-253365" algn="l">
              <a:lnSpc>
                <a:spcPts val="3240"/>
              </a:lnSpc>
            </a:pPr>
            <a:r>
              <a:rPr lang="en-US" sz="2700" spc="26">
                <a:solidFill>
                  <a:srgbClr val="000000"/>
                </a:solidFill>
                <a:latin typeface="Montserrat Bold"/>
              </a:rPr>
              <a:t>existing table.</a:t>
            </a:r>
          </a:p>
          <a:p>
            <a:pPr marL="506730" lvl="1" indent="-253365" algn="l">
              <a:lnSpc>
                <a:spcPts val="3240"/>
              </a:lnSpc>
            </a:pPr>
            <a:endParaRPr lang="en-US" sz="2700" spc="26">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DROP TABLE </a:t>
            </a:r>
            <a:r>
              <a:rPr lang="en-US" sz="2700" spc="18">
                <a:solidFill>
                  <a:srgbClr val="000000"/>
                </a:solidFill>
                <a:latin typeface="Montserrat Bold"/>
              </a:rPr>
              <a:t>statement is used to drop an existing table in the database.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DROP </a:t>
            </a:r>
            <a:r>
              <a:rPr lang="en-US" sz="2700" spc="18">
                <a:solidFill>
                  <a:srgbClr val="000000"/>
                </a:solidFill>
                <a:latin typeface="Montserrat Bold"/>
              </a:rPr>
              <a:t>command removes the table from the database including its structure.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VIEW </a:t>
            </a:r>
            <a:r>
              <a:rPr lang="en-US" sz="2700" spc="18">
                <a:solidFill>
                  <a:srgbClr val="000000"/>
                </a:solidFill>
                <a:latin typeface="Montserrat Bold"/>
              </a:rPr>
              <a:t>is a virtual table stored in the database based on a SQL statement.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78312" y="6430639"/>
            <a:ext cx="4163203" cy="3606374"/>
          </a:xfrm>
          <a:prstGeom prst="rect">
            <a:avLst/>
          </a:prstGeom>
        </p:spPr>
      </p:pic>
      <p:sp>
        <p:nvSpPr>
          <p:cNvPr id="5" name="TextBox 5"/>
          <p:cNvSpPr txBox="1"/>
          <p:nvPr/>
        </p:nvSpPr>
        <p:spPr>
          <a:xfrm>
            <a:off x="3027303" y="2805167"/>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Bold"/>
              </a:rPr>
              <a:t>Structured Query Language  (SQL)</a:t>
            </a:r>
          </a:p>
        </p:txBody>
      </p:sp>
      <p:sp>
        <p:nvSpPr>
          <p:cNvPr id="6" name="TextBox 6"/>
          <p:cNvSpPr txBox="1"/>
          <p:nvPr/>
        </p:nvSpPr>
        <p:spPr>
          <a:xfrm>
            <a:off x="3659913" y="4230355"/>
            <a:ext cx="7368540"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Module-12 : SQL Constraints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6477" y="3197433"/>
            <a:ext cx="2780366"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7"/>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909999" y="3108107"/>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4577" y="3108107"/>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155601" y="5482681"/>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29286" y="5500051"/>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21631" y="5400789"/>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125757" y="5500051"/>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096524" y="7692517"/>
            <a:ext cx="1820273"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5850349" y="7764042"/>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699954" y="7512557"/>
            <a:ext cx="2587966"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1"/>
          <a:srcRect t="26" b="26"/>
          <a:stretch>
            <a:fillRect/>
          </a:stretch>
        </p:blipFill>
        <p:spPr>
          <a:xfrm>
            <a:off x="13425655" y="7395183"/>
            <a:ext cx="3123862" cy="1482522"/>
          </a:xfrm>
          <a:prstGeom prst="rect">
            <a:avLst/>
          </a:prstGeom>
        </p:spPr>
      </p:pic>
      <p:sp>
        <p:nvSpPr>
          <p:cNvPr id="27" name="TextBox 27"/>
          <p:cNvSpPr txBox="1"/>
          <p:nvPr/>
        </p:nvSpPr>
        <p:spPr>
          <a:xfrm>
            <a:off x="14082151" y="7717344"/>
            <a:ext cx="1865790"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2"/>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3"/>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559563" y="3056594"/>
            <a:ext cx="9067152" cy="4886325"/>
            <a:chOff x="0" y="0"/>
            <a:chExt cx="12089536" cy="6515100"/>
          </a:xfrm>
        </p:grpSpPr>
        <p:sp>
          <p:nvSpPr>
            <p:cNvPr id="7" name="TextBox 7"/>
            <p:cNvSpPr txBox="1"/>
            <p:nvPr/>
          </p:nvSpPr>
          <p:spPr>
            <a:xfrm>
              <a:off x="546506" y="0"/>
              <a:ext cx="11543030" cy="6515100"/>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a:rPr>
                <a:t>SQL – Introduction to Constraints</a:t>
              </a:r>
            </a:p>
            <a:p>
              <a:pPr algn="l">
                <a:lnSpc>
                  <a:spcPts val="4320"/>
                </a:lnSpc>
              </a:pPr>
              <a:endParaRPr lang="en-US" sz="3600" spc="27">
                <a:solidFill>
                  <a:srgbClr val="000000"/>
                </a:solidFill>
                <a:latin typeface="Montserrat"/>
              </a:endParaRPr>
            </a:p>
            <a:p>
              <a:pPr algn="l">
                <a:lnSpc>
                  <a:spcPts val="4320"/>
                </a:lnSpc>
              </a:pPr>
              <a:r>
                <a:rPr lang="en-US" sz="3600" spc="34">
                  <a:solidFill>
                    <a:srgbClr val="000000"/>
                  </a:solidFill>
                  <a:latin typeface="Montserrat"/>
                </a:rPr>
                <a:t>SQL – NOT NULL, UNIQUE</a:t>
              </a:r>
            </a:p>
            <a:p>
              <a:pPr algn="l">
                <a:lnSpc>
                  <a:spcPts val="4320"/>
                </a:lnSpc>
              </a:pPr>
              <a:endParaRPr lang="en-US" sz="3600" spc="34">
                <a:solidFill>
                  <a:srgbClr val="000000"/>
                </a:solidFill>
                <a:latin typeface="Montserrat"/>
              </a:endParaRPr>
            </a:p>
            <a:p>
              <a:pPr algn="l">
                <a:lnSpc>
                  <a:spcPts val="4320"/>
                </a:lnSpc>
              </a:pPr>
              <a:r>
                <a:rPr lang="en-US" sz="3600" spc="27">
                  <a:solidFill>
                    <a:srgbClr val="000000"/>
                  </a:solidFill>
                  <a:latin typeface="Montserrat"/>
                </a:rPr>
                <a:t>SQL – PRIMARY KEY, FOREIGN KEY</a:t>
              </a:r>
            </a:p>
            <a:p>
              <a:pPr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SQL – CHECK, DEFAULT</a:t>
              </a:r>
            </a:p>
            <a:p>
              <a:pPr algn="l">
                <a:lnSpc>
                  <a:spcPts val="4320"/>
                </a:lnSpc>
              </a:pPr>
              <a:endParaRPr lang="en-US" sz="3600" spc="27">
                <a:solidFill>
                  <a:srgbClr val="000000"/>
                </a:solidFill>
                <a:latin typeface="Montserrat"/>
              </a:endParaRPr>
            </a:p>
            <a:p>
              <a:pPr algn="l">
                <a:lnSpc>
                  <a:spcPts val="4320"/>
                </a:lnSpc>
              </a:pPr>
              <a:r>
                <a:rPr lang="en-US" sz="3600" spc="34">
                  <a:solidFill>
                    <a:srgbClr val="000000"/>
                  </a:solidFill>
                  <a:latin typeface="Montserrat"/>
                </a:rPr>
                <a:t>SQL - INDEX</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8967"/>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632886"/>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29262"/>
              <a:ext cx="394368" cy="456576"/>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4453128"/>
              <a:ext cx="394368" cy="456576"/>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5925705"/>
              <a:ext cx="394368" cy="456576"/>
            </a:xfrm>
            <a:prstGeom prst="rect">
              <a:avLst/>
            </a:prstGeom>
          </p:spPr>
        </p:pic>
      </p:grpSp>
      <p:sp>
        <p:nvSpPr>
          <p:cNvPr id="13" name="TextBox 13"/>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13034010" cy="849313"/>
          </a:xfrm>
          <a:prstGeom prst="rect">
            <a:avLst/>
          </a:prstGeom>
        </p:spPr>
        <p:txBody>
          <a:bodyPr lIns="0" tIns="0" rIns="0" bIns="0" rtlCol="0" anchor="t">
            <a:spAutoFit/>
          </a:bodyPr>
          <a:lstStyle/>
          <a:p>
            <a:pPr algn="l">
              <a:lnSpc>
                <a:spcPts val="6480"/>
              </a:lnSpc>
            </a:pPr>
            <a:r>
              <a:rPr lang="en-US" sz="5400" spc="52">
                <a:solidFill>
                  <a:srgbClr val="000000"/>
                </a:solidFill>
                <a:latin typeface="Montserrat Bold"/>
              </a:rPr>
              <a:t>SQL – Introduction to Constraints</a:t>
            </a:r>
          </a:p>
        </p:txBody>
      </p:sp>
      <p:sp>
        <p:nvSpPr>
          <p:cNvPr id="4" name="TextBox 4"/>
          <p:cNvSpPr txBox="1"/>
          <p:nvPr/>
        </p:nvSpPr>
        <p:spPr>
          <a:xfrm>
            <a:off x="1197558" y="2573832"/>
            <a:ext cx="15658148" cy="1685290"/>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Constraints </a:t>
            </a:r>
            <a:r>
              <a:rPr lang="en-US" sz="2400" spc="30">
                <a:solidFill>
                  <a:srgbClr val="000000"/>
                </a:solidFill>
                <a:latin typeface="Montserrat Bold"/>
              </a:rPr>
              <a:t>are rules specified to restrict the type of data that can be stored in the table.”</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marL="853440" lvl="1" indent="-426720" algn="l">
              <a:lnSpc>
                <a:spcPts val="3600"/>
              </a:lnSpc>
              <a:buFont typeface="Arial"/>
              <a:buChar char="•"/>
            </a:pPr>
            <a:r>
              <a:rPr lang="en-US" sz="3000" spc="28">
                <a:solidFill>
                  <a:srgbClr val="000000"/>
                </a:solidFill>
                <a:latin typeface="Montserrat"/>
              </a:rPr>
              <a:t>Constraints ensure the readability and accuracy of the data in the table.</a:t>
            </a:r>
          </a:p>
        </p:txBody>
      </p:sp>
      <p:sp>
        <p:nvSpPr>
          <p:cNvPr id="5" name="TextBox 5"/>
          <p:cNvSpPr txBox="1"/>
          <p:nvPr/>
        </p:nvSpPr>
        <p:spPr>
          <a:xfrm>
            <a:off x="1490166" y="5606796"/>
            <a:ext cx="11432857" cy="482917"/>
          </a:xfrm>
          <a:prstGeom prst="rect">
            <a:avLst/>
          </a:prstGeom>
        </p:spPr>
        <p:txBody>
          <a:bodyPr lIns="0" tIns="0" rIns="0" bIns="0" rtlCol="0" anchor="t">
            <a:spAutoFit/>
          </a:bodyPr>
          <a:lstStyle/>
          <a:p>
            <a:pPr marL="561022" lvl="1" indent="-280511" algn="l">
              <a:lnSpc>
                <a:spcPts val="3600"/>
              </a:lnSpc>
              <a:buFont typeface="Arial"/>
              <a:buChar char="•"/>
            </a:pPr>
            <a:r>
              <a:rPr lang="en-US" sz="3000" spc="21">
                <a:solidFill>
                  <a:srgbClr val="000000"/>
                </a:solidFill>
                <a:latin typeface="Montserrat"/>
              </a:rPr>
              <a:t>Constraints can be applied at column level or table level.</a:t>
            </a:r>
          </a:p>
        </p:txBody>
      </p:sp>
      <p:sp>
        <p:nvSpPr>
          <p:cNvPr id="6" name="TextBox 6"/>
          <p:cNvSpPr txBox="1"/>
          <p:nvPr/>
        </p:nvSpPr>
        <p:spPr>
          <a:xfrm>
            <a:off x="1490166" y="7436547"/>
            <a:ext cx="14409420" cy="1397318"/>
          </a:xfrm>
          <a:prstGeom prst="rect">
            <a:avLst/>
          </a:prstGeom>
        </p:spPr>
        <p:txBody>
          <a:bodyPr lIns="0" tIns="0" rIns="0" bIns="0" rtlCol="0" anchor="t">
            <a:spAutoFit/>
          </a:bodyPr>
          <a:lstStyle/>
          <a:p>
            <a:pPr marL="561022" lvl="1" indent="-280511" algn="l">
              <a:lnSpc>
                <a:spcPts val="3600"/>
              </a:lnSpc>
              <a:buFont typeface="Arial"/>
              <a:buChar char="•"/>
            </a:pPr>
            <a:r>
              <a:rPr lang="en-US" sz="3000" spc="21">
                <a:solidFill>
                  <a:srgbClr val="000000"/>
                </a:solidFill>
                <a:latin typeface="Montserrat"/>
              </a:rPr>
              <a:t>Constraints can be specified when the table is created using CREATE</a:t>
            </a:r>
          </a:p>
          <a:p>
            <a:pPr marL="561022" lvl="1" indent="-280511" algn="l">
              <a:lnSpc>
                <a:spcPts val="3600"/>
              </a:lnSpc>
            </a:pPr>
            <a:endParaRPr lang="en-US" sz="3000" spc="21">
              <a:solidFill>
                <a:srgbClr val="000000"/>
              </a:solidFill>
              <a:latin typeface="Montserrat"/>
            </a:endParaRPr>
          </a:p>
          <a:p>
            <a:pPr marL="561022" lvl="1" indent="-280511" algn="l">
              <a:lnSpc>
                <a:spcPts val="3600"/>
              </a:lnSpc>
            </a:pPr>
            <a:r>
              <a:rPr lang="en-US" sz="3000" spc="13">
                <a:solidFill>
                  <a:srgbClr val="000000"/>
                </a:solidFill>
                <a:latin typeface="Montserrat"/>
              </a:rPr>
              <a:t>statement or after the table is created with the ALTER TABLE statement.</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166863"/>
            <a:ext cx="13034010" cy="849313"/>
          </a:xfrm>
          <a:prstGeom prst="rect">
            <a:avLst/>
          </a:prstGeom>
        </p:spPr>
        <p:txBody>
          <a:bodyPr lIns="0" tIns="0" rIns="0" bIns="0" rtlCol="0" anchor="t">
            <a:spAutoFit/>
          </a:bodyPr>
          <a:lstStyle/>
          <a:p>
            <a:pPr algn="l">
              <a:lnSpc>
                <a:spcPts val="6480"/>
              </a:lnSpc>
            </a:pPr>
            <a:r>
              <a:rPr lang="en-US" sz="5400" spc="52">
                <a:solidFill>
                  <a:srgbClr val="000000"/>
                </a:solidFill>
                <a:latin typeface="Montserrat Bold"/>
              </a:rPr>
              <a:t>SQL – Introduction to Constraints</a:t>
            </a:r>
          </a:p>
        </p:txBody>
      </p:sp>
      <p:grpSp>
        <p:nvGrpSpPr>
          <p:cNvPr id="4" name="Group 4"/>
          <p:cNvGrpSpPr/>
          <p:nvPr/>
        </p:nvGrpSpPr>
        <p:grpSpPr>
          <a:xfrm>
            <a:off x="2080258" y="4297680"/>
            <a:ext cx="3131820" cy="1884045"/>
            <a:chOff x="0" y="0"/>
            <a:chExt cx="4175760" cy="2512060"/>
          </a:xfrm>
        </p:grpSpPr>
        <p:sp>
          <p:nvSpPr>
            <p:cNvPr id="5" name="Freeform 5"/>
            <p:cNvSpPr/>
            <p:nvPr/>
          </p:nvSpPr>
          <p:spPr>
            <a:xfrm>
              <a:off x="0" y="0"/>
              <a:ext cx="4175760" cy="2512060"/>
            </a:xfrm>
            <a:custGeom>
              <a:avLst/>
              <a:gdLst/>
              <a:ahLst/>
              <a:cxnLst/>
              <a:rect l="l" t="t" r="r" b="b"/>
              <a:pathLst>
                <a:path w="4175760" h="2512060">
                  <a:moveTo>
                    <a:pt x="0" y="0"/>
                  </a:moveTo>
                  <a:lnTo>
                    <a:pt x="4175760" y="0"/>
                  </a:lnTo>
                  <a:lnTo>
                    <a:pt x="4175760" y="2512060"/>
                  </a:lnTo>
                  <a:lnTo>
                    <a:pt x="0" y="2512060"/>
                  </a:lnTo>
                  <a:close/>
                </a:path>
              </a:pathLst>
            </a:custGeom>
            <a:solidFill>
              <a:srgbClr val="4471C4"/>
            </a:solidFill>
          </p:spPr>
        </p:sp>
        <p:sp>
          <p:nvSpPr>
            <p:cNvPr id="6" name="TextBox 6"/>
            <p:cNvSpPr txBox="1"/>
            <p:nvPr/>
          </p:nvSpPr>
          <p:spPr>
            <a:xfrm>
              <a:off x="0" y="57150"/>
              <a:ext cx="4175760" cy="2454910"/>
            </a:xfrm>
            <a:prstGeom prst="rect">
              <a:avLst/>
            </a:prstGeom>
          </p:spPr>
          <p:txBody>
            <a:bodyPr lIns="50800" tIns="50800" rIns="50800" bIns="50800" rtlCol="0" anchor="t"/>
            <a:lstStyle/>
            <a:p>
              <a:pPr algn="l">
                <a:lnSpc>
                  <a:spcPts val="5010"/>
                </a:lnSpc>
              </a:pPr>
              <a:r>
                <a:rPr lang="en-US" sz="4650" spc="7">
                  <a:solidFill>
                    <a:srgbClr val="FFFFFF"/>
                  </a:solidFill>
                  <a:latin typeface="Montserrat"/>
                </a:rPr>
                <a:t>NOT  NULL</a:t>
              </a:r>
            </a:p>
          </p:txBody>
        </p:sp>
      </p:grpSp>
      <p:grpSp>
        <p:nvGrpSpPr>
          <p:cNvPr id="7" name="Group 7"/>
          <p:cNvGrpSpPr/>
          <p:nvPr/>
        </p:nvGrpSpPr>
        <p:grpSpPr>
          <a:xfrm>
            <a:off x="9226296" y="4297680"/>
            <a:ext cx="3131820" cy="1884045"/>
            <a:chOff x="0" y="0"/>
            <a:chExt cx="4175760" cy="2512060"/>
          </a:xfrm>
        </p:grpSpPr>
        <p:sp>
          <p:nvSpPr>
            <p:cNvPr id="8" name="Freeform 8"/>
            <p:cNvSpPr/>
            <p:nvPr/>
          </p:nvSpPr>
          <p:spPr>
            <a:xfrm>
              <a:off x="0" y="0"/>
              <a:ext cx="4175760" cy="2512060"/>
            </a:xfrm>
            <a:custGeom>
              <a:avLst/>
              <a:gdLst/>
              <a:ahLst/>
              <a:cxnLst/>
              <a:rect l="l" t="t" r="r" b="b"/>
              <a:pathLst>
                <a:path w="4175760" h="2512060">
                  <a:moveTo>
                    <a:pt x="0" y="0"/>
                  </a:moveTo>
                  <a:lnTo>
                    <a:pt x="4175760" y="0"/>
                  </a:lnTo>
                  <a:lnTo>
                    <a:pt x="4175760" y="2512060"/>
                  </a:lnTo>
                  <a:lnTo>
                    <a:pt x="0" y="2512060"/>
                  </a:lnTo>
                  <a:close/>
                </a:path>
              </a:pathLst>
            </a:custGeom>
            <a:solidFill>
              <a:srgbClr val="4471C4"/>
            </a:solidFill>
          </p:spPr>
        </p:sp>
        <p:sp>
          <p:nvSpPr>
            <p:cNvPr id="9" name="TextBox 9"/>
            <p:cNvSpPr txBox="1"/>
            <p:nvPr/>
          </p:nvSpPr>
          <p:spPr>
            <a:xfrm>
              <a:off x="0" y="57150"/>
              <a:ext cx="4175760" cy="2454910"/>
            </a:xfrm>
            <a:prstGeom prst="rect">
              <a:avLst/>
            </a:prstGeom>
          </p:spPr>
          <p:txBody>
            <a:bodyPr lIns="50800" tIns="50800" rIns="50800" bIns="50800" rtlCol="0" anchor="t"/>
            <a:lstStyle/>
            <a:p>
              <a:pPr algn="l">
                <a:lnSpc>
                  <a:spcPts val="5010"/>
                </a:lnSpc>
              </a:pPr>
              <a:r>
                <a:rPr lang="en-US" sz="4650" spc="37">
                  <a:solidFill>
                    <a:srgbClr val="FFFFFF"/>
                  </a:solidFill>
                  <a:latin typeface="Montserrat"/>
                </a:rPr>
                <a:t>PRIMARY  KEY</a:t>
              </a:r>
            </a:p>
          </p:txBody>
        </p:sp>
      </p:grpSp>
      <p:grpSp>
        <p:nvGrpSpPr>
          <p:cNvPr id="10" name="Group 10"/>
          <p:cNvGrpSpPr/>
          <p:nvPr/>
        </p:nvGrpSpPr>
        <p:grpSpPr>
          <a:xfrm>
            <a:off x="12801600" y="4297680"/>
            <a:ext cx="3131820" cy="1884045"/>
            <a:chOff x="0" y="0"/>
            <a:chExt cx="4175760" cy="2512060"/>
          </a:xfrm>
        </p:grpSpPr>
        <p:sp>
          <p:nvSpPr>
            <p:cNvPr id="11" name="Freeform 11"/>
            <p:cNvSpPr/>
            <p:nvPr/>
          </p:nvSpPr>
          <p:spPr>
            <a:xfrm>
              <a:off x="0" y="0"/>
              <a:ext cx="4175760" cy="2512060"/>
            </a:xfrm>
            <a:custGeom>
              <a:avLst/>
              <a:gdLst/>
              <a:ahLst/>
              <a:cxnLst/>
              <a:rect l="l" t="t" r="r" b="b"/>
              <a:pathLst>
                <a:path w="4175760" h="2512060">
                  <a:moveTo>
                    <a:pt x="0" y="0"/>
                  </a:moveTo>
                  <a:lnTo>
                    <a:pt x="4175760" y="0"/>
                  </a:lnTo>
                  <a:lnTo>
                    <a:pt x="4175760" y="2512060"/>
                  </a:lnTo>
                  <a:lnTo>
                    <a:pt x="0" y="2512060"/>
                  </a:lnTo>
                  <a:close/>
                </a:path>
              </a:pathLst>
            </a:custGeom>
            <a:solidFill>
              <a:srgbClr val="4471C4"/>
            </a:solidFill>
          </p:spPr>
        </p:sp>
        <p:sp>
          <p:nvSpPr>
            <p:cNvPr id="12" name="TextBox 12"/>
            <p:cNvSpPr txBox="1"/>
            <p:nvPr/>
          </p:nvSpPr>
          <p:spPr>
            <a:xfrm>
              <a:off x="0" y="47625"/>
              <a:ext cx="4175760" cy="2464435"/>
            </a:xfrm>
            <a:prstGeom prst="rect">
              <a:avLst/>
            </a:prstGeom>
          </p:spPr>
          <p:txBody>
            <a:bodyPr lIns="50800" tIns="50800" rIns="50800" bIns="50800" rtlCol="0" anchor="t"/>
            <a:lstStyle/>
            <a:p>
              <a:pPr algn="l">
                <a:lnSpc>
                  <a:spcPts val="4545"/>
                </a:lnSpc>
              </a:pPr>
              <a:r>
                <a:rPr lang="en-US" sz="4200" spc="40">
                  <a:solidFill>
                    <a:srgbClr val="FFFFFF"/>
                  </a:solidFill>
                  <a:latin typeface="Montserrat"/>
                </a:rPr>
                <a:t>FOREIGN  KEY</a:t>
              </a:r>
            </a:p>
          </p:txBody>
        </p:sp>
      </p:grpSp>
      <p:grpSp>
        <p:nvGrpSpPr>
          <p:cNvPr id="13" name="Group 13"/>
          <p:cNvGrpSpPr/>
          <p:nvPr/>
        </p:nvGrpSpPr>
        <p:grpSpPr>
          <a:xfrm>
            <a:off x="3877056" y="6739128"/>
            <a:ext cx="3131820" cy="1879282"/>
            <a:chOff x="0" y="0"/>
            <a:chExt cx="4175760" cy="2505710"/>
          </a:xfrm>
        </p:grpSpPr>
        <p:sp>
          <p:nvSpPr>
            <p:cNvPr id="14" name="Freeform 14"/>
            <p:cNvSpPr/>
            <p:nvPr/>
          </p:nvSpPr>
          <p:spPr>
            <a:xfrm>
              <a:off x="0" y="0"/>
              <a:ext cx="4175760" cy="2505710"/>
            </a:xfrm>
            <a:custGeom>
              <a:avLst/>
              <a:gdLst/>
              <a:ahLst/>
              <a:cxnLst/>
              <a:rect l="l" t="t" r="r" b="b"/>
              <a:pathLst>
                <a:path w="4175760" h="2505710">
                  <a:moveTo>
                    <a:pt x="0" y="0"/>
                  </a:moveTo>
                  <a:lnTo>
                    <a:pt x="4175760" y="0"/>
                  </a:lnTo>
                  <a:lnTo>
                    <a:pt x="4175760" y="2505710"/>
                  </a:lnTo>
                  <a:lnTo>
                    <a:pt x="0" y="2505710"/>
                  </a:lnTo>
                  <a:close/>
                </a:path>
              </a:pathLst>
            </a:custGeom>
            <a:solidFill>
              <a:srgbClr val="4471C4"/>
            </a:solidFill>
          </p:spPr>
        </p:sp>
        <p:sp>
          <p:nvSpPr>
            <p:cNvPr id="15" name="TextBox 15"/>
            <p:cNvSpPr txBox="1"/>
            <p:nvPr/>
          </p:nvSpPr>
          <p:spPr>
            <a:xfrm>
              <a:off x="0" y="0"/>
              <a:ext cx="4175760" cy="2505710"/>
            </a:xfrm>
            <a:prstGeom prst="rect">
              <a:avLst/>
            </a:prstGeom>
          </p:spPr>
          <p:txBody>
            <a:bodyPr lIns="50800" tIns="50800" rIns="50800" bIns="50800" rtlCol="0" anchor="t"/>
            <a:lstStyle/>
            <a:p>
              <a:pPr algn="l">
                <a:lnSpc>
                  <a:spcPts val="6480"/>
                </a:lnSpc>
              </a:pPr>
              <a:r>
                <a:rPr lang="en-US" sz="5400" spc="52">
                  <a:solidFill>
                    <a:srgbClr val="FFFFFF"/>
                  </a:solidFill>
                  <a:latin typeface="Montserrat"/>
                </a:rPr>
                <a:t>CHECK</a:t>
              </a:r>
            </a:p>
          </p:txBody>
        </p:sp>
      </p:grpSp>
      <p:grpSp>
        <p:nvGrpSpPr>
          <p:cNvPr id="16" name="Group 16"/>
          <p:cNvGrpSpPr/>
          <p:nvPr/>
        </p:nvGrpSpPr>
        <p:grpSpPr>
          <a:xfrm>
            <a:off x="5650992" y="4297680"/>
            <a:ext cx="3136582" cy="1884045"/>
            <a:chOff x="0" y="0"/>
            <a:chExt cx="4182110" cy="2512060"/>
          </a:xfrm>
        </p:grpSpPr>
        <p:sp>
          <p:nvSpPr>
            <p:cNvPr id="17" name="Freeform 17"/>
            <p:cNvSpPr/>
            <p:nvPr/>
          </p:nvSpPr>
          <p:spPr>
            <a:xfrm>
              <a:off x="0" y="0"/>
              <a:ext cx="4182110" cy="2512060"/>
            </a:xfrm>
            <a:custGeom>
              <a:avLst/>
              <a:gdLst/>
              <a:ahLst/>
              <a:cxnLst/>
              <a:rect l="l" t="t" r="r" b="b"/>
              <a:pathLst>
                <a:path w="4182110" h="2512060">
                  <a:moveTo>
                    <a:pt x="0" y="0"/>
                  </a:moveTo>
                  <a:lnTo>
                    <a:pt x="4182110" y="0"/>
                  </a:lnTo>
                  <a:lnTo>
                    <a:pt x="4182110" y="2512060"/>
                  </a:lnTo>
                  <a:lnTo>
                    <a:pt x="0" y="2512060"/>
                  </a:lnTo>
                  <a:close/>
                </a:path>
              </a:pathLst>
            </a:custGeom>
            <a:solidFill>
              <a:srgbClr val="4471C4"/>
            </a:solidFill>
          </p:spPr>
        </p:sp>
        <p:sp>
          <p:nvSpPr>
            <p:cNvPr id="18" name="TextBox 18"/>
            <p:cNvSpPr txBox="1"/>
            <p:nvPr/>
          </p:nvSpPr>
          <p:spPr>
            <a:xfrm>
              <a:off x="0" y="9525"/>
              <a:ext cx="4182110" cy="2502535"/>
            </a:xfrm>
            <a:prstGeom prst="rect">
              <a:avLst/>
            </a:prstGeom>
          </p:spPr>
          <p:txBody>
            <a:bodyPr lIns="50800" tIns="50800" rIns="50800" bIns="50800" rtlCol="0" anchor="t"/>
            <a:lstStyle/>
            <a:p>
              <a:pPr algn="l">
                <a:lnSpc>
                  <a:spcPts val="5759"/>
                </a:lnSpc>
              </a:pPr>
              <a:r>
                <a:rPr lang="en-US" sz="4800" spc="31">
                  <a:solidFill>
                    <a:srgbClr val="FFFFFF"/>
                  </a:solidFill>
                  <a:latin typeface="Montserrat"/>
                </a:rPr>
                <a:t>UNIQUE</a:t>
              </a:r>
            </a:p>
          </p:txBody>
        </p:sp>
      </p:grpSp>
      <p:grpSp>
        <p:nvGrpSpPr>
          <p:cNvPr id="19" name="Group 19"/>
          <p:cNvGrpSpPr/>
          <p:nvPr/>
        </p:nvGrpSpPr>
        <p:grpSpPr>
          <a:xfrm>
            <a:off x="7699248" y="6739128"/>
            <a:ext cx="3136583" cy="1879282"/>
            <a:chOff x="0" y="0"/>
            <a:chExt cx="4182110" cy="2505710"/>
          </a:xfrm>
        </p:grpSpPr>
        <p:sp>
          <p:nvSpPr>
            <p:cNvPr id="20" name="Freeform 20"/>
            <p:cNvSpPr/>
            <p:nvPr/>
          </p:nvSpPr>
          <p:spPr>
            <a:xfrm>
              <a:off x="0" y="0"/>
              <a:ext cx="4182110" cy="2505710"/>
            </a:xfrm>
            <a:custGeom>
              <a:avLst/>
              <a:gdLst/>
              <a:ahLst/>
              <a:cxnLst/>
              <a:rect l="l" t="t" r="r" b="b"/>
              <a:pathLst>
                <a:path w="4182110" h="2505710">
                  <a:moveTo>
                    <a:pt x="0" y="0"/>
                  </a:moveTo>
                  <a:lnTo>
                    <a:pt x="4182110" y="0"/>
                  </a:lnTo>
                  <a:lnTo>
                    <a:pt x="4182110" y="2505710"/>
                  </a:lnTo>
                  <a:lnTo>
                    <a:pt x="0" y="2505710"/>
                  </a:lnTo>
                  <a:close/>
                </a:path>
              </a:pathLst>
            </a:custGeom>
            <a:solidFill>
              <a:srgbClr val="4471C4"/>
            </a:solidFill>
          </p:spPr>
        </p:sp>
        <p:sp>
          <p:nvSpPr>
            <p:cNvPr id="21" name="TextBox 21"/>
            <p:cNvSpPr txBox="1"/>
            <p:nvPr/>
          </p:nvSpPr>
          <p:spPr>
            <a:xfrm>
              <a:off x="0" y="9525"/>
              <a:ext cx="4182110" cy="2496185"/>
            </a:xfrm>
            <a:prstGeom prst="rect">
              <a:avLst/>
            </a:prstGeom>
          </p:spPr>
          <p:txBody>
            <a:bodyPr lIns="50800" tIns="50800" rIns="50800" bIns="50800" rtlCol="0" anchor="t"/>
            <a:lstStyle/>
            <a:p>
              <a:pPr algn="l">
                <a:lnSpc>
                  <a:spcPts val="5759"/>
                </a:lnSpc>
              </a:pPr>
              <a:r>
                <a:rPr lang="en-US" sz="4800" spc="-73">
                  <a:solidFill>
                    <a:srgbClr val="FFFFFF"/>
                  </a:solidFill>
                  <a:latin typeface="Montserrat"/>
                </a:rPr>
                <a:t>DEFAULT</a:t>
              </a:r>
            </a:p>
          </p:txBody>
        </p:sp>
      </p:grpSp>
      <p:grpSp>
        <p:nvGrpSpPr>
          <p:cNvPr id="22" name="Group 22"/>
          <p:cNvGrpSpPr/>
          <p:nvPr/>
        </p:nvGrpSpPr>
        <p:grpSpPr>
          <a:xfrm>
            <a:off x="11526010" y="6739128"/>
            <a:ext cx="2948940" cy="1879282"/>
            <a:chOff x="0" y="0"/>
            <a:chExt cx="3931920" cy="2505710"/>
          </a:xfrm>
        </p:grpSpPr>
        <p:sp>
          <p:nvSpPr>
            <p:cNvPr id="23" name="Freeform 23"/>
            <p:cNvSpPr/>
            <p:nvPr/>
          </p:nvSpPr>
          <p:spPr>
            <a:xfrm>
              <a:off x="0" y="0"/>
              <a:ext cx="3931920" cy="2505710"/>
            </a:xfrm>
            <a:custGeom>
              <a:avLst/>
              <a:gdLst/>
              <a:ahLst/>
              <a:cxnLst/>
              <a:rect l="l" t="t" r="r" b="b"/>
              <a:pathLst>
                <a:path w="3931920" h="2505710">
                  <a:moveTo>
                    <a:pt x="0" y="0"/>
                  </a:moveTo>
                  <a:lnTo>
                    <a:pt x="3931920" y="0"/>
                  </a:lnTo>
                  <a:lnTo>
                    <a:pt x="3931920" y="2505710"/>
                  </a:lnTo>
                  <a:lnTo>
                    <a:pt x="0" y="2505710"/>
                  </a:lnTo>
                  <a:close/>
                </a:path>
              </a:pathLst>
            </a:custGeom>
            <a:solidFill>
              <a:srgbClr val="4471C4"/>
            </a:solidFill>
          </p:spPr>
        </p:sp>
        <p:sp>
          <p:nvSpPr>
            <p:cNvPr id="24" name="TextBox 24"/>
            <p:cNvSpPr txBox="1"/>
            <p:nvPr/>
          </p:nvSpPr>
          <p:spPr>
            <a:xfrm>
              <a:off x="0" y="0"/>
              <a:ext cx="3931920" cy="2505710"/>
            </a:xfrm>
            <a:prstGeom prst="rect">
              <a:avLst/>
            </a:prstGeom>
          </p:spPr>
          <p:txBody>
            <a:bodyPr lIns="50800" tIns="50800" rIns="50800" bIns="50800" rtlCol="0" anchor="t"/>
            <a:lstStyle/>
            <a:p>
              <a:pPr algn="l">
                <a:lnSpc>
                  <a:spcPts val="6480"/>
                </a:lnSpc>
              </a:pPr>
              <a:r>
                <a:rPr lang="en-US" sz="5400" spc="52">
                  <a:solidFill>
                    <a:srgbClr val="FFFFFF"/>
                  </a:solidFill>
                  <a:latin typeface="Montserrat"/>
                </a:rPr>
                <a:t>INDEX</a:t>
              </a:r>
            </a:p>
          </p:txBody>
        </p:sp>
      </p:grpSp>
      <p:sp>
        <p:nvSpPr>
          <p:cNvPr id="25" name="TextBox 25"/>
          <p:cNvSpPr txBox="1"/>
          <p:nvPr/>
        </p:nvSpPr>
        <p:spPr>
          <a:xfrm>
            <a:off x="1287170" y="2854450"/>
            <a:ext cx="6212205"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Constraints commonly used in SQL :</a:t>
            </a:r>
          </a:p>
        </p:txBody>
      </p:sp>
      <p:pic>
        <p:nvPicPr>
          <p:cNvPr id="26" name="Picture 2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27" name="Picture 27"/>
          <p:cNvPicPr>
            <a:picLocks noChangeAspect="1"/>
          </p:cNvPicPr>
          <p:nvPr/>
        </p:nvPicPr>
        <p:blipFill>
          <a:blip r:embed="rId4"/>
          <a:srcRect/>
          <a:stretch>
            <a:fillRect/>
          </a:stretch>
        </p:blipFill>
        <p:spPr>
          <a:xfrm>
            <a:off x="16384102" y="285444"/>
            <a:ext cx="1308813" cy="1656871"/>
          </a:xfrm>
          <a:prstGeom prst="rect">
            <a:avLst/>
          </a:prstGeom>
        </p:spPr>
      </p:pic>
      <p:sp>
        <p:nvSpPr>
          <p:cNvPr id="28" name="TextBox 2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53451"/>
            <a:ext cx="14703743" cy="1041082"/>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Installation of Oracle Database</a:t>
            </a:r>
          </a:p>
        </p:txBody>
      </p:sp>
      <p:sp>
        <p:nvSpPr>
          <p:cNvPr id="4" name="TextBox 4"/>
          <p:cNvSpPr txBox="1"/>
          <p:nvPr/>
        </p:nvSpPr>
        <p:spPr>
          <a:xfrm>
            <a:off x="1839924" y="2177592"/>
            <a:ext cx="14538960" cy="529907"/>
          </a:xfrm>
          <a:prstGeom prst="rect">
            <a:avLst/>
          </a:prstGeom>
        </p:spPr>
        <p:txBody>
          <a:bodyPr lIns="0" tIns="0" rIns="0" bIns="0" rtlCol="0" anchor="t">
            <a:spAutoFit/>
          </a:bodyPr>
          <a:lstStyle/>
          <a:p>
            <a:pPr algn="l">
              <a:lnSpc>
                <a:spcPts val="3960"/>
              </a:lnSpc>
            </a:pPr>
            <a:r>
              <a:rPr lang="en-US" sz="3300" spc="16">
                <a:solidFill>
                  <a:srgbClr val="000000"/>
                </a:solidFill>
                <a:latin typeface="Montserrat"/>
              </a:rPr>
              <a:t>Oracle RDBMS (or simply called Oracle Database) Enterprise Edition.</a:t>
            </a:r>
          </a:p>
        </p:txBody>
      </p:sp>
      <p:pic>
        <p:nvPicPr>
          <p:cNvPr id="5" name="Picture 5"/>
          <p:cNvPicPr>
            <a:picLocks noChangeAspect="1"/>
          </p:cNvPicPr>
          <p:nvPr/>
        </p:nvPicPr>
        <p:blipFill>
          <a:blip r:embed="rId3"/>
          <a:srcRect/>
          <a:stretch>
            <a:fillRect/>
          </a:stretch>
        </p:blipFill>
        <p:spPr>
          <a:xfrm>
            <a:off x="571500" y="3035808"/>
            <a:ext cx="17145000" cy="1485900"/>
          </a:xfrm>
          <a:prstGeom prst="rect">
            <a:avLst/>
          </a:prstGeom>
        </p:spPr>
      </p:pic>
      <p:pic>
        <p:nvPicPr>
          <p:cNvPr id="6" name="Picture 6"/>
          <p:cNvPicPr>
            <a:picLocks noChangeAspect="1"/>
          </p:cNvPicPr>
          <p:nvPr/>
        </p:nvPicPr>
        <p:blipFill>
          <a:blip r:embed="rId4"/>
          <a:srcRect l="11802" r="11802"/>
          <a:stretch>
            <a:fillRect/>
          </a:stretch>
        </p:blipFill>
        <p:spPr>
          <a:xfrm>
            <a:off x="553212" y="4654296"/>
            <a:ext cx="17163288" cy="1170432"/>
          </a:xfrm>
          <a:prstGeom prst="rect">
            <a:avLst/>
          </a:prstGeom>
        </p:spPr>
      </p:pic>
      <p:pic>
        <p:nvPicPr>
          <p:cNvPr id="7" name="Picture 7"/>
          <p:cNvPicPr>
            <a:picLocks noChangeAspect="1"/>
          </p:cNvPicPr>
          <p:nvPr/>
        </p:nvPicPr>
        <p:blipFill>
          <a:blip r:embed="rId5"/>
          <a:srcRect t="7308" b="7308"/>
          <a:stretch>
            <a:fillRect/>
          </a:stretch>
        </p:blipFill>
        <p:spPr>
          <a:xfrm>
            <a:off x="1000048" y="5929882"/>
            <a:ext cx="16259252" cy="3603542"/>
          </a:xfrm>
          <a:prstGeom prst="rect">
            <a:avLst/>
          </a:prstGeom>
        </p:spPr>
      </p:pic>
      <p:pic>
        <p:nvPicPr>
          <p:cNvPr id="8" name="Picture 8"/>
          <p:cNvPicPr>
            <a:picLocks noChangeAspect="1"/>
          </p:cNvPicPr>
          <p:nvPr/>
        </p:nvPicPr>
        <p:blipFill>
          <a:blip r:embed="rId6"/>
          <a:srcRect t="14180" b="19681"/>
          <a:stretch>
            <a:fillRect/>
          </a:stretch>
        </p:blipFill>
        <p:spPr>
          <a:xfrm>
            <a:off x="16233837" y="9771550"/>
            <a:ext cx="2050927" cy="508671"/>
          </a:xfrm>
          <a:prstGeom prst="rect">
            <a:avLst/>
          </a:prstGeom>
        </p:spPr>
      </p:pic>
      <p:pic>
        <p:nvPicPr>
          <p:cNvPr id="9" name="Picture 9"/>
          <p:cNvPicPr>
            <a:picLocks noChangeAspect="1"/>
          </p:cNvPicPr>
          <p:nvPr/>
        </p:nvPicPr>
        <p:blipFill>
          <a:blip r:embed="rId7"/>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96828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NOT NULL Constraint</a:t>
            </a:r>
          </a:p>
        </p:txBody>
      </p:sp>
      <p:sp>
        <p:nvSpPr>
          <p:cNvPr id="4" name="TextBox 4"/>
          <p:cNvSpPr txBox="1"/>
          <p:nvPr/>
        </p:nvSpPr>
        <p:spPr>
          <a:xfrm>
            <a:off x="1103832" y="2602991"/>
            <a:ext cx="14227493" cy="1383030"/>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NOT NULL </a:t>
            </a:r>
            <a:r>
              <a:rPr lang="en-US" sz="2400" spc="30">
                <a:solidFill>
                  <a:srgbClr val="000000"/>
                </a:solidFill>
                <a:latin typeface="Montserrat Bold"/>
              </a:rPr>
              <a:t>constraint ensures that the column cannot have a NULL value.”</a:t>
            </a:r>
          </a:p>
          <a:p>
            <a:pPr algn="l">
              <a:lnSpc>
                <a:spcPts val="2879"/>
              </a:lnSpc>
            </a:pPr>
            <a:endParaRPr lang="en-US" sz="2400" spc="30">
              <a:solidFill>
                <a:srgbClr val="000000"/>
              </a:solidFill>
              <a:latin typeface="Montserrat Bold"/>
            </a:endParaRPr>
          </a:p>
          <a:p>
            <a:pPr algn="l">
              <a:lnSpc>
                <a:spcPts val="2879"/>
              </a:lnSpc>
            </a:pPr>
            <a:r>
              <a:rPr lang="en-US" sz="2400" spc="30">
                <a:solidFill>
                  <a:srgbClr val="000000"/>
                </a:solidFill>
                <a:latin typeface="Montserrat Bold"/>
              </a:rPr>
              <a:t>NOT NULL WITH CREATE TABLE Syntax :</a:t>
            </a:r>
          </a:p>
        </p:txBody>
      </p:sp>
      <p:sp>
        <p:nvSpPr>
          <p:cNvPr id="5" name="TextBox 5"/>
          <p:cNvSpPr txBox="1"/>
          <p:nvPr/>
        </p:nvSpPr>
        <p:spPr>
          <a:xfrm>
            <a:off x="2253232" y="5149214"/>
            <a:ext cx="8156258" cy="4141470"/>
          </a:xfrm>
          <a:prstGeom prst="rect">
            <a:avLst/>
          </a:prstGeom>
        </p:spPr>
        <p:txBody>
          <a:bodyPr lIns="0" tIns="0" rIns="0" bIns="0" rtlCol="0" anchor="t">
            <a:spAutoFit/>
          </a:bodyPr>
          <a:lstStyle/>
          <a:p>
            <a:pPr algn="l">
              <a:lnSpc>
                <a:spcPts val="3600"/>
              </a:lnSpc>
            </a:pPr>
            <a:r>
              <a:rPr lang="en-US" sz="3000" spc="13" dirty="0">
                <a:solidFill>
                  <a:srgbClr val="4471C4"/>
                </a:solidFill>
                <a:latin typeface="Montserrat Bold"/>
              </a:rPr>
              <a:t>CREATE TABLE </a:t>
            </a:r>
            <a:r>
              <a:rPr lang="en-US" sz="3000" spc="13" dirty="0" err="1">
                <a:solidFill>
                  <a:srgbClr val="000000"/>
                </a:solidFill>
                <a:latin typeface="Montserrat Bold"/>
              </a:rPr>
              <a:t>table_name</a:t>
            </a:r>
            <a:endParaRPr lang="en-US" sz="3000" spc="13" dirty="0">
              <a:solidFill>
                <a:srgbClr val="000000"/>
              </a:solidFill>
              <a:latin typeface="Montserrat Bold"/>
            </a:endParaRPr>
          </a:p>
          <a:p>
            <a:pPr algn="l">
              <a:lnSpc>
                <a:spcPts val="3600"/>
              </a:lnSpc>
            </a:pPr>
            <a:endParaRPr lang="en-US" sz="3000" spc="13" dirty="0">
              <a:solidFill>
                <a:srgbClr val="000000"/>
              </a:solidFill>
              <a:latin typeface="Montserrat Bold"/>
            </a:endParaRPr>
          </a:p>
          <a:p>
            <a:pPr algn="l">
              <a:lnSpc>
                <a:spcPts val="3600"/>
              </a:lnSpc>
            </a:pPr>
            <a:r>
              <a:rPr lang="en-US" sz="3000" spc="21" dirty="0">
                <a:solidFill>
                  <a:srgbClr val="000000"/>
                </a:solidFill>
                <a:latin typeface="Montserrat Bold"/>
              </a:rPr>
              <a:t>(</a:t>
            </a:r>
          </a:p>
          <a:p>
            <a:pPr algn="l">
              <a:lnSpc>
                <a:spcPts val="7203"/>
              </a:lnSpc>
            </a:pPr>
            <a:r>
              <a:rPr lang="en-US" sz="3000" spc="13" dirty="0">
                <a:solidFill>
                  <a:srgbClr val="000000"/>
                </a:solidFill>
                <a:latin typeface="Montserrat Bold"/>
              </a:rPr>
              <a:t>column_name1 datatype </a:t>
            </a:r>
            <a:r>
              <a:rPr lang="en-US" sz="3000" spc="13" dirty="0">
                <a:solidFill>
                  <a:srgbClr val="4471C4"/>
                </a:solidFill>
                <a:latin typeface="Montserrat Bold"/>
              </a:rPr>
              <a:t>NOT NULL</a:t>
            </a:r>
            <a:r>
              <a:rPr lang="en-US" sz="3000" spc="13" dirty="0">
                <a:solidFill>
                  <a:srgbClr val="000000"/>
                </a:solidFill>
                <a:latin typeface="Montserrat Bold"/>
              </a:rPr>
              <a:t>,  column_name2 datatype </a:t>
            </a:r>
            <a:r>
              <a:rPr lang="en-US" sz="3000" spc="13" dirty="0">
                <a:solidFill>
                  <a:srgbClr val="4471C4"/>
                </a:solidFill>
                <a:latin typeface="Montserrat Bold"/>
              </a:rPr>
              <a:t>NOT NULL</a:t>
            </a:r>
          </a:p>
          <a:p>
            <a:pPr algn="l">
              <a:lnSpc>
                <a:spcPts val="7203"/>
              </a:lnSpc>
            </a:pPr>
            <a:endParaRPr lang="en-US" sz="3000" spc="13" dirty="0">
              <a:solidFill>
                <a:srgbClr val="4471C4"/>
              </a:solidFill>
              <a:latin typeface="Montserrat Bold"/>
            </a:endParaRPr>
          </a:p>
          <a:p>
            <a:pPr algn="l">
              <a:lnSpc>
                <a:spcPts val="3600"/>
              </a:lnSpc>
            </a:pPr>
            <a:r>
              <a:rPr lang="en-US" sz="3000" spc="13" dirty="0">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96828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NOT NULL Constraint</a:t>
            </a:r>
          </a:p>
        </p:txBody>
      </p:sp>
      <p:sp>
        <p:nvSpPr>
          <p:cNvPr id="4" name="TextBox 4"/>
          <p:cNvSpPr txBox="1"/>
          <p:nvPr/>
        </p:nvSpPr>
        <p:spPr>
          <a:xfrm>
            <a:off x="1103832" y="2972943"/>
            <a:ext cx="6720840"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NOT NULL WITH ALTER TABLE Syntax :</a:t>
            </a:r>
          </a:p>
        </p:txBody>
      </p:sp>
      <p:sp>
        <p:nvSpPr>
          <p:cNvPr id="5" name="TextBox 5"/>
          <p:cNvSpPr txBox="1"/>
          <p:nvPr/>
        </p:nvSpPr>
        <p:spPr>
          <a:xfrm>
            <a:off x="1545488" y="5210937"/>
            <a:ext cx="9378315" cy="1397318"/>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MODIFY </a:t>
            </a:r>
            <a:r>
              <a:rPr lang="en-US" sz="3000" spc="13">
                <a:solidFill>
                  <a:srgbClr val="000000"/>
                </a:solidFill>
                <a:latin typeface="Montserrat Bold"/>
              </a:rPr>
              <a:t>column_name datatype </a:t>
            </a:r>
            <a:r>
              <a:rPr lang="en-US" sz="3000" spc="13">
                <a:solidFill>
                  <a:srgbClr val="4471C4"/>
                </a:solidFill>
                <a:latin typeface="Montserrat Bold"/>
              </a:rPr>
              <a:t>NOT NULL</a:t>
            </a:r>
            <a:r>
              <a:rPr lang="en-US" sz="3000" spc="13">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04150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UNIQUE Constraint</a:t>
            </a:r>
          </a:p>
        </p:txBody>
      </p:sp>
      <p:sp>
        <p:nvSpPr>
          <p:cNvPr id="4" name="TextBox 4"/>
          <p:cNvSpPr txBox="1"/>
          <p:nvPr/>
        </p:nvSpPr>
        <p:spPr>
          <a:xfrm>
            <a:off x="1103832" y="2640519"/>
            <a:ext cx="14156055" cy="159067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UNIQUE </a:t>
            </a:r>
            <a:r>
              <a:rPr lang="en-US" sz="2400" spc="23">
                <a:solidFill>
                  <a:srgbClr val="000000"/>
                </a:solidFill>
                <a:latin typeface="Montserrat Bold"/>
              </a:rPr>
              <a:t>constraint ensures that all the values in a column are different.”</a:t>
            </a:r>
          </a:p>
          <a:p>
            <a:pPr algn="l">
              <a:lnSpc>
                <a:spcPts val="2879"/>
              </a:lnSpc>
            </a:pPr>
            <a:endParaRPr lang="en-US" sz="2400" spc="23">
              <a:solidFill>
                <a:srgbClr val="000000"/>
              </a:solidFill>
              <a:latin typeface="Montserrat Bold"/>
            </a:endParaRPr>
          </a:p>
          <a:p>
            <a:pPr algn="l">
              <a:lnSpc>
                <a:spcPts val="2879"/>
              </a:lnSpc>
            </a:pPr>
            <a:endParaRPr lang="en-US" sz="2400" spc="23">
              <a:solidFill>
                <a:srgbClr val="000000"/>
              </a:solidFill>
              <a:latin typeface="Montserrat Bold"/>
            </a:endParaRPr>
          </a:p>
          <a:p>
            <a:pPr algn="l">
              <a:lnSpc>
                <a:spcPts val="2879"/>
              </a:lnSpc>
            </a:pPr>
            <a:r>
              <a:rPr lang="en-US" sz="2400" spc="23">
                <a:solidFill>
                  <a:srgbClr val="000000"/>
                </a:solidFill>
                <a:latin typeface="Montserrat Bold"/>
              </a:rPr>
              <a:t>UNIQUE with CREATE TABLE Syntax :</a:t>
            </a:r>
          </a:p>
        </p:txBody>
      </p:sp>
      <p:sp>
        <p:nvSpPr>
          <p:cNvPr id="5" name="TextBox 5"/>
          <p:cNvSpPr txBox="1"/>
          <p:nvPr/>
        </p:nvSpPr>
        <p:spPr>
          <a:xfrm>
            <a:off x="2253232" y="5149214"/>
            <a:ext cx="10017443" cy="4141470"/>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CREATE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21">
                <a:solidFill>
                  <a:srgbClr val="000000"/>
                </a:solidFill>
                <a:latin typeface="Montserrat Bold"/>
              </a:rPr>
              <a:t>(</a:t>
            </a:r>
          </a:p>
          <a:p>
            <a:pPr algn="l">
              <a:lnSpc>
                <a:spcPts val="7203"/>
              </a:lnSpc>
            </a:pPr>
            <a:r>
              <a:rPr lang="en-US" sz="3000" spc="6">
                <a:solidFill>
                  <a:srgbClr val="000000"/>
                </a:solidFill>
                <a:latin typeface="Montserrat Bold"/>
              </a:rPr>
              <a:t>column_name1 datatype </a:t>
            </a:r>
            <a:r>
              <a:rPr lang="en-US" sz="3000" spc="6">
                <a:solidFill>
                  <a:srgbClr val="4471C4"/>
                </a:solidFill>
                <a:latin typeface="Montserrat Bold"/>
              </a:rPr>
              <a:t>NOT NULL UNIQUE</a:t>
            </a:r>
            <a:r>
              <a:rPr lang="en-US" sz="3000" spc="6">
                <a:solidFill>
                  <a:srgbClr val="000000"/>
                </a:solidFill>
                <a:latin typeface="Montserrat Bold"/>
              </a:rPr>
              <a:t>,  column_name2 datatype </a:t>
            </a:r>
            <a:r>
              <a:rPr lang="en-US" sz="3000" spc="6">
                <a:solidFill>
                  <a:srgbClr val="4471C4"/>
                </a:solidFill>
                <a:latin typeface="Montserrat Bold"/>
              </a:rPr>
              <a:t>NOT NULL</a:t>
            </a:r>
          </a:p>
          <a:p>
            <a:pPr algn="l">
              <a:lnSpc>
                <a:spcPts val="7203"/>
              </a:lnSpc>
            </a:pPr>
            <a:endParaRPr lang="en-US" sz="3000" spc="6">
              <a:solidFill>
                <a:srgbClr val="4471C4"/>
              </a:solidFill>
              <a:latin typeface="Montserrat Bold"/>
            </a:endParaRPr>
          </a:p>
          <a:p>
            <a:pPr algn="l">
              <a:lnSpc>
                <a:spcPts val="3600"/>
              </a:lnSpc>
            </a:pPr>
            <a:r>
              <a:rPr lang="en-US" sz="3000" spc="13">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04150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UNIQUE Constraint</a:t>
            </a:r>
          </a:p>
        </p:txBody>
      </p:sp>
      <p:sp>
        <p:nvSpPr>
          <p:cNvPr id="4" name="TextBox 4"/>
          <p:cNvSpPr txBox="1"/>
          <p:nvPr/>
        </p:nvSpPr>
        <p:spPr>
          <a:xfrm>
            <a:off x="1103832" y="2972943"/>
            <a:ext cx="6382703"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UNIQUE WITH ALTER TABLE Syntax :</a:t>
            </a:r>
          </a:p>
        </p:txBody>
      </p:sp>
      <p:sp>
        <p:nvSpPr>
          <p:cNvPr id="5" name="TextBox 5"/>
          <p:cNvSpPr txBox="1"/>
          <p:nvPr/>
        </p:nvSpPr>
        <p:spPr>
          <a:xfrm>
            <a:off x="1755342" y="4985003"/>
            <a:ext cx="11240451" cy="1397318"/>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MODIFY </a:t>
            </a:r>
            <a:r>
              <a:rPr lang="en-US" sz="3000" spc="13">
                <a:solidFill>
                  <a:srgbClr val="000000"/>
                </a:solidFill>
                <a:latin typeface="Montserrat Bold"/>
              </a:rPr>
              <a:t>column_name datatype </a:t>
            </a:r>
            <a:r>
              <a:rPr lang="en-US" sz="3000" spc="13">
                <a:solidFill>
                  <a:srgbClr val="4471C4"/>
                </a:solidFill>
                <a:latin typeface="Montserrat Bold"/>
              </a:rPr>
              <a:t>NOT NULL UNIQUE</a:t>
            </a:r>
            <a:r>
              <a:rPr lang="en-US" sz="3000" spc="13">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072121"/>
            <a:ext cx="13475018" cy="941387"/>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PRIMARY KEY Constraint</a:t>
            </a:r>
          </a:p>
        </p:txBody>
      </p:sp>
      <p:sp>
        <p:nvSpPr>
          <p:cNvPr id="4" name="TextBox 4"/>
          <p:cNvSpPr txBox="1"/>
          <p:nvPr/>
        </p:nvSpPr>
        <p:spPr>
          <a:xfrm>
            <a:off x="1646072" y="3011233"/>
            <a:ext cx="14429423"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PRIMARY KEY </a:t>
            </a:r>
            <a:r>
              <a:rPr lang="en-US" sz="2400" spc="30">
                <a:solidFill>
                  <a:srgbClr val="000000"/>
                </a:solidFill>
                <a:latin typeface="Montserrat Bold"/>
              </a:rPr>
              <a:t>is a field in table which uniquely identifies each record in the table.”</a:t>
            </a:r>
          </a:p>
        </p:txBody>
      </p:sp>
      <p:sp>
        <p:nvSpPr>
          <p:cNvPr id="5" name="TextBox 5"/>
          <p:cNvSpPr txBox="1"/>
          <p:nvPr/>
        </p:nvSpPr>
        <p:spPr>
          <a:xfrm>
            <a:off x="1287170" y="4553128"/>
            <a:ext cx="14683740" cy="3913188"/>
          </a:xfrm>
          <a:prstGeom prst="rect">
            <a:avLst/>
          </a:prstGeom>
        </p:spPr>
        <p:txBody>
          <a:bodyPr lIns="0" tIns="0" rIns="0" bIns="0" rtlCol="0" anchor="t">
            <a:spAutoFit/>
          </a:bodyPr>
          <a:lstStyle/>
          <a:p>
            <a:pPr marL="561022" lvl="1" indent="-280511" algn="l">
              <a:lnSpc>
                <a:spcPts val="3600"/>
              </a:lnSpc>
              <a:buFont typeface="Arial"/>
              <a:buChar char="•"/>
            </a:pPr>
            <a:r>
              <a:rPr lang="en-US" sz="3000" spc="28">
                <a:solidFill>
                  <a:srgbClr val="000000"/>
                </a:solidFill>
                <a:latin typeface="Montserrat"/>
              </a:rPr>
              <a:t>Primary Key is a combination of NOT NULL and UNIQUE.</a:t>
            </a:r>
          </a:p>
          <a:p>
            <a:pPr marL="561022" lvl="1" indent="-280511" algn="l">
              <a:lnSpc>
                <a:spcPts val="3600"/>
              </a:lnSpc>
            </a:pPr>
            <a:endParaRPr lang="en-US" sz="3000" spc="28">
              <a:solidFill>
                <a:srgbClr val="000000"/>
              </a:solidFill>
              <a:latin typeface="Montserrat"/>
            </a:endParaRPr>
          </a:p>
          <a:p>
            <a:pPr marL="561022" lvl="1" indent="-280511" algn="l">
              <a:lnSpc>
                <a:spcPts val="3600"/>
              </a:lnSpc>
              <a:buFont typeface="Arial"/>
              <a:buChar char="•"/>
            </a:pPr>
            <a:r>
              <a:rPr lang="en-US" sz="3000" spc="21">
                <a:solidFill>
                  <a:srgbClr val="000000"/>
                </a:solidFill>
                <a:latin typeface="Montserrat"/>
              </a:rPr>
              <a:t>A table can have only one Primary Key.</a:t>
            </a:r>
          </a:p>
          <a:p>
            <a:pPr marL="561022" lvl="1" indent="-280511" algn="l">
              <a:lnSpc>
                <a:spcPts val="3600"/>
              </a:lnSpc>
            </a:pPr>
            <a:endParaRPr lang="en-US" sz="3000" spc="21">
              <a:solidFill>
                <a:srgbClr val="000000"/>
              </a:solidFill>
              <a:latin typeface="Montserrat"/>
            </a:endParaRPr>
          </a:p>
          <a:p>
            <a:pPr marL="561022" lvl="1" indent="-280511" algn="l">
              <a:lnSpc>
                <a:spcPts val="3600"/>
              </a:lnSpc>
              <a:buFont typeface="Arial"/>
              <a:buChar char="•"/>
            </a:pPr>
            <a:r>
              <a:rPr lang="en-US" sz="3000" spc="21">
                <a:solidFill>
                  <a:srgbClr val="000000"/>
                </a:solidFill>
                <a:latin typeface="Montserrat"/>
              </a:rPr>
              <a:t>Primary Key can be created on a single column or combination of multiple</a:t>
            </a:r>
          </a:p>
          <a:p>
            <a:pPr marL="561022" lvl="1" indent="-280511" algn="l">
              <a:lnSpc>
                <a:spcPts val="3600"/>
              </a:lnSpc>
            </a:pPr>
            <a:r>
              <a:rPr lang="en-US" sz="3000" spc="28">
                <a:solidFill>
                  <a:srgbClr val="000000"/>
                </a:solidFill>
                <a:latin typeface="Montserrat"/>
              </a:rPr>
              <a:t>columns.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072121"/>
            <a:ext cx="13475018" cy="941387"/>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PRIMARY KEY Constraint</a:t>
            </a:r>
          </a:p>
        </p:txBody>
      </p:sp>
      <p:sp>
        <p:nvSpPr>
          <p:cNvPr id="4" name="TextBox 4"/>
          <p:cNvSpPr txBox="1"/>
          <p:nvPr/>
        </p:nvSpPr>
        <p:spPr>
          <a:xfrm>
            <a:off x="1103832" y="2731389"/>
            <a:ext cx="12873990" cy="6393180"/>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PRIMARY KEY with CREATE TABLE Syntax :</a:t>
            </a:r>
          </a:p>
          <a:p>
            <a:pPr algn="l">
              <a:lnSpc>
                <a:spcPts val="2879"/>
              </a:lnSpc>
            </a:pPr>
            <a:endParaRPr lang="en-US" sz="2400" spc="23">
              <a:solidFill>
                <a:srgbClr val="000000"/>
              </a:solidFill>
              <a:latin typeface="Montserrat Bold"/>
            </a:endParaRPr>
          </a:p>
          <a:p>
            <a:pPr algn="l">
              <a:lnSpc>
                <a:spcPts val="3240"/>
              </a:lnSpc>
            </a:pPr>
            <a:r>
              <a:rPr lang="en-US" sz="2700" spc="18">
                <a:solidFill>
                  <a:srgbClr val="4471C4"/>
                </a:solidFill>
                <a:latin typeface="Montserrat Bold"/>
              </a:rPr>
              <a:t>CREATE TABLE </a:t>
            </a:r>
            <a:r>
              <a:rPr lang="en-US" sz="2700" spc="18">
                <a:solidFill>
                  <a:srgbClr val="000000"/>
                </a:solidFill>
                <a:latin typeface="Montserrat Bold"/>
              </a:rPr>
              <a:t>table_name</a:t>
            </a:r>
          </a:p>
          <a:p>
            <a:pPr algn="l">
              <a:lnSpc>
                <a:spcPts val="3240"/>
              </a:lnSpc>
            </a:pPr>
            <a:endParaRPr lang="en-US" sz="2700" spc="18">
              <a:solidFill>
                <a:srgbClr val="000000"/>
              </a:solidFill>
              <a:latin typeface="Montserrat Bold"/>
            </a:endParaRPr>
          </a:p>
          <a:p>
            <a:pPr algn="l">
              <a:lnSpc>
                <a:spcPts val="3240"/>
              </a:lnSpc>
            </a:pPr>
            <a:r>
              <a:rPr lang="en-US" sz="2700" spc="26">
                <a:solidFill>
                  <a:srgbClr val="000000"/>
                </a:solidFill>
                <a:latin typeface="Montserrat Bold"/>
              </a:rPr>
              <a:t>(</a:t>
            </a:r>
          </a:p>
          <a:p>
            <a:pPr algn="just">
              <a:lnSpc>
                <a:spcPts val="6483"/>
              </a:lnSpc>
            </a:pPr>
            <a:r>
              <a:rPr lang="en-US" sz="2700" spc="11">
                <a:solidFill>
                  <a:srgbClr val="000000"/>
                </a:solidFill>
                <a:latin typeface="Montserrat Bold"/>
              </a:rPr>
              <a:t>column_name1 datatype </a:t>
            </a:r>
            <a:r>
              <a:rPr lang="en-US" sz="2700" spc="11">
                <a:solidFill>
                  <a:srgbClr val="4471C4"/>
                </a:solidFill>
                <a:latin typeface="Montserrat Bold"/>
              </a:rPr>
              <a:t>NOT NULL</a:t>
            </a:r>
            <a:r>
              <a:rPr lang="en-US" sz="2700" spc="11">
                <a:solidFill>
                  <a:srgbClr val="000000"/>
                </a:solidFill>
                <a:latin typeface="Montserrat Bold"/>
              </a:rPr>
              <a:t>,  column_name2 datatype </a:t>
            </a:r>
            <a:r>
              <a:rPr lang="en-US" sz="2700" spc="11">
                <a:solidFill>
                  <a:srgbClr val="4471C4"/>
                </a:solidFill>
                <a:latin typeface="Montserrat Bold"/>
              </a:rPr>
              <a:t>NOT NULL</a:t>
            </a:r>
            <a:r>
              <a:rPr lang="en-US" sz="2700" spc="11">
                <a:solidFill>
                  <a:srgbClr val="000000"/>
                </a:solidFill>
                <a:latin typeface="Montserrat Bold"/>
              </a:rPr>
              <a:t>,  column_name3 datatype,</a:t>
            </a:r>
          </a:p>
          <a:p>
            <a:pPr algn="just">
              <a:lnSpc>
                <a:spcPts val="6483"/>
              </a:lnSpc>
            </a:pPr>
            <a:endParaRPr lang="en-US" sz="2700" spc="11">
              <a:solidFill>
                <a:srgbClr val="000000"/>
              </a:solidFill>
              <a:latin typeface="Montserrat Bold"/>
            </a:endParaRPr>
          </a:p>
          <a:p>
            <a:pPr algn="l">
              <a:lnSpc>
                <a:spcPts val="3240"/>
              </a:lnSpc>
            </a:pPr>
            <a:r>
              <a:rPr lang="en-US" sz="2700" spc="18">
                <a:solidFill>
                  <a:srgbClr val="4471C4"/>
                </a:solidFill>
                <a:latin typeface="Montserrat Bold"/>
              </a:rPr>
              <a:t>CONSTRAINT </a:t>
            </a:r>
            <a:r>
              <a:rPr lang="en-US" sz="2700" spc="18">
                <a:solidFill>
                  <a:srgbClr val="000000"/>
                </a:solidFill>
                <a:latin typeface="Montserrat Bold"/>
              </a:rPr>
              <a:t>constraint_name </a:t>
            </a:r>
            <a:r>
              <a:rPr lang="en-US" sz="2700" spc="18">
                <a:solidFill>
                  <a:srgbClr val="4471C4"/>
                </a:solidFill>
                <a:latin typeface="Montserrat Bold"/>
              </a:rPr>
              <a:t>PRIMARY KEY </a:t>
            </a:r>
            <a:r>
              <a:rPr lang="en-US" sz="2700" spc="18">
                <a:solidFill>
                  <a:srgbClr val="000000"/>
                </a:solidFill>
                <a:latin typeface="Montserrat Bold"/>
              </a:rPr>
              <a:t>(column_name)</a:t>
            </a:r>
          </a:p>
          <a:p>
            <a:pPr algn="l">
              <a:lnSpc>
                <a:spcPts val="3240"/>
              </a:lnSpc>
            </a:pPr>
            <a:endParaRPr lang="en-US" sz="2700" spc="18">
              <a:solidFill>
                <a:srgbClr val="000000"/>
              </a:solidFill>
              <a:latin typeface="Montserrat Bold"/>
            </a:endParaRPr>
          </a:p>
          <a:p>
            <a:pPr algn="l">
              <a:lnSpc>
                <a:spcPts val="3240"/>
              </a:lnSpc>
            </a:pPr>
            <a:r>
              <a:rPr lang="en-US" sz="2700" spc="33">
                <a:solidFill>
                  <a:srgbClr val="000000"/>
                </a:solidFill>
                <a:latin typeface="Montserrat Bold"/>
              </a:rPr>
              <a: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072121"/>
            <a:ext cx="13475018" cy="941387"/>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PRIMARY KEY Constraint</a:t>
            </a:r>
          </a:p>
        </p:txBody>
      </p:sp>
      <p:sp>
        <p:nvSpPr>
          <p:cNvPr id="4" name="TextBox 4"/>
          <p:cNvSpPr txBox="1"/>
          <p:nvPr/>
        </p:nvSpPr>
        <p:spPr>
          <a:xfrm>
            <a:off x="1103832" y="2972943"/>
            <a:ext cx="7383780"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PRIMARY KEY WITH ALTER TABLE Syntax :</a:t>
            </a:r>
          </a:p>
        </p:txBody>
      </p:sp>
      <p:sp>
        <p:nvSpPr>
          <p:cNvPr id="5" name="TextBox 5"/>
          <p:cNvSpPr txBox="1"/>
          <p:nvPr/>
        </p:nvSpPr>
        <p:spPr>
          <a:xfrm>
            <a:off x="1526742" y="5096814"/>
            <a:ext cx="14504670" cy="1397635"/>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ADD CONSTRAINT </a:t>
            </a:r>
            <a:r>
              <a:rPr lang="en-US" sz="3000" spc="13">
                <a:solidFill>
                  <a:srgbClr val="000000"/>
                </a:solidFill>
                <a:latin typeface="Montserrat Bold"/>
              </a:rPr>
              <a:t>constraint_name </a:t>
            </a:r>
            <a:r>
              <a:rPr lang="en-US" sz="3000" spc="13">
                <a:solidFill>
                  <a:srgbClr val="4471C4"/>
                </a:solidFill>
                <a:latin typeface="Montserrat Bold"/>
              </a:rPr>
              <a:t>PRIMARY KEY </a:t>
            </a:r>
            <a:r>
              <a:rPr lang="en-US" sz="3000" spc="13">
                <a:solidFill>
                  <a:srgbClr val="000000"/>
                </a:solidFill>
                <a:latin typeface="Montserrat Bold"/>
              </a:rPr>
              <a:t>(column_name);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072121"/>
            <a:ext cx="15205710" cy="8628062"/>
          </a:xfrm>
          <a:prstGeom prst="rect">
            <a:avLst/>
          </a:prstGeom>
        </p:spPr>
        <p:txBody>
          <a:bodyPr lIns="0" tIns="0" rIns="0" bIns="0" rtlCol="0" anchor="t">
            <a:spAutoFit/>
          </a:bodyPr>
          <a:lstStyle/>
          <a:p>
            <a:pPr algn="l">
              <a:lnSpc>
                <a:spcPts val="7200"/>
              </a:lnSpc>
            </a:pPr>
            <a:r>
              <a:rPr lang="en-US" sz="6000" spc="65" dirty="0">
                <a:solidFill>
                  <a:srgbClr val="000000"/>
                </a:solidFill>
                <a:latin typeface="Montserrat Bold"/>
              </a:rPr>
              <a:t>SQL – FOREIGN KEY Constraint</a:t>
            </a:r>
          </a:p>
          <a:p>
            <a:pPr algn="l">
              <a:lnSpc>
                <a:spcPts val="2879"/>
              </a:lnSpc>
            </a:pPr>
            <a:r>
              <a:rPr lang="en-US" sz="2400" spc="30" dirty="0">
                <a:solidFill>
                  <a:srgbClr val="000000"/>
                </a:solidFill>
                <a:latin typeface="Montserrat Bold"/>
              </a:rPr>
              <a:t>“</a:t>
            </a:r>
            <a:r>
              <a:rPr lang="en-US" sz="2400" spc="30" dirty="0">
                <a:solidFill>
                  <a:srgbClr val="00AF50"/>
                </a:solidFill>
                <a:latin typeface="Montserrat Bold"/>
              </a:rPr>
              <a:t>FOREIGN KEY </a:t>
            </a:r>
            <a:r>
              <a:rPr lang="en-US" sz="2400" spc="30" dirty="0">
                <a:solidFill>
                  <a:srgbClr val="000000"/>
                </a:solidFill>
                <a:latin typeface="Montserrat Bold"/>
              </a:rPr>
              <a:t>is a field in one table that refers to PRIMARY KEY in another table.”</a:t>
            </a:r>
          </a:p>
          <a:p>
            <a:pPr algn="l">
              <a:lnSpc>
                <a:spcPts val="2879"/>
              </a:lnSpc>
            </a:pPr>
            <a:endParaRPr lang="en-US" sz="2400" spc="30" dirty="0">
              <a:solidFill>
                <a:srgbClr val="000000"/>
              </a:solidFill>
              <a:latin typeface="Montserrat Bold"/>
            </a:endParaRPr>
          </a:p>
          <a:p>
            <a:pPr algn="l">
              <a:lnSpc>
                <a:spcPts val="2520"/>
              </a:lnSpc>
            </a:pPr>
            <a:r>
              <a:rPr lang="en-US" sz="2100" spc="5" dirty="0">
                <a:solidFill>
                  <a:srgbClr val="000000"/>
                </a:solidFill>
                <a:latin typeface="Montserrat Bold"/>
              </a:rPr>
              <a:t>FOREIGN KEY WITH CREATE TABLE Syntax :</a:t>
            </a:r>
          </a:p>
          <a:p>
            <a:pPr algn="l">
              <a:lnSpc>
                <a:spcPts val="2520"/>
              </a:lnSpc>
            </a:pPr>
            <a:endParaRPr lang="en-US" sz="2100" spc="5" dirty="0">
              <a:solidFill>
                <a:srgbClr val="000000"/>
              </a:solidFill>
              <a:latin typeface="Montserrat Bold"/>
            </a:endParaRPr>
          </a:p>
          <a:p>
            <a:pPr algn="l">
              <a:lnSpc>
                <a:spcPts val="2879"/>
              </a:lnSpc>
            </a:pPr>
            <a:r>
              <a:rPr lang="en-US" sz="2400" spc="30" dirty="0">
                <a:solidFill>
                  <a:srgbClr val="4471C4"/>
                </a:solidFill>
                <a:latin typeface="Montserrat Bold"/>
              </a:rPr>
              <a:t>CREATE TABLE </a:t>
            </a:r>
            <a:r>
              <a:rPr lang="en-US" sz="2400" spc="30" dirty="0" err="1">
                <a:solidFill>
                  <a:srgbClr val="000000"/>
                </a:solidFill>
                <a:latin typeface="Montserrat Bold"/>
              </a:rPr>
              <a:t>table_name</a:t>
            </a:r>
            <a:endParaRPr lang="en-US" sz="2400" spc="30" dirty="0">
              <a:solidFill>
                <a:srgbClr val="000000"/>
              </a:solidFill>
              <a:latin typeface="Montserrat Bold"/>
            </a:endParaRPr>
          </a:p>
          <a:p>
            <a:pPr algn="l">
              <a:lnSpc>
                <a:spcPts val="2879"/>
              </a:lnSpc>
            </a:pPr>
            <a:endParaRPr lang="en-US" sz="2400" spc="30" dirty="0">
              <a:solidFill>
                <a:srgbClr val="000000"/>
              </a:solidFill>
              <a:latin typeface="Montserrat Bold"/>
            </a:endParaRPr>
          </a:p>
          <a:p>
            <a:pPr algn="l">
              <a:lnSpc>
                <a:spcPts val="2879"/>
              </a:lnSpc>
            </a:pPr>
            <a:r>
              <a:rPr lang="en-US" sz="2400" spc="23" dirty="0">
                <a:solidFill>
                  <a:srgbClr val="000000"/>
                </a:solidFill>
                <a:latin typeface="Montserrat Bold"/>
              </a:rPr>
              <a:t>(</a:t>
            </a:r>
          </a:p>
          <a:p>
            <a:pPr algn="l">
              <a:lnSpc>
                <a:spcPts val="2879"/>
              </a:lnSpc>
            </a:pPr>
            <a:endParaRPr lang="en-US" sz="2400" spc="23" dirty="0">
              <a:solidFill>
                <a:srgbClr val="000000"/>
              </a:solidFill>
              <a:latin typeface="Montserrat Bold"/>
            </a:endParaRPr>
          </a:p>
          <a:p>
            <a:pPr algn="l">
              <a:lnSpc>
                <a:spcPts val="2879"/>
              </a:lnSpc>
            </a:pPr>
            <a:r>
              <a:rPr lang="en-US" sz="2400" spc="30" dirty="0">
                <a:solidFill>
                  <a:srgbClr val="000000"/>
                </a:solidFill>
                <a:latin typeface="Montserrat Bold"/>
              </a:rPr>
              <a:t>column_name1 datatype </a:t>
            </a:r>
            <a:r>
              <a:rPr lang="en-US" sz="2400" spc="30" dirty="0">
                <a:solidFill>
                  <a:srgbClr val="4471C4"/>
                </a:solidFill>
                <a:latin typeface="Montserrat Bold"/>
              </a:rPr>
              <a:t>NOT NULL</a:t>
            </a:r>
            <a:r>
              <a:rPr lang="en-US" sz="2400" spc="30" dirty="0">
                <a:solidFill>
                  <a:srgbClr val="000000"/>
                </a:solidFill>
                <a:latin typeface="Montserrat Bold"/>
              </a:rPr>
              <a:t>,</a:t>
            </a:r>
          </a:p>
          <a:p>
            <a:pPr algn="l">
              <a:lnSpc>
                <a:spcPts val="2879"/>
              </a:lnSpc>
            </a:pPr>
            <a:endParaRPr lang="en-US" sz="2400" spc="30" dirty="0">
              <a:solidFill>
                <a:srgbClr val="000000"/>
              </a:solidFill>
              <a:latin typeface="Montserrat Bold"/>
            </a:endParaRPr>
          </a:p>
          <a:p>
            <a:pPr algn="l">
              <a:lnSpc>
                <a:spcPts val="2879"/>
              </a:lnSpc>
            </a:pPr>
            <a:r>
              <a:rPr lang="en-US" sz="2400" spc="23" dirty="0">
                <a:solidFill>
                  <a:srgbClr val="000000"/>
                </a:solidFill>
                <a:latin typeface="Montserrat Bold"/>
              </a:rPr>
              <a:t>column_name2 datatype,</a:t>
            </a:r>
          </a:p>
          <a:p>
            <a:pPr algn="l">
              <a:lnSpc>
                <a:spcPts val="5759"/>
              </a:lnSpc>
            </a:pPr>
            <a:r>
              <a:rPr lang="en-US" sz="2400" spc="23" dirty="0">
                <a:solidFill>
                  <a:srgbClr val="4471C4"/>
                </a:solidFill>
                <a:latin typeface="Montserrat Bold"/>
              </a:rPr>
              <a:t>CONSTRAINT </a:t>
            </a:r>
            <a:r>
              <a:rPr lang="en-US" sz="2400" spc="23" dirty="0" err="1">
                <a:solidFill>
                  <a:srgbClr val="000000"/>
                </a:solidFill>
                <a:latin typeface="Montserrat Bold"/>
              </a:rPr>
              <a:t>constraint_name</a:t>
            </a:r>
            <a:r>
              <a:rPr lang="en-US" sz="2400" spc="23" dirty="0">
                <a:solidFill>
                  <a:srgbClr val="000000"/>
                </a:solidFill>
                <a:latin typeface="Montserrat Bold"/>
              </a:rPr>
              <a:t> </a:t>
            </a:r>
            <a:r>
              <a:rPr lang="en-US" sz="2400" spc="23" dirty="0">
                <a:solidFill>
                  <a:srgbClr val="4471C4"/>
                </a:solidFill>
                <a:latin typeface="Montserrat Bold"/>
              </a:rPr>
              <a:t>PRIMARY KEY </a:t>
            </a:r>
            <a:r>
              <a:rPr lang="en-US" sz="2400" spc="23" dirty="0">
                <a:solidFill>
                  <a:srgbClr val="000000"/>
                </a:solidFill>
                <a:latin typeface="Montserrat Bold"/>
              </a:rPr>
              <a:t>(</a:t>
            </a:r>
            <a:r>
              <a:rPr lang="en-US" sz="2400" spc="23" dirty="0" err="1">
                <a:solidFill>
                  <a:srgbClr val="000000"/>
                </a:solidFill>
                <a:latin typeface="Montserrat Bold"/>
              </a:rPr>
              <a:t>column_name</a:t>
            </a:r>
            <a:r>
              <a:rPr lang="en-US" sz="2400" spc="23" dirty="0">
                <a:solidFill>
                  <a:srgbClr val="000000"/>
                </a:solidFill>
                <a:latin typeface="Montserrat Bold"/>
              </a:rPr>
              <a:t>),  </a:t>
            </a:r>
            <a:r>
              <a:rPr lang="en-US" sz="2400" spc="23" dirty="0">
                <a:solidFill>
                  <a:srgbClr val="4471C4"/>
                </a:solidFill>
                <a:latin typeface="Montserrat Bold"/>
              </a:rPr>
              <a:t>CONSTRAINT </a:t>
            </a:r>
            <a:r>
              <a:rPr lang="en-US" sz="2400" spc="23" dirty="0" err="1">
                <a:solidFill>
                  <a:srgbClr val="000000"/>
                </a:solidFill>
                <a:latin typeface="Montserrat Bold"/>
              </a:rPr>
              <a:t>constraint_name</a:t>
            </a:r>
            <a:r>
              <a:rPr lang="en-US" sz="2400" spc="23" dirty="0">
                <a:solidFill>
                  <a:srgbClr val="000000"/>
                </a:solidFill>
                <a:latin typeface="Montserrat Bold"/>
              </a:rPr>
              <a:t> </a:t>
            </a:r>
            <a:r>
              <a:rPr lang="en-US" sz="2400" spc="23" dirty="0">
                <a:solidFill>
                  <a:srgbClr val="4471C4"/>
                </a:solidFill>
                <a:latin typeface="Montserrat Bold"/>
              </a:rPr>
              <a:t>FOREIGN KEY </a:t>
            </a:r>
            <a:r>
              <a:rPr lang="en-US" sz="2400" spc="23" dirty="0">
                <a:solidFill>
                  <a:srgbClr val="000000"/>
                </a:solidFill>
                <a:latin typeface="Montserrat Bold"/>
              </a:rPr>
              <a:t>(</a:t>
            </a:r>
            <a:r>
              <a:rPr lang="en-US" sz="2400" spc="23" dirty="0" err="1">
                <a:solidFill>
                  <a:srgbClr val="000000"/>
                </a:solidFill>
                <a:latin typeface="Montserrat Bold"/>
              </a:rPr>
              <a:t>column_name</a:t>
            </a:r>
            <a:r>
              <a:rPr lang="en-US" sz="2400" spc="23" dirty="0">
                <a:solidFill>
                  <a:srgbClr val="000000"/>
                </a:solidFill>
                <a:latin typeface="Montserrat Bold"/>
              </a:rPr>
              <a:t>)</a:t>
            </a:r>
          </a:p>
          <a:p>
            <a:pPr algn="l">
              <a:lnSpc>
                <a:spcPts val="2879"/>
              </a:lnSpc>
            </a:pPr>
            <a:r>
              <a:rPr lang="en-US" sz="2400" spc="23" dirty="0">
                <a:solidFill>
                  <a:srgbClr val="4471C4"/>
                </a:solidFill>
                <a:latin typeface="Montserrat Bold"/>
              </a:rPr>
              <a:t>REFERENCES </a:t>
            </a:r>
            <a:r>
              <a:rPr lang="en-US" sz="2400" spc="23" dirty="0" err="1">
                <a:solidFill>
                  <a:srgbClr val="000000"/>
                </a:solidFill>
                <a:latin typeface="Montserrat Bold"/>
              </a:rPr>
              <a:t>table_name</a:t>
            </a:r>
            <a:r>
              <a:rPr lang="en-US" sz="2400" spc="23" dirty="0">
                <a:solidFill>
                  <a:srgbClr val="000000"/>
                </a:solidFill>
                <a:latin typeface="Montserrat Bold"/>
              </a:rPr>
              <a:t>(primary key field)</a:t>
            </a:r>
          </a:p>
          <a:p>
            <a:pPr algn="l">
              <a:lnSpc>
                <a:spcPts val="2879"/>
              </a:lnSpc>
            </a:pPr>
            <a:endParaRPr lang="en-US" sz="2400" spc="23" dirty="0">
              <a:solidFill>
                <a:srgbClr val="000000"/>
              </a:solidFill>
              <a:latin typeface="Montserrat Bold"/>
            </a:endParaRPr>
          </a:p>
          <a:p>
            <a:pPr algn="l">
              <a:lnSpc>
                <a:spcPts val="2879"/>
              </a:lnSpc>
            </a:pPr>
            <a:r>
              <a:rPr lang="en-US" sz="2400" spc="0" dirty="0">
                <a:solidFill>
                  <a:srgbClr val="000000"/>
                </a:solidFill>
                <a:latin typeface="Montserrat Bold"/>
              </a:rPr>
              <a:t>);</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sp>
        <p:nvSpPr>
          <p:cNvPr id="6" name="TextBox 6"/>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072121"/>
            <a:ext cx="13380720" cy="941387"/>
          </a:xfrm>
          <a:prstGeom prst="rect">
            <a:avLst/>
          </a:prstGeom>
        </p:spPr>
        <p:txBody>
          <a:bodyPr lIns="0" tIns="0" rIns="0" bIns="0" rtlCol="0" anchor="t">
            <a:spAutoFit/>
          </a:bodyPr>
          <a:lstStyle/>
          <a:p>
            <a:pPr algn="l">
              <a:lnSpc>
                <a:spcPts val="7200"/>
              </a:lnSpc>
            </a:pPr>
            <a:r>
              <a:rPr lang="en-US" sz="6000" spc="65">
                <a:solidFill>
                  <a:srgbClr val="000000"/>
                </a:solidFill>
                <a:latin typeface="Montserrat Bold"/>
              </a:rPr>
              <a:t>SQL – FOREIGN KEY Constraint</a:t>
            </a:r>
          </a:p>
        </p:txBody>
      </p:sp>
      <p:sp>
        <p:nvSpPr>
          <p:cNvPr id="4" name="TextBox 4"/>
          <p:cNvSpPr txBox="1"/>
          <p:nvPr/>
        </p:nvSpPr>
        <p:spPr>
          <a:xfrm>
            <a:off x="1103832" y="2972943"/>
            <a:ext cx="7342822"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FOREIGN KEY WITH ALTER TABLE Syntax :</a:t>
            </a:r>
          </a:p>
        </p:txBody>
      </p:sp>
      <p:sp>
        <p:nvSpPr>
          <p:cNvPr id="5" name="TextBox 5"/>
          <p:cNvSpPr txBox="1"/>
          <p:nvPr/>
        </p:nvSpPr>
        <p:spPr>
          <a:xfrm>
            <a:off x="1442617" y="4872215"/>
            <a:ext cx="15643860" cy="2312035"/>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ADD CONSTRAINT </a:t>
            </a:r>
            <a:r>
              <a:rPr lang="en-US" sz="3000" spc="13">
                <a:solidFill>
                  <a:srgbClr val="000000"/>
                </a:solidFill>
                <a:latin typeface="Montserrat Bold"/>
              </a:rPr>
              <a:t>constraint_name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FOREIGN KEY </a:t>
            </a:r>
            <a:r>
              <a:rPr lang="en-US" sz="3000" spc="13">
                <a:solidFill>
                  <a:srgbClr val="000000"/>
                </a:solidFill>
                <a:latin typeface="Montserrat Bold"/>
              </a:rPr>
              <a:t>(column_name) </a:t>
            </a:r>
            <a:r>
              <a:rPr lang="en-US" sz="3000" spc="13">
                <a:solidFill>
                  <a:srgbClr val="4471C4"/>
                </a:solidFill>
                <a:latin typeface="Montserrat Bold"/>
              </a:rPr>
              <a:t>REFERENCES </a:t>
            </a:r>
            <a:r>
              <a:rPr lang="en-US" sz="3000" spc="13">
                <a:solidFill>
                  <a:srgbClr val="000000"/>
                </a:solidFill>
                <a:latin typeface="Montserrat Bold"/>
              </a:rPr>
              <a:t>table_name(column_name);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1267193"/>
            <a:ext cx="12888278" cy="747078"/>
          </a:xfrm>
          <a:prstGeom prst="rect">
            <a:avLst/>
          </a:prstGeom>
        </p:spPr>
        <p:txBody>
          <a:bodyPr lIns="0" tIns="0" rIns="0" bIns="0" rtlCol="0" anchor="t">
            <a:spAutoFit/>
          </a:bodyPr>
          <a:lstStyle/>
          <a:p>
            <a:pPr algn="l">
              <a:lnSpc>
                <a:spcPts val="5759"/>
              </a:lnSpc>
            </a:pPr>
            <a:r>
              <a:rPr lang="en-US" sz="4800" spc="31">
                <a:solidFill>
                  <a:srgbClr val="000000"/>
                </a:solidFill>
                <a:latin typeface="Montserrat Bold"/>
              </a:rPr>
              <a:t>SQL – PRIMARY KEY	vs FOREIGN KEY</a:t>
            </a:r>
          </a:p>
        </p:txBody>
      </p:sp>
      <p:graphicFrame>
        <p:nvGraphicFramePr>
          <p:cNvPr id="4" name="Table 4"/>
          <p:cNvGraphicFramePr>
            <a:graphicFrameLocks noGrp="1"/>
          </p:cNvGraphicFramePr>
          <p:nvPr/>
        </p:nvGraphicFramePr>
        <p:xfrm>
          <a:off x="1306066" y="4469320"/>
          <a:ext cx="15748633" cy="2225036"/>
        </p:xfrm>
        <a:graphic>
          <a:graphicData uri="http://schemas.openxmlformats.org/drawingml/2006/table">
            <a:tbl>
              <a:tblPr/>
              <a:tblGrid>
                <a:gridCol w="2446902">
                  <a:extLst>
                    <a:ext uri="{9D8B030D-6E8A-4147-A177-3AD203B41FA5}">
                      <a16:colId xmlns:a16="http://schemas.microsoft.com/office/drawing/2014/main" val="20000"/>
                    </a:ext>
                  </a:extLst>
                </a:gridCol>
                <a:gridCol w="3879280">
                  <a:extLst>
                    <a:ext uri="{9D8B030D-6E8A-4147-A177-3AD203B41FA5}">
                      <a16:colId xmlns:a16="http://schemas.microsoft.com/office/drawing/2014/main" val="20001"/>
                    </a:ext>
                  </a:extLst>
                </a:gridCol>
                <a:gridCol w="3135798">
                  <a:extLst>
                    <a:ext uri="{9D8B030D-6E8A-4147-A177-3AD203B41FA5}">
                      <a16:colId xmlns:a16="http://schemas.microsoft.com/office/drawing/2014/main" val="20002"/>
                    </a:ext>
                  </a:extLst>
                </a:gridCol>
                <a:gridCol w="2887342">
                  <a:extLst>
                    <a:ext uri="{9D8B030D-6E8A-4147-A177-3AD203B41FA5}">
                      <a16:colId xmlns:a16="http://schemas.microsoft.com/office/drawing/2014/main" val="20003"/>
                    </a:ext>
                  </a:extLst>
                </a:gridCol>
                <a:gridCol w="3399311">
                  <a:extLst>
                    <a:ext uri="{9D8B030D-6E8A-4147-A177-3AD203B41FA5}">
                      <a16:colId xmlns:a16="http://schemas.microsoft.com/office/drawing/2014/main" val="20004"/>
                    </a:ext>
                  </a:extLst>
                </a:gridCol>
              </a:tblGrid>
              <a:tr h="573534">
                <a:tc>
                  <a:txBody>
                    <a:bodyPr/>
                    <a:lstStyle/>
                    <a:p>
                      <a:pPr algn="ctr">
                        <a:lnSpc>
                          <a:spcPts val="3240"/>
                        </a:lnSpc>
                        <a:defRPr/>
                      </a:pPr>
                      <a:r>
                        <a:rPr lang="en-US" sz="2700" spc="18">
                          <a:solidFill>
                            <a:srgbClr val="FFFFFF"/>
                          </a:solidFill>
                          <a:latin typeface="Montserrat Bold"/>
                        </a:rPr>
                        <a:t>ORDER_ID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26">
                          <a:solidFill>
                            <a:srgbClr val="FFFFFF"/>
                          </a:solidFill>
                          <a:latin typeface="Montserrat Bold"/>
                        </a:rPr>
                        <a:t>ORDER_NUMBER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CUSTOMER_ID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PRODUCT_ID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26">
                          <a:solidFill>
                            <a:srgbClr val="FFFFFF"/>
                          </a:solidFill>
                          <a:latin typeface="Montserrat Bold"/>
                        </a:rPr>
                        <a:t>REGION_ID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573534">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1002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538985">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33">
                          <a:solidFill>
                            <a:srgbClr val="000000"/>
                          </a:solidFill>
                          <a:latin typeface="Montserrat"/>
                        </a:rPr>
                        <a:t>1003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538983">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33">
                          <a:solidFill>
                            <a:srgbClr val="000000"/>
                          </a:solidFill>
                          <a:latin typeface="Montserrat"/>
                        </a:rPr>
                        <a:t>1004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bl>
          </a:graphicData>
        </a:graphic>
      </p:graphicFrame>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39694" y="3785616"/>
            <a:ext cx="589788" cy="645033"/>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8892538" y="3785616"/>
            <a:ext cx="589788" cy="645033"/>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1942064" y="3785616"/>
            <a:ext cx="589788" cy="645033"/>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302484" y="3785616"/>
            <a:ext cx="594551" cy="645033"/>
          </a:xfrm>
          <a:prstGeom prst="rect">
            <a:avLst/>
          </a:prstGeom>
        </p:spPr>
      </p:pic>
      <p:sp>
        <p:nvSpPr>
          <p:cNvPr id="9" name="TextBox 9"/>
          <p:cNvSpPr txBox="1"/>
          <p:nvPr/>
        </p:nvSpPr>
        <p:spPr>
          <a:xfrm>
            <a:off x="8065197" y="3343135"/>
            <a:ext cx="2411730" cy="437833"/>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a:rPr>
              <a:t>FOREIGN KEY</a:t>
            </a:r>
          </a:p>
        </p:txBody>
      </p:sp>
      <p:sp>
        <p:nvSpPr>
          <p:cNvPr id="10" name="TextBox 10"/>
          <p:cNvSpPr txBox="1"/>
          <p:nvPr/>
        </p:nvSpPr>
        <p:spPr>
          <a:xfrm>
            <a:off x="1348434" y="3345421"/>
            <a:ext cx="2384108" cy="437833"/>
          </a:xfrm>
          <a:prstGeom prst="rect">
            <a:avLst/>
          </a:prstGeom>
        </p:spPr>
        <p:txBody>
          <a:bodyPr lIns="0" tIns="0" rIns="0" bIns="0" rtlCol="0" anchor="t">
            <a:spAutoFit/>
          </a:bodyPr>
          <a:lstStyle/>
          <a:p>
            <a:pPr algn="l">
              <a:lnSpc>
                <a:spcPts val="3240"/>
              </a:lnSpc>
            </a:pPr>
            <a:r>
              <a:rPr lang="en-US" sz="2700" spc="3">
                <a:solidFill>
                  <a:srgbClr val="000000"/>
                </a:solidFill>
                <a:latin typeface="Montserrat"/>
              </a:rPr>
              <a:t>PRIMARY KEY</a:t>
            </a:r>
          </a:p>
        </p:txBody>
      </p:sp>
      <p:sp>
        <p:nvSpPr>
          <p:cNvPr id="11" name="TextBox 11"/>
          <p:cNvSpPr txBox="1"/>
          <p:nvPr/>
        </p:nvSpPr>
        <p:spPr>
          <a:xfrm>
            <a:off x="11065382" y="3365880"/>
            <a:ext cx="2411730"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a:rPr>
              <a:t>FOREIGN KEY</a:t>
            </a:r>
          </a:p>
        </p:txBody>
      </p:sp>
      <p:sp>
        <p:nvSpPr>
          <p:cNvPr id="12" name="TextBox 12"/>
          <p:cNvSpPr txBox="1"/>
          <p:nvPr/>
        </p:nvSpPr>
        <p:spPr>
          <a:xfrm>
            <a:off x="14378178" y="3407981"/>
            <a:ext cx="2411730"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a:rPr>
              <a:t>FOREIGN KEY</a:t>
            </a:r>
          </a:p>
        </p:txBody>
      </p:sp>
      <p:pic>
        <p:nvPicPr>
          <p:cNvPr id="13" name="Picture 13"/>
          <p:cNvPicPr>
            <a:picLocks noChangeAspect="1"/>
          </p:cNvPicPr>
          <p:nvPr/>
        </p:nvPicPr>
        <p:blipFill>
          <a:blip r:embed="rId7"/>
          <a:srcRect/>
          <a:stretch>
            <a:fillRect/>
          </a:stretch>
        </p:blipFill>
        <p:spPr>
          <a:xfrm>
            <a:off x="16384102" y="285444"/>
            <a:ext cx="1308813" cy="1656871"/>
          </a:xfrm>
          <a:prstGeom prst="rect">
            <a:avLst/>
          </a:prstGeom>
        </p:spPr>
      </p:pic>
      <p:sp>
        <p:nvSpPr>
          <p:cNvPr id="14" name="TextBox 14"/>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15" name="Picture 15"/>
          <p:cNvPicPr>
            <a:picLocks noChangeAspect="1"/>
          </p:cNvPicPr>
          <p:nvPr/>
        </p:nvPicPr>
        <p:blipFill>
          <a:blip r:embed="rId8"/>
          <a:srcRect t="14180" b="19681"/>
          <a:stretch>
            <a:fillRect/>
          </a:stretch>
        </p:blipFill>
        <p:spPr>
          <a:xfrm>
            <a:off x="16086986" y="9741104"/>
            <a:ext cx="2201014" cy="545896"/>
          </a:xfrm>
          <a:prstGeom prst="rect">
            <a:avLst/>
          </a:prstGeom>
        </p:spPr>
      </p:pic>
      <p:pic>
        <p:nvPicPr>
          <p:cNvPr id="16" name="Picture 16"/>
          <p:cNvPicPr>
            <a:picLocks noChangeAspect="1"/>
          </p:cNvPicPr>
          <p:nvPr/>
        </p:nvPicPr>
        <p:blipFill>
          <a:blip r:embed="rId8"/>
          <a:srcRect t="14180" b="19681"/>
          <a:stretch>
            <a:fillRect/>
          </a:stretch>
        </p:blipFill>
        <p:spPr>
          <a:xfrm>
            <a:off x="16239386" y="9893504"/>
            <a:ext cx="2201014" cy="5458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28700" y="503714"/>
            <a:ext cx="13908405" cy="1040448"/>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Installation of SQL Developer</a:t>
            </a:r>
          </a:p>
        </p:txBody>
      </p:sp>
      <p:sp>
        <p:nvSpPr>
          <p:cNvPr id="4" name="TextBox 4"/>
          <p:cNvSpPr txBox="1"/>
          <p:nvPr/>
        </p:nvSpPr>
        <p:spPr>
          <a:xfrm>
            <a:off x="1103832" y="2143585"/>
            <a:ext cx="15630525" cy="1033463"/>
          </a:xfrm>
          <a:prstGeom prst="rect">
            <a:avLst/>
          </a:prstGeom>
        </p:spPr>
        <p:txBody>
          <a:bodyPr lIns="0" tIns="0" rIns="0" bIns="0" rtlCol="0" anchor="t">
            <a:spAutoFit/>
          </a:bodyPr>
          <a:lstStyle/>
          <a:p>
            <a:pPr algn="l">
              <a:lnSpc>
                <a:spcPts val="3960"/>
              </a:lnSpc>
            </a:pPr>
            <a:r>
              <a:rPr lang="en-US" sz="3300" spc="24">
                <a:solidFill>
                  <a:srgbClr val="000000"/>
                </a:solidFill>
                <a:latin typeface="Montserrat"/>
              </a:rPr>
              <a:t>Oracle SQL Developer is a free, integrated development environment that</a:t>
            </a:r>
          </a:p>
          <a:p>
            <a:pPr algn="l">
              <a:lnSpc>
                <a:spcPts val="3960"/>
              </a:lnSpc>
            </a:pPr>
            <a:r>
              <a:rPr lang="en-US" sz="3300" spc="24">
                <a:solidFill>
                  <a:srgbClr val="000000"/>
                </a:solidFill>
                <a:latin typeface="Montserrat"/>
              </a:rPr>
              <a:t>simplifies the development and management of Oracle Database.</a:t>
            </a:r>
          </a:p>
        </p:txBody>
      </p:sp>
      <p:pic>
        <p:nvPicPr>
          <p:cNvPr id="5" name="Picture 5"/>
          <p:cNvPicPr>
            <a:picLocks noChangeAspect="1"/>
          </p:cNvPicPr>
          <p:nvPr/>
        </p:nvPicPr>
        <p:blipFill>
          <a:blip r:embed="rId3"/>
          <a:srcRect t="137" b="137"/>
          <a:stretch>
            <a:fillRect/>
          </a:stretch>
        </p:blipFill>
        <p:spPr>
          <a:xfrm>
            <a:off x="224028" y="3776472"/>
            <a:ext cx="17844516" cy="1154056"/>
          </a:xfrm>
          <a:prstGeom prst="rect">
            <a:avLst/>
          </a:prstGeom>
        </p:spPr>
      </p:pic>
      <p:pic>
        <p:nvPicPr>
          <p:cNvPr id="6" name="Picture 6"/>
          <p:cNvPicPr>
            <a:picLocks noChangeAspect="1"/>
          </p:cNvPicPr>
          <p:nvPr/>
        </p:nvPicPr>
        <p:blipFill>
          <a:blip r:embed="rId4"/>
          <a:srcRect l="1864" r="1864"/>
          <a:stretch>
            <a:fillRect/>
          </a:stretch>
        </p:blipFill>
        <p:spPr>
          <a:xfrm>
            <a:off x="224028" y="5353812"/>
            <a:ext cx="17839944" cy="1714500"/>
          </a:xfrm>
          <a:prstGeom prst="rect">
            <a:avLst/>
          </a:prstGeom>
        </p:spPr>
      </p:pic>
      <p:pic>
        <p:nvPicPr>
          <p:cNvPr id="7" name="Picture 7"/>
          <p:cNvPicPr>
            <a:picLocks noChangeAspect="1"/>
          </p:cNvPicPr>
          <p:nvPr/>
        </p:nvPicPr>
        <p:blipFill>
          <a:blip r:embed="rId5"/>
          <a:srcRect t="3775" b="3775"/>
          <a:stretch>
            <a:fillRect/>
          </a:stretch>
        </p:blipFill>
        <p:spPr>
          <a:xfrm>
            <a:off x="224028" y="7356348"/>
            <a:ext cx="17839944" cy="2084832"/>
          </a:xfrm>
          <a:prstGeom prst="rect">
            <a:avLst/>
          </a:prstGeom>
        </p:spPr>
      </p:pic>
      <p:pic>
        <p:nvPicPr>
          <p:cNvPr id="8" name="Picture 8"/>
          <p:cNvPicPr>
            <a:picLocks noChangeAspect="1"/>
          </p:cNvPicPr>
          <p:nvPr/>
        </p:nvPicPr>
        <p:blipFill>
          <a:blip r:embed="rId6"/>
          <a:srcRect t="14180" b="19681"/>
          <a:stretch>
            <a:fillRect/>
          </a:stretch>
        </p:blipFill>
        <p:spPr>
          <a:xfrm>
            <a:off x="16086986" y="9726930"/>
            <a:ext cx="2201014" cy="545896"/>
          </a:xfrm>
          <a:prstGeom prst="rect">
            <a:avLst/>
          </a:prstGeom>
        </p:spPr>
      </p:pic>
      <p:pic>
        <p:nvPicPr>
          <p:cNvPr id="9" name="Picture 9"/>
          <p:cNvPicPr>
            <a:picLocks noChangeAspect="1"/>
          </p:cNvPicPr>
          <p:nvPr/>
        </p:nvPicPr>
        <p:blipFill>
          <a:blip r:embed="rId7"/>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1366182"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CHECK Constraint</a:t>
            </a:r>
          </a:p>
        </p:txBody>
      </p:sp>
      <p:sp>
        <p:nvSpPr>
          <p:cNvPr id="4" name="TextBox 4"/>
          <p:cNvSpPr txBox="1"/>
          <p:nvPr/>
        </p:nvSpPr>
        <p:spPr>
          <a:xfrm>
            <a:off x="1032510" y="2574404"/>
            <a:ext cx="16796385" cy="6403023"/>
          </a:xfrm>
          <a:prstGeom prst="rect">
            <a:avLst/>
          </a:prstGeom>
        </p:spPr>
        <p:txBody>
          <a:bodyPr lIns="0" tIns="0" rIns="0" bIns="0" rtlCol="0" anchor="t">
            <a:spAutoFit/>
          </a:bodyPr>
          <a:lstStyle/>
          <a:p>
            <a:pPr algn="l">
              <a:lnSpc>
                <a:spcPts val="2879"/>
              </a:lnSpc>
            </a:pPr>
            <a:r>
              <a:rPr lang="en-US" sz="2400" spc="30" dirty="0">
                <a:solidFill>
                  <a:srgbClr val="000000"/>
                </a:solidFill>
                <a:latin typeface="Montserrat Bold"/>
              </a:rPr>
              <a:t>“</a:t>
            </a:r>
            <a:r>
              <a:rPr lang="en-US" sz="2400" spc="30" dirty="0">
                <a:solidFill>
                  <a:srgbClr val="00AF50"/>
                </a:solidFill>
                <a:latin typeface="Montserrat Bold"/>
              </a:rPr>
              <a:t>CHECK </a:t>
            </a:r>
            <a:r>
              <a:rPr lang="en-US" sz="2400" spc="30" dirty="0">
                <a:solidFill>
                  <a:srgbClr val="000000"/>
                </a:solidFill>
                <a:latin typeface="Montserrat Bold"/>
              </a:rPr>
              <a:t>constraint enables a condition to check the value being entered into a column in a table.”</a:t>
            </a:r>
          </a:p>
          <a:p>
            <a:pPr algn="l">
              <a:lnSpc>
                <a:spcPts val="2879"/>
              </a:lnSpc>
            </a:pPr>
            <a:endParaRPr lang="en-US" sz="2400" spc="30" dirty="0">
              <a:solidFill>
                <a:srgbClr val="000000"/>
              </a:solidFill>
              <a:latin typeface="Montserrat Bold"/>
            </a:endParaRPr>
          </a:p>
          <a:p>
            <a:pPr algn="l">
              <a:lnSpc>
                <a:spcPts val="2879"/>
              </a:lnSpc>
            </a:pPr>
            <a:r>
              <a:rPr lang="en-US" sz="2400" spc="30" dirty="0">
                <a:solidFill>
                  <a:srgbClr val="000000"/>
                </a:solidFill>
                <a:latin typeface="Montserrat Bold"/>
              </a:rPr>
              <a:t>CHECK WITH CREATE TABLE Syntax :</a:t>
            </a:r>
          </a:p>
          <a:p>
            <a:pPr algn="l">
              <a:lnSpc>
                <a:spcPts val="6483"/>
              </a:lnSpc>
            </a:pPr>
            <a:r>
              <a:rPr lang="en-US" sz="2700" spc="18" dirty="0">
                <a:solidFill>
                  <a:srgbClr val="4471C4"/>
                </a:solidFill>
                <a:latin typeface="Montserrat Bold"/>
              </a:rPr>
              <a:t>CREATE TABLE </a:t>
            </a:r>
            <a:r>
              <a:rPr lang="en-US" sz="2700" spc="18" dirty="0" err="1">
                <a:solidFill>
                  <a:srgbClr val="000000"/>
                </a:solidFill>
                <a:latin typeface="Montserrat Bold"/>
              </a:rPr>
              <a:t>table_name</a:t>
            </a:r>
            <a:r>
              <a:rPr lang="en-US" sz="2700" spc="18" dirty="0">
                <a:solidFill>
                  <a:srgbClr val="000000"/>
                </a:solidFill>
                <a:latin typeface="Montserrat Bold"/>
              </a:rPr>
              <a:t>  (</a:t>
            </a:r>
          </a:p>
          <a:p>
            <a:pPr algn="l">
              <a:lnSpc>
                <a:spcPts val="6480"/>
              </a:lnSpc>
            </a:pPr>
            <a:r>
              <a:rPr lang="en-US" sz="2700" spc="18" dirty="0">
                <a:solidFill>
                  <a:srgbClr val="000000"/>
                </a:solidFill>
                <a:latin typeface="Montserrat Bold"/>
              </a:rPr>
              <a:t>column_name1 datatype </a:t>
            </a:r>
            <a:r>
              <a:rPr lang="en-US" sz="2700" spc="18" dirty="0">
                <a:solidFill>
                  <a:srgbClr val="4471C4"/>
                </a:solidFill>
                <a:latin typeface="Montserrat Bold"/>
              </a:rPr>
              <a:t>NOT NULL</a:t>
            </a:r>
            <a:r>
              <a:rPr lang="en-US" sz="2700" spc="18" dirty="0">
                <a:solidFill>
                  <a:srgbClr val="000000"/>
                </a:solidFill>
                <a:latin typeface="Montserrat Bold"/>
              </a:rPr>
              <a:t>,  column_name2 datatype</a:t>
            </a:r>
          </a:p>
          <a:p>
            <a:pPr algn="l">
              <a:lnSpc>
                <a:spcPts val="3240"/>
              </a:lnSpc>
            </a:pPr>
            <a:r>
              <a:rPr lang="en-US" sz="2700" spc="11" dirty="0">
                <a:solidFill>
                  <a:srgbClr val="4471C4"/>
                </a:solidFill>
                <a:latin typeface="Montserrat Bold"/>
              </a:rPr>
              <a:t>CONSTRAINT </a:t>
            </a:r>
            <a:r>
              <a:rPr lang="en-US" sz="2700" spc="11" dirty="0" err="1">
                <a:solidFill>
                  <a:srgbClr val="000000"/>
                </a:solidFill>
                <a:latin typeface="Montserrat Bold"/>
              </a:rPr>
              <a:t>constraint_name</a:t>
            </a:r>
            <a:r>
              <a:rPr lang="en-US" sz="2700" spc="11" dirty="0">
                <a:solidFill>
                  <a:srgbClr val="000000"/>
                </a:solidFill>
                <a:latin typeface="Montserrat Bold"/>
              </a:rPr>
              <a:t> </a:t>
            </a:r>
            <a:r>
              <a:rPr lang="en-US" sz="2700" spc="11" dirty="0">
                <a:solidFill>
                  <a:srgbClr val="4471C4"/>
                </a:solidFill>
                <a:latin typeface="Montserrat Bold"/>
              </a:rPr>
              <a:t>CHECK </a:t>
            </a:r>
            <a:r>
              <a:rPr lang="en-US" sz="2700" spc="11" dirty="0">
                <a:solidFill>
                  <a:srgbClr val="000000"/>
                </a:solidFill>
                <a:latin typeface="Montserrat Bold"/>
              </a:rPr>
              <a:t>condition</a:t>
            </a:r>
          </a:p>
          <a:p>
            <a:pPr algn="l">
              <a:lnSpc>
                <a:spcPts val="3240"/>
              </a:lnSpc>
            </a:pPr>
            <a:endParaRPr lang="en-US" sz="2700" spc="11" dirty="0">
              <a:solidFill>
                <a:srgbClr val="000000"/>
              </a:solidFill>
              <a:latin typeface="Montserrat Bold"/>
            </a:endParaRPr>
          </a:p>
          <a:p>
            <a:pPr algn="l">
              <a:lnSpc>
                <a:spcPts val="3240"/>
              </a:lnSpc>
            </a:pPr>
            <a:r>
              <a:rPr lang="en-US" sz="2700" spc="26" dirty="0">
                <a:solidFill>
                  <a:srgbClr val="000000"/>
                </a:solidFill>
                <a:latin typeface="Montserrat Bold"/>
              </a:rPr>
              <a: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1366182"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CHECK Constraint</a:t>
            </a:r>
          </a:p>
        </p:txBody>
      </p:sp>
      <p:sp>
        <p:nvSpPr>
          <p:cNvPr id="4" name="TextBox 4"/>
          <p:cNvSpPr txBox="1"/>
          <p:nvPr/>
        </p:nvSpPr>
        <p:spPr>
          <a:xfrm>
            <a:off x="1103832" y="2972943"/>
            <a:ext cx="6139815" cy="382905"/>
          </a:xfrm>
          <a:prstGeom prst="rect">
            <a:avLst/>
          </a:prstGeom>
        </p:spPr>
        <p:txBody>
          <a:bodyPr lIns="0" tIns="0" rIns="0" bIns="0" rtlCol="0" anchor="t">
            <a:spAutoFit/>
          </a:bodyPr>
          <a:lstStyle/>
          <a:p>
            <a:pPr algn="l">
              <a:lnSpc>
                <a:spcPts val="2879"/>
              </a:lnSpc>
            </a:pPr>
            <a:r>
              <a:rPr lang="en-US" sz="2400" spc="38">
                <a:solidFill>
                  <a:srgbClr val="000000"/>
                </a:solidFill>
                <a:latin typeface="Montserrat Bold"/>
              </a:rPr>
              <a:t>CHECK WITH ALTER TABLE Syntax :</a:t>
            </a:r>
          </a:p>
        </p:txBody>
      </p:sp>
      <p:sp>
        <p:nvSpPr>
          <p:cNvPr id="5" name="TextBox 5"/>
          <p:cNvSpPr txBox="1"/>
          <p:nvPr/>
        </p:nvSpPr>
        <p:spPr>
          <a:xfrm>
            <a:off x="1526742" y="5096814"/>
            <a:ext cx="12945428" cy="1397635"/>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ADD CONSTRAINT </a:t>
            </a:r>
            <a:r>
              <a:rPr lang="en-US" sz="3000" spc="13">
                <a:solidFill>
                  <a:srgbClr val="000000"/>
                </a:solidFill>
                <a:latin typeface="Montserrat Bold"/>
              </a:rPr>
              <a:t>constraint_name </a:t>
            </a:r>
            <a:r>
              <a:rPr lang="en-US" sz="3000" spc="13">
                <a:solidFill>
                  <a:srgbClr val="4471C4"/>
                </a:solidFill>
                <a:latin typeface="Montserrat Bold"/>
              </a:rPr>
              <a:t>CHECK </a:t>
            </a:r>
            <a:r>
              <a:rPr lang="en-US" sz="3000" spc="13">
                <a:solidFill>
                  <a:srgbClr val="000000"/>
                </a:solidFill>
                <a:latin typeface="Montserrat Bold"/>
              </a:rPr>
              <a:t>(column_name);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47775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DEFAULT Constraint</a:t>
            </a:r>
          </a:p>
        </p:txBody>
      </p:sp>
      <p:sp>
        <p:nvSpPr>
          <p:cNvPr id="4" name="TextBox 4"/>
          <p:cNvSpPr txBox="1"/>
          <p:nvPr/>
        </p:nvSpPr>
        <p:spPr>
          <a:xfrm>
            <a:off x="1103832" y="2574404"/>
            <a:ext cx="14316075" cy="6403023"/>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DEFAULT </a:t>
            </a:r>
            <a:r>
              <a:rPr lang="en-US" sz="2400" spc="23">
                <a:solidFill>
                  <a:srgbClr val="000000"/>
                </a:solidFill>
                <a:latin typeface="Montserrat Bold"/>
              </a:rPr>
              <a:t>constraint is used to provide a default value for a column.”</a:t>
            </a:r>
          </a:p>
          <a:p>
            <a:pPr algn="l">
              <a:lnSpc>
                <a:spcPts val="2879"/>
              </a:lnSpc>
            </a:pPr>
            <a:endParaRPr lang="en-US" sz="2400" spc="23">
              <a:solidFill>
                <a:srgbClr val="000000"/>
              </a:solidFill>
              <a:latin typeface="Montserrat Bold"/>
            </a:endParaRPr>
          </a:p>
          <a:p>
            <a:pPr algn="l">
              <a:lnSpc>
                <a:spcPts val="2879"/>
              </a:lnSpc>
            </a:pPr>
            <a:r>
              <a:rPr lang="en-US" sz="2400" spc="30">
                <a:solidFill>
                  <a:srgbClr val="000000"/>
                </a:solidFill>
                <a:latin typeface="Montserrat Bold"/>
              </a:rPr>
              <a:t>DEFAULT WITH CREATE TABLE Syntax :</a:t>
            </a:r>
          </a:p>
          <a:p>
            <a:pPr algn="l">
              <a:lnSpc>
                <a:spcPts val="6483"/>
              </a:lnSpc>
            </a:pPr>
            <a:r>
              <a:rPr lang="en-US" sz="2700" spc="18">
                <a:solidFill>
                  <a:srgbClr val="4471C4"/>
                </a:solidFill>
                <a:latin typeface="Montserrat Bold"/>
              </a:rPr>
              <a:t>CREATE TABLE </a:t>
            </a:r>
            <a:r>
              <a:rPr lang="en-US" sz="2700" spc="18">
                <a:solidFill>
                  <a:srgbClr val="000000"/>
                </a:solidFill>
                <a:latin typeface="Montserrat Bold"/>
              </a:rPr>
              <a:t>table_name  (</a:t>
            </a:r>
          </a:p>
          <a:p>
            <a:pPr algn="l">
              <a:lnSpc>
                <a:spcPts val="6480"/>
              </a:lnSpc>
            </a:pPr>
            <a:r>
              <a:rPr lang="en-US" sz="2700" spc="18">
                <a:solidFill>
                  <a:srgbClr val="000000"/>
                </a:solidFill>
                <a:latin typeface="Montserrat Bold"/>
              </a:rPr>
              <a:t>column_name1 datatype </a:t>
            </a:r>
            <a:r>
              <a:rPr lang="en-US" sz="2700" spc="18">
                <a:solidFill>
                  <a:srgbClr val="4471C4"/>
                </a:solidFill>
                <a:latin typeface="Montserrat Bold"/>
              </a:rPr>
              <a:t>NOT NULL</a:t>
            </a:r>
            <a:r>
              <a:rPr lang="en-US" sz="2700" spc="18">
                <a:solidFill>
                  <a:srgbClr val="000000"/>
                </a:solidFill>
                <a:latin typeface="Montserrat Bold"/>
              </a:rPr>
              <a:t>,  column_name2 datatype</a:t>
            </a:r>
          </a:p>
          <a:p>
            <a:pPr algn="l">
              <a:lnSpc>
                <a:spcPts val="3240"/>
              </a:lnSpc>
            </a:pPr>
            <a:r>
              <a:rPr lang="en-US" sz="2700" spc="18">
                <a:solidFill>
                  <a:srgbClr val="000000"/>
                </a:solidFill>
                <a:latin typeface="Montserrat Bold"/>
              </a:rPr>
              <a:t>column_name3 datatype </a:t>
            </a:r>
            <a:r>
              <a:rPr lang="en-US" sz="2700" spc="18">
                <a:solidFill>
                  <a:srgbClr val="4471C4"/>
                </a:solidFill>
                <a:latin typeface="Montserrat Bold"/>
              </a:rPr>
              <a:t>DEFAULT </a:t>
            </a:r>
            <a:r>
              <a:rPr lang="en-US" sz="2700" spc="18">
                <a:solidFill>
                  <a:srgbClr val="000000"/>
                </a:solidFill>
                <a:latin typeface="Montserrat Bold"/>
              </a:rPr>
              <a:t>‘default_value’</a:t>
            </a:r>
          </a:p>
          <a:p>
            <a:pPr algn="l">
              <a:lnSpc>
                <a:spcPts val="3240"/>
              </a:lnSpc>
            </a:pPr>
            <a:endParaRPr lang="en-US" sz="2700" spc="18">
              <a:solidFill>
                <a:srgbClr val="000000"/>
              </a:solidFill>
              <a:latin typeface="Montserrat Bold"/>
            </a:endParaRPr>
          </a:p>
          <a:p>
            <a:pPr algn="l">
              <a:lnSpc>
                <a:spcPts val="3240"/>
              </a:lnSpc>
            </a:pPr>
            <a:r>
              <a:rPr lang="en-US" sz="2700" spc="26">
                <a:solidFill>
                  <a:srgbClr val="000000"/>
                </a:solidFill>
                <a:latin typeface="Montserrat Bold"/>
              </a:rPr>
              <a: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1247775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DEFAULT Constraint</a:t>
            </a:r>
          </a:p>
        </p:txBody>
      </p:sp>
      <p:sp>
        <p:nvSpPr>
          <p:cNvPr id="4" name="TextBox 4"/>
          <p:cNvSpPr txBox="1"/>
          <p:nvPr/>
        </p:nvSpPr>
        <p:spPr>
          <a:xfrm>
            <a:off x="1103832" y="2972943"/>
            <a:ext cx="6537960"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DEFAULT WITH ALTER TABLE Syntax :</a:t>
            </a:r>
          </a:p>
        </p:txBody>
      </p:sp>
      <p:sp>
        <p:nvSpPr>
          <p:cNvPr id="5" name="TextBox 5"/>
          <p:cNvSpPr txBox="1"/>
          <p:nvPr/>
        </p:nvSpPr>
        <p:spPr>
          <a:xfrm>
            <a:off x="1526742" y="5096814"/>
            <a:ext cx="10446068" cy="1397635"/>
          </a:xfrm>
          <a:prstGeom prst="rect">
            <a:avLst/>
          </a:prstGeom>
        </p:spPr>
        <p:txBody>
          <a:bodyPr lIns="0" tIns="0" rIns="0" bIns="0" rtlCol="0" anchor="t">
            <a:spAutoFit/>
          </a:bodyPr>
          <a:lstStyle/>
          <a:p>
            <a:pPr algn="l">
              <a:lnSpc>
                <a:spcPts val="3600"/>
              </a:lnSpc>
            </a:pPr>
            <a:r>
              <a:rPr lang="en-US" sz="3000" spc="13">
                <a:solidFill>
                  <a:srgbClr val="4471C4"/>
                </a:solidFill>
                <a:latin typeface="Montserrat Bold"/>
              </a:rPr>
              <a:t>ALTER TABLE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MODIFY </a:t>
            </a:r>
            <a:r>
              <a:rPr lang="en-US" sz="3000" spc="13">
                <a:solidFill>
                  <a:srgbClr val="000000"/>
                </a:solidFill>
                <a:latin typeface="Montserrat Bold"/>
              </a:rPr>
              <a:t>column_name </a:t>
            </a:r>
            <a:r>
              <a:rPr lang="en-US" sz="3000" spc="13">
                <a:solidFill>
                  <a:srgbClr val="4471C4"/>
                </a:solidFill>
                <a:latin typeface="Montserrat Bold"/>
              </a:rPr>
              <a:t>DEFAULT </a:t>
            </a:r>
            <a:r>
              <a:rPr lang="en-US" sz="3000" spc="13">
                <a:solidFill>
                  <a:srgbClr val="000000"/>
                </a:solidFill>
                <a:latin typeface="Montserrat Bold"/>
              </a:rPr>
              <a:t>‘default_value’;</a:t>
            </a:r>
          </a:p>
        </p:txBody>
      </p:sp>
      <p:sp>
        <p:nvSpPr>
          <p:cNvPr id="6" name="TextBox 6"/>
          <p:cNvSpPr txBox="1"/>
          <p:nvPr/>
        </p:nvSpPr>
        <p:spPr>
          <a:xfrm>
            <a:off x="1526742" y="7927975"/>
            <a:ext cx="13623607"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Default value will be added to the new records if no other value is specified.</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119812"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INDEX</a:t>
            </a:r>
          </a:p>
        </p:txBody>
      </p:sp>
      <p:sp>
        <p:nvSpPr>
          <p:cNvPr id="4" name="TextBox 4"/>
          <p:cNvSpPr txBox="1"/>
          <p:nvPr/>
        </p:nvSpPr>
        <p:spPr>
          <a:xfrm>
            <a:off x="1759000" y="2886837"/>
            <a:ext cx="14988540"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INDEXES </a:t>
            </a:r>
            <a:r>
              <a:rPr lang="en-US" sz="2400" spc="30">
                <a:solidFill>
                  <a:srgbClr val="000000"/>
                </a:solidFill>
                <a:latin typeface="Montserrat Bold"/>
              </a:rPr>
              <a:t>are used to improve the performance of retrieving data from the database .”</a:t>
            </a:r>
          </a:p>
        </p:txBody>
      </p:sp>
      <p:sp>
        <p:nvSpPr>
          <p:cNvPr id="5" name="TextBox 5"/>
          <p:cNvSpPr txBox="1"/>
          <p:nvPr/>
        </p:nvSpPr>
        <p:spPr>
          <a:xfrm>
            <a:off x="1529486" y="4626420"/>
            <a:ext cx="14376082" cy="3524885"/>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Indexes speed up the queries.</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Updating a table with indexes will take more time than updating a table without</a:t>
            </a:r>
          </a:p>
          <a:p>
            <a:pPr marL="506730" lvl="1" indent="-253365" algn="l">
              <a:lnSpc>
                <a:spcPts val="3240"/>
              </a:lnSpc>
            </a:pPr>
            <a:r>
              <a:rPr lang="en-US" sz="2700" spc="18">
                <a:solidFill>
                  <a:srgbClr val="000000"/>
                </a:solidFill>
                <a:latin typeface="Montserrat"/>
              </a:rPr>
              <a:t>indexes.</a:t>
            </a:r>
          </a:p>
          <a:p>
            <a:pPr marL="506730" lvl="1" indent="-253365" algn="l">
              <a:lnSpc>
                <a:spcPts val="3240"/>
              </a:lnSpc>
            </a:pPr>
            <a:endParaRPr lang="en-US" sz="2700" spc="18">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Indexes should only be created only columns that are frequently used.</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6119812"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INDEX</a:t>
            </a:r>
          </a:p>
        </p:txBody>
      </p:sp>
      <p:sp>
        <p:nvSpPr>
          <p:cNvPr id="4" name="TextBox 4"/>
          <p:cNvSpPr txBox="1"/>
          <p:nvPr/>
        </p:nvSpPr>
        <p:spPr>
          <a:xfrm>
            <a:off x="1287170" y="2706992"/>
            <a:ext cx="6883718" cy="2391092"/>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CREATE INDEX Syntax :</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240"/>
              </a:lnSpc>
            </a:pPr>
            <a:r>
              <a:rPr lang="en-US" sz="2700" spc="11">
                <a:solidFill>
                  <a:srgbClr val="4471C4"/>
                </a:solidFill>
                <a:latin typeface="Montserrat Bold"/>
              </a:rPr>
              <a:t>CREATE INDEX </a:t>
            </a:r>
            <a:r>
              <a:rPr lang="en-US" sz="2700" spc="11">
                <a:solidFill>
                  <a:srgbClr val="000000"/>
                </a:solidFill>
                <a:latin typeface="Montserrat Bold"/>
              </a:rPr>
              <a:t>index_name</a:t>
            </a:r>
          </a:p>
          <a:p>
            <a:pPr algn="l">
              <a:lnSpc>
                <a:spcPts val="3240"/>
              </a:lnSpc>
            </a:pPr>
            <a:endParaRPr lang="en-US" sz="2700" spc="11">
              <a:solidFill>
                <a:srgbClr val="000000"/>
              </a:solidFill>
              <a:latin typeface="Montserrat Bold"/>
            </a:endParaRPr>
          </a:p>
          <a:p>
            <a:pPr algn="l">
              <a:lnSpc>
                <a:spcPts val="3240"/>
              </a:lnSpc>
            </a:pPr>
            <a:r>
              <a:rPr lang="en-US" sz="2700" spc="11">
                <a:solidFill>
                  <a:srgbClr val="4471C4"/>
                </a:solidFill>
                <a:latin typeface="Montserrat Bold"/>
              </a:rPr>
              <a:t>ON </a:t>
            </a:r>
            <a:r>
              <a:rPr lang="en-US" sz="2700" spc="11">
                <a:solidFill>
                  <a:srgbClr val="000000"/>
                </a:solidFill>
                <a:latin typeface="Montserrat Bold"/>
              </a:rPr>
              <a:t>table_name(column_name);</a:t>
            </a:r>
          </a:p>
        </p:txBody>
      </p:sp>
      <p:sp>
        <p:nvSpPr>
          <p:cNvPr id="5" name="TextBox 5"/>
          <p:cNvSpPr txBox="1"/>
          <p:nvPr/>
        </p:nvSpPr>
        <p:spPr>
          <a:xfrm>
            <a:off x="1287170" y="6346507"/>
            <a:ext cx="3743325"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DROP INDEX Syntax :</a:t>
            </a:r>
          </a:p>
        </p:txBody>
      </p:sp>
      <p:sp>
        <p:nvSpPr>
          <p:cNvPr id="6" name="TextBox 6"/>
          <p:cNvSpPr txBox="1"/>
          <p:nvPr/>
        </p:nvSpPr>
        <p:spPr>
          <a:xfrm>
            <a:off x="2096832" y="7900542"/>
            <a:ext cx="5253038" cy="436880"/>
          </a:xfrm>
          <a:prstGeom prst="rect">
            <a:avLst/>
          </a:prstGeom>
        </p:spPr>
        <p:txBody>
          <a:bodyPr lIns="0" tIns="0" rIns="0" bIns="0" rtlCol="0" anchor="t">
            <a:spAutoFit/>
          </a:bodyPr>
          <a:lstStyle/>
          <a:p>
            <a:pPr algn="l">
              <a:lnSpc>
                <a:spcPts val="3240"/>
              </a:lnSpc>
            </a:pPr>
            <a:r>
              <a:rPr lang="en-US" sz="2700" spc="11">
                <a:solidFill>
                  <a:srgbClr val="4471C4"/>
                </a:solidFill>
                <a:latin typeface="Montserrat Bold"/>
              </a:rPr>
              <a:t>DROP INDEX </a:t>
            </a:r>
            <a:r>
              <a:rPr lang="en-US" sz="2700" spc="11">
                <a:solidFill>
                  <a:srgbClr val="000000"/>
                </a:solidFill>
                <a:latin typeface="Montserrat Bold"/>
              </a:rPr>
              <a:t>index_name ;</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103832" y="2717031"/>
            <a:ext cx="16867823" cy="6681788"/>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Constraints </a:t>
            </a:r>
            <a:r>
              <a:rPr lang="en-US" sz="2700" spc="18">
                <a:solidFill>
                  <a:srgbClr val="000000"/>
                </a:solidFill>
                <a:latin typeface="Montserrat Bold"/>
              </a:rPr>
              <a:t>are rules specified to restrict the type of data that can be stored in the</a:t>
            </a:r>
          </a:p>
          <a:p>
            <a:pPr marL="506730" lvl="1" indent="-253365" algn="l">
              <a:lnSpc>
                <a:spcPts val="3240"/>
              </a:lnSpc>
            </a:pPr>
            <a:r>
              <a:rPr lang="en-US" sz="2700" spc="18">
                <a:solidFill>
                  <a:srgbClr val="000000"/>
                </a:solidFill>
                <a:latin typeface="Montserrat Bold"/>
              </a:rPr>
              <a:t>table.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NOT NULL </a:t>
            </a:r>
            <a:r>
              <a:rPr lang="en-US" sz="2700" spc="18">
                <a:solidFill>
                  <a:srgbClr val="000000"/>
                </a:solidFill>
                <a:latin typeface="Montserrat Bold"/>
              </a:rPr>
              <a:t>constraint ensures that the column cannot have a NULL value.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UNIQUE </a:t>
            </a:r>
            <a:r>
              <a:rPr lang="en-US" sz="2700" spc="18">
                <a:solidFill>
                  <a:srgbClr val="000000"/>
                </a:solidFill>
                <a:latin typeface="Montserrat Bold"/>
              </a:rPr>
              <a:t>constraint ensures that all the values in a column are different.</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CHECK </a:t>
            </a:r>
            <a:r>
              <a:rPr lang="en-US" sz="2700" spc="18">
                <a:solidFill>
                  <a:srgbClr val="000000"/>
                </a:solidFill>
                <a:latin typeface="Montserrat Bold"/>
              </a:rPr>
              <a:t>constraint enables a condition to check the value being entered into a column</a:t>
            </a:r>
          </a:p>
          <a:p>
            <a:pPr marL="506730" lvl="1" indent="-253365" algn="l">
              <a:lnSpc>
                <a:spcPts val="3240"/>
              </a:lnSpc>
            </a:pPr>
            <a:r>
              <a:rPr lang="en-US" sz="2700" spc="18">
                <a:solidFill>
                  <a:srgbClr val="000000"/>
                </a:solidFill>
                <a:latin typeface="Montserrat Bold"/>
              </a:rPr>
              <a:t>in a table.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DEFAULT </a:t>
            </a:r>
            <a:r>
              <a:rPr lang="en-US" sz="2700" spc="18">
                <a:solidFill>
                  <a:srgbClr val="000000"/>
                </a:solidFill>
                <a:latin typeface="Montserrat Bold"/>
              </a:rPr>
              <a:t>constraint is used to provide a default value for a column.</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971702" y="3648124"/>
            <a:ext cx="16255365" cy="437833"/>
          </a:xfrm>
          <a:prstGeom prst="rect">
            <a:avLst/>
          </a:prstGeom>
        </p:spPr>
        <p:txBody>
          <a:bodyPr lIns="0" tIns="0" rIns="0" bIns="0" rtlCol="0" anchor="t">
            <a:spAutoFit/>
          </a:bodyPr>
          <a:lstStyle/>
          <a:p>
            <a:pPr marL="506730" lvl="1" indent="-253365" algn="l">
              <a:lnSpc>
                <a:spcPts val="3240"/>
              </a:lnSpc>
              <a:buFont typeface="Arial"/>
              <a:buChar char="•"/>
            </a:pPr>
            <a:r>
              <a:rPr lang="en-US" sz="2700" spc="18" dirty="0">
                <a:solidFill>
                  <a:srgbClr val="00AF50"/>
                </a:solidFill>
                <a:latin typeface="Montserrat Bold"/>
              </a:rPr>
              <a:t>PRIMARY KEY </a:t>
            </a:r>
            <a:r>
              <a:rPr lang="en-US" sz="2700" spc="18" dirty="0">
                <a:solidFill>
                  <a:srgbClr val="000000"/>
                </a:solidFill>
                <a:latin typeface="Montserrat Bold"/>
              </a:rPr>
              <a:t>is a field in table which uniquely identifies each record in the table.</a:t>
            </a:r>
          </a:p>
        </p:txBody>
      </p:sp>
      <p:sp>
        <p:nvSpPr>
          <p:cNvPr id="5" name="TextBox 5"/>
          <p:cNvSpPr txBox="1"/>
          <p:nvPr/>
        </p:nvSpPr>
        <p:spPr>
          <a:xfrm>
            <a:off x="971702" y="5295264"/>
            <a:ext cx="16054388"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AF50"/>
                </a:solidFill>
                <a:latin typeface="Montserrat Bold"/>
              </a:rPr>
              <a:t>FOREIGN KEY </a:t>
            </a:r>
            <a:r>
              <a:rPr lang="en-US" sz="2700" spc="26">
                <a:solidFill>
                  <a:srgbClr val="000000"/>
                </a:solidFill>
                <a:latin typeface="Montserrat Bold"/>
              </a:rPr>
              <a:t>is a field in one table that refers to PRIMARY KEY in another table.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graphicFrame>
        <p:nvGraphicFramePr>
          <p:cNvPr id="9" name="Table 8">
            <a:extLst>
              <a:ext uri="{FF2B5EF4-FFF2-40B4-BE49-F238E27FC236}">
                <a16:creationId xmlns:a16="http://schemas.microsoft.com/office/drawing/2014/main" id="{A3F69690-F1D2-E1FC-93C6-B9E87D4D2CEF}"/>
              </a:ext>
            </a:extLst>
          </p:cNvPr>
          <p:cNvGraphicFramePr>
            <a:graphicFrameLocks noGrp="1"/>
          </p:cNvGraphicFramePr>
          <p:nvPr>
            <p:extLst>
              <p:ext uri="{D42A27DB-BD31-4B8C-83A1-F6EECF244321}">
                <p14:modId xmlns:p14="http://schemas.microsoft.com/office/powerpoint/2010/main" val="122342304"/>
              </p:ext>
            </p:extLst>
          </p:nvPr>
        </p:nvGraphicFramePr>
        <p:xfrm>
          <a:off x="519932" y="2339180"/>
          <a:ext cx="15329668" cy="2804320"/>
        </p:xfrm>
        <a:graphic>
          <a:graphicData uri="http://schemas.openxmlformats.org/drawingml/2006/table">
            <a:tbl>
              <a:tblPr/>
              <a:tblGrid>
                <a:gridCol w="7664834">
                  <a:extLst>
                    <a:ext uri="{9D8B030D-6E8A-4147-A177-3AD203B41FA5}">
                      <a16:colId xmlns:a16="http://schemas.microsoft.com/office/drawing/2014/main" val="3136375971"/>
                    </a:ext>
                  </a:extLst>
                </a:gridCol>
                <a:gridCol w="7664834">
                  <a:extLst>
                    <a:ext uri="{9D8B030D-6E8A-4147-A177-3AD203B41FA5}">
                      <a16:colId xmlns:a16="http://schemas.microsoft.com/office/drawing/2014/main" val="3427958884"/>
                    </a:ext>
                  </a:extLst>
                </a:gridCol>
              </a:tblGrid>
              <a:tr h="1402160">
                <a:tc>
                  <a:txBody>
                    <a:bodyPr/>
                    <a:lstStyle/>
                    <a:p>
                      <a:pPr algn="l" fontAlgn="t"/>
                      <a:r>
                        <a:rPr lang="en-US" dirty="0">
                          <a:effectLst/>
                        </a:rPr>
                        <a:t>CHAR(size)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 FIXED length string (can contain letters, numbers, and special characters). The </a:t>
                      </a:r>
                      <a:r>
                        <a:rPr lang="en-US" i="1" dirty="0">
                          <a:effectLst/>
                        </a:rPr>
                        <a:t>size</a:t>
                      </a:r>
                      <a:r>
                        <a:rPr lang="en-US" dirty="0">
                          <a:effectLst/>
                        </a:rPr>
                        <a:t> parameter specifies the column length in characters - can be from 0 to 255. Default is 1</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36469926"/>
                  </a:ext>
                </a:extLst>
              </a:tr>
              <a:tr h="1402160">
                <a:tc>
                  <a:txBody>
                    <a:bodyPr/>
                    <a:lstStyle/>
                    <a:p>
                      <a:pPr algn="l" fontAlgn="t"/>
                      <a:r>
                        <a:rPr lang="en-US" dirty="0">
                          <a:effectLst/>
                        </a:rPr>
                        <a:t>VARCHAR(size)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A VARIABLE length string (can contain letters, numbers, and special characters). The </a:t>
                      </a:r>
                      <a:r>
                        <a:rPr lang="en-US" i="1" dirty="0">
                          <a:effectLst/>
                        </a:rPr>
                        <a:t>size</a:t>
                      </a:r>
                      <a:r>
                        <a:rPr lang="en-US" dirty="0">
                          <a:effectLst/>
                        </a:rPr>
                        <a:t> parameter specifies the maximum string length in characters - can be from 0 to 65535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1945959"/>
                  </a:ext>
                </a:extLst>
              </a:tr>
            </a:tbl>
          </a:graphicData>
        </a:graphic>
      </p:graphicFrame>
    </p:spTree>
    <p:extLst>
      <p:ext uri="{BB962C8B-B14F-4D97-AF65-F5344CB8AC3E}">
        <p14:creationId xmlns:p14="http://schemas.microsoft.com/office/powerpoint/2010/main" val="13979071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dirty="0">
                <a:solidFill>
                  <a:srgbClr val="000000"/>
                </a:solidFill>
                <a:latin typeface="Montserrat Bold"/>
              </a:rPr>
              <a:t>Summary</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graphicFrame>
        <p:nvGraphicFramePr>
          <p:cNvPr id="9" name="Table 8">
            <a:extLst>
              <a:ext uri="{FF2B5EF4-FFF2-40B4-BE49-F238E27FC236}">
                <a16:creationId xmlns:a16="http://schemas.microsoft.com/office/drawing/2014/main" id="{A3F69690-F1D2-E1FC-93C6-B9E87D4D2CEF}"/>
              </a:ext>
            </a:extLst>
          </p:cNvPr>
          <p:cNvGraphicFramePr>
            <a:graphicFrameLocks noGrp="1"/>
          </p:cNvGraphicFramePr>
          <p:nvPr>
            <p:extLst>
              <p:ext uri="{D42A27DB-BD31-4B8C-83A1-F6EECF244321}">
                <p14:modId xmlns:p14="http://schemas.microsoft.com/office/powerpoint/2010/main" val="3273108514"/>
              </p:ext>
            </p:extLst>
          </p:nvPr>
        </p:nvGraphicFramePr>
        <p:xfrm>
          <a:off x="519932" y="2123046"/>
          <a:ext cx="15329668" cy="21248535"/>
        </p:xfrm>
        <a:graphic>
          <a:graphicData uri="http://schemas.openxmlformats.org/drawingml/2006/table">
            <a:tbl>
              <a:tblPr/>
              <a:tblGrid>
                <a:gridCol w="7664834">
                  <a:extLst>
                    <a:ext uri="{9D8B030D-6E8A-4147-A177-3AD203B41FA5}">
                      <a16:colId xmlns:a16="http://schemas.microsoft.com/office/drawing/2014/main" val="3136375971"/>
                    </a:ext>
                  </a:extLst>
                </a:gridCol>
                <a:gridCol w="7664834">
                  <a:extLst>
                    <a:ext uri="{9D8B030D-6E8A-4147-A177-3AD203B41FA5}">
                      <a16:colId xmlns:a16="http://schemas.microsoft.com/office/drawing/2014/main" val="3427958884"/>
                    </a:ext>
                  </a:extLst>
                </a:gridCol>
              </a:tblGrid>
              <a:tr h="1416569">
                <a:tc>
                  <a:txBody>
                    <a:bodyPr/>
                    <a:lstStyle/>
                    <a:p>
                      <a:pPr algn="l" fontAlgn="t"/>
                      <a:r>
                        <a:rPr lang="en-US" dirty="0">
                          <a:effectLst/>
                        </a:rPr>
                        <a:t>BIT(</a:t>
                      </a:r>
                      <a:r>
                        <a:rPr lang="en-US" i="1" dirty="0">
                          <a:effectLst/>
                        </a:rPr>
                        <a:t>size</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 bit-value type. The number of bits per value is specified in </a:t>
                      </a:r>
                      <a:r>
                        <a:rPr lang="en-US" i="1" dirty="0">
                          <a:effectLst/>
                        </a:rPr>
                        <a:t>size</a:t>
                      </a:r>
                      <a:r>
                        <a:rPr lang="en-US" dirty="0">
                          <a:effectLst/>
                        </a:rPr>
                        <a:t>. The </a:t>
                      </a:r>
                      <a:r>
                        <a:rPr lang="en-US" i="1" dirty="0">
                          <a:effectLst/>
                        </a:rPr>
                        <a:t>size</a:t>
                      </a:r>
                      <a:r>
                        <a:rPr lang="en-US" dirty="0">
                          <a:effectLst/>
                        </a:rPr>
                        <a:t> parameter can hold a value from 1 to 64. The default value for </a:t>
                      </a:r>
                      <a:r>
                        <a:rPr lang="en-US" i="1" dirty="0">
                          <a:effectLst/>
                        </a:rPr>
                        <a:t>size</a:t>
                      </a:r>
                      <a:r>
                        <a:rPr lang="en-US" dirty="0">
                          <a:effectLst/>
                        </a:rPr>
                        <a:t> is 1.</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36469926"/>
                  </a:ext>
                </a:extLst>
              </a:tr>
              <a:tr h="1416569">
                <a:tc>
                  <a:txBody>
                    <a:bodyPr/>
                    <a:lstStyle/>
                    <a:p>
                      <a:pPr algn="l" fontAlgn="t"/>
                      <a:r>
                        <a:rPr lang="en-US" dirty="0">
                          <a:effectLst/>
                        </a:rPr>
                        <a:t>TINYINT(</a:t>
                      </a:r>
                      <a:r>
                        <a:rPr lang="en-US" i="1" dirty="0">
                          <a:effectLst/>
                        </a:rPr>
                        <a:t>size</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 very small integer. Signed range is from -128 to 127. Unsigned range is from 0 to 255. The </a:t>
                      </a:r>
                      <a:r>
                        <a:rPr lang="en-US" i="1">
                          <a:effectLst/>
                        </a:rPr>
                        <a:t>size</a:t>
                      </a:r>
                      <a:r>
                        <a:rPr lang="en-US">
                          <a:effectLst/>
                        </a:rPr>
                        <a:t> parameter specifies the maximum display width (which is 255)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3694526"/>
                  </a:ext>
                </a:extLst>
              </a:tr>
              <a:tr h="1416569">
                <a:tc>
                  <a:txBody>
                    <a:bodyPr/>
                    <a:lstStyle/>
                    <a:p>
                      <a:pPr algn="l" fontAlgn="t"/>
                      <a:r>
                        <a:rPr lang="en-US">
                          <a:effectLst/>
                        </a:rPr>
                        <a:t>BOOL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Zero is considered as false, nonzero values are considered as true.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79035771"/>
                  </a:ext>
                </a:extLst>
              </a:tr>
              <a:tr h="1416569">
                <a:tc>
                  <a:txBody>
                    <a:bodyPr/>
                    <a:lstStyle/>
                    <a:p>
                      <a:pPr algn="l" fontAlgn="t"/>
                      <a:r>
                        <a:rPr lang="en-US">
                          <a:effectLst/>
                        </a:rPr>
                        <a:t>BOOLEAN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Equal to BOOL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18346654"/>
                  </a:ext>
                </a:extLst>
              </a:tr>
              <a:tr h="1416569">
                <a:tc>
                  <a:txBody>
                    <a:bodyPr/>
                    <a:lstStyle/>
                    <a:p>
                      <a:pPr algn="l" fontAlgn="t"/>
                      <a:r>
                        <a:rPr lang="en-US" dirty="0">
                          <a:effectLst/>
                        </a:rPr>
                        <a:t>SMALLINT(</a:t>
                      </a:r>
                      <a:r>
                        <a:rPr lang="en-US" i="1" dirty="0">
                          <a:effectLst/>
                        </a:rPr>
                        <a:t>size</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 small integer. Signed range is from -32768 to 32767. Unsigned range is from 0 to 65535. The </a:t>
                      </a:r>
                      <a:r>
                        <a:rPr lang="en-US" i="1" dirty="0">
                          <a:effectLst/>
                        </a:rPr>
                        <a:t>size</a:t>
                      </a:r>
                      <a:r>
                        <a:rPr lang="en-US" dirty="0">
                          <a:effectLst/>
                        </a:rPr>
                        <a:t> parameter specifies the maximum display width (which is 255)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9829919"/>
                  </a:ext>
                </a:extLst>
              </a:tr>
              <a:tr h="1416569">
                <a:tc>
                  <a:txBody>
                    <a:bodyPr/>
                    <a:lstStyle/>
                    <a:p>
                      <a:pPr algn="l" fontAlgn="t"/>
                      <a:r>
                        <a:rPr lang="en-US">
                          <a:effectLst/>
                        </a:rPr>
                        <a:t>MEDIUMINT(</a:t>
                      </a:r>
                      <a:r>
                        <a:rPr lang="en-US" i="1">
                          <a:effectLst/>
                        </a:rPr>
                        <a:t>size</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 medium integer. Signed range is from -8388608 to 8388607. Unsigned range is from 0 to 16777215. The </a:t>
                      </a:r>
                      <a:r>
                        <a:rPr lang="en-US" i="1">
                          <a:effectLst/>
                        </a:rPr>
                        <a:t>size</a:t>
                      </a:r>
                      <a:r>
                        <a:rPr lang="en-US">
                          <a:effectLst/>
                        </a:rPr>
                        <a:t> parameter specifies the maximum display width (which is 255)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16143902"/>
                  </a:ext>
                </a:extLst>
              </a:tr>
              <a:tr h="1416569">
                <a:tc>
                  <a:txBody>
                    <a:bodyPr/>
                    <a:lstStyle/>
                    <a:p>
                      <a:pPr algn="l" fontAlgn="t"/>
                      <a:r>
                        <a:rPr lang="en-US" dirty="0">
                          <a:effectLst/>
                        </a:rPr>
                        <a:t>INT(</a:t>
                      </a:r>
                      <a:r>
                        <a:rPr lang="en-US" i="1" dirty="0">
                          <a:effectLst/>
                        </a:rPr>
                        <a:t>size</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 medium integer. Signed range is from -2147483648 to 2147483647. Unsigned range is from 0 to 4294967295. The </a:t>
                      </a:r>
                      <a:r>
                        <a:rPr lang="en-US" i="1" dirty="0">
                          <a:effectLst/>
                        </a:rPr>
                        <a:t>size</a:t>
                      </a:r>
                      <a:r>
                        <a:rPr lang="en-US" dirty="0">
                          <a:effectLst/>
                        </a:rPr>
                        <a:t> parameter specifies the maximum display width (which is 255)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013352966"/>
                  </a:ext>
                </a:extLst>
              </a:tr>
              <a:tr h="1416569">
                <a:tc>
                  <a:txBody>
                    <a:bodyPr/>
                    <a:lstStyle/>
                    <a:p>
                      <a:pPr algn="l" fontAlgn="t"/>
                      <a:r>
                        <a:rPr lang="en-US">
                          <a:effectLst/>
                        </a:rPr>
                        <a:t>INTEGER(</a:t>
                      </a:r>
                      <a:r>
                        <a:rPr lang="en-US" i="1">
                          <a:effectLst/>
                        </a:rPr>
                        <a:t>size</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Equal to INT(size)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934040168"/>
                  </a:ext>
                </a:extLst>
              </a:tr>
              <a:tr h="1416569">
                <a:tc>
                  <a:txBody>
                    <a:bodyPr/>
                    <a:lstStyle/>
                    <a:p>
                      <a:pPr algn="l" fontAlgn="t"/>
                      <a:r>
                        <a:rPr lang="en-US">
                          <a:effectLst/>
                        </a:rPr>
                        <a:t>BIGINT(</a:t>
                      </a:r>
                      <a:r>
                        <a:rPr lang="en-US" i="1">
                          <a:effectLst/>
                        </a:rPr>
                        <a:t>size</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 large integer. Signed range is from -9223372036854775808 to 9223372036854775807. Unsigned range is from 0 to 18446744073709551615. The </a:t>
                      </a:r>
                      <a:r>
                        <a:rPr lang="en-US" i="1">
                          <a:effectLst/>
                        </a:rPr>
                        <a:t>size</a:t>
                      </a:r>
                      <a:r>
                        <a:rPr lang="en-US">
                          <a:effectLst/>
                        </a:rPr>
                        <a:t> parameter specifies the maximum display width (which is 255)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519063288"/>
                  </a:ext>
                </a:extLst>
              </a:tr>
              <a:tr h="1416569">
                <a:tc>
                  <a:txBody>
                    <a:bodyPr/>
                    <a:lstStyle/>
                    <a:p>
                      <a:pPr algn="l" fontAlgn="t"/>
                      <a:r>
                        <a:rPr lang="en-US" dirty="0">
                          <a:effectLst/>
                        </a:rPr>
                        <a:t>FLOAT(</a:t>
                      </a:r>
                      <a:r>
                        <a:rPr lang="en-US" i="1" dirty="0">
                          <a:effectLst/>
                        </a:rPr>
                        <a:t>size</a:t>
                      </a:r>
                      <a:r>
                        <a:rPr lang="en-US" dirty="0">
                          <a:effectLst/>
                        </a:rPr>
                        <a:t>, </a:t>
                      </a:r>
                      <a:r>
                        <a:rPr lang="en-US" i="1" dirty="0">
                          <a:effectLst/>
                        </a:rPr>
                        <a:t>d</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 floating point number. The total number of digits is specified in </a:t>
                      </a:r>
                      <a:r>
                        <a:rPr lang="en-US" i="1" dirty="0">
                          <a:effectLst/>
                        </a:rPr>
                        <a:t>size</a:t>
                      </a:r>
                      <a:r>
                        <a:rPr lang="en-US" dirty="0">
                          <a:effectLst/>
                        </a:rPr>
                        <a:t>. The number of digits after the decimal point is specified in the </a:t>
                      </a:r>
                      <a:r>
                        <a:rPr lang="en-US" i="1" dirty="0">
                          <a:effectLst/>
                        </a:rPr>
                        <a:t>d</a:t>
                      </a:r>
                      <a:r>
                        <a:rPr lang="en-US" dirty="0">
                          <a:effectLst/>
                        </a:rPr>
                        <a:t> parameter. This syntax is deprecated in MySQL 8.0.17, and it will be removed in future MySQL versions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4579994"/>
                  </a:ext>
                </a:extLst>
              </a:tr>
              <a:tr h="1416569">
                <a:tc>
                  <a:txBody>
                    <a:bodyPr/>
                    <a:lstStyle/>
                    <a:p>
                      <a:pPr algn="l" fontAlgn="t"/>
                      <a:r>
                        <a:rPr lang="en-US" dirty="0">
                          <a:effectLst/>
                        </a:rPr>
                        <a:t>FLOAT(</a:t>
                      </a:r>
                      <a:r>
                        <a:rPr lang="en-US" i="1" dirty="0">
                          <a:effectLst/>
                        </a:rPr>
                        <a:t>p</a:t>
                      </a:r>
                      <a:r>
                        <a:rPr lang="en-US"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 floating point number. MySQL uses the </a:t>
                      </a:r>
                      <a:r>
                        <a:rPr lang="en-US" i="1">
                          <a:effectLst/>
                        </a:rPr>
                        <a:t>p</a:t>
                      </a:r>
                      <a:r>
                        <a:rPr lang="en-US">
                          <a:effectLst/>
                        </a:rPr>
                        <a:t> value to determine whether to use FLOAT or DOUBLE for the resulting data type. If </a:t>
                      </a:r>
                      <a:r>
                        <a:rPr lang="en-US" i="1">
                          <a:effectLst/>
                        </a:rPr>
                        <a:t>p</a:t>
                      </a:r>
                      <a:r>
                        <a:rPr lang="en-US">
                          <a:effectLst/>
                        </a:rPr>
                        <a:t> is from 0 to 24, the data type becomes FLOAT(). If </a:t>
                      </a:r>
                      <a:r>
                        <a:rPr lang="en-US" i="1">
                          <a:effectLst/>
                        </a:rPr>
                        <a:t>p</a:t>
                      </a:r>
                      <a:r>
                        <a:rPr lang="en-US">
                          <a:effectLst/>
                        </a:rPr>
                        <a:t> is from 25 to 53, the data type becomes DOUBLE()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1803577"/>
                  </a:ext>
                </a:extLst>
              </a:tr>
              <a:tr h="1416569">
                <a:tc>
                  <a:txBody>
                    <a:bodyPr/>
                    <a:lstStyle/>
                    <a:p>
                      <a:pPr algn="l" fontAlgn="t"/>
                      <a:r>
                        <a:rPr lang="en-US">
                          <a:effectLst/>
                        </a:rPr>
                        <a:t>DOUBLE(</a:t>
                      </a:r>
                      <a:r>
                        <a:rPr lang="en-US" i="1">
                          <a:effectLst/>
                        </a:rPr>
                        <a:t>size</a:t>
                      </a:r>
                      <a:r>
                        <a:rPr lang="en-US">
                          <a:effectLst/>
                        </a:rPr>
                        <a:t>, </a:t>
                      </a:r>
                      <a:r>
                        <a:rPr lang="en-US" i="1">
                          <a:effectLst/>
                        </a:rPr>
                        <a:t>d</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 normal-size floating point number. The total number of digits is specified in </a:t>
                      </a:r>
                      <a:r>
                        <a:rPr lang="en-US" i="1">
                          <a:effectLst/>
                        </a:rPr>
                        <a:t>size</a:t>
                      </a:r>
                      <a:r>
                        <a:rPr lang="en-US">
                          <a:effectLst/>
                        </a:rPr>
                        <a:t>. The number of digits after the decimal point is specified in the </a:t>
                      </a:r>
                      <a:r>
                        <a:rPr lang="en-US" i="1">
                          <a:effectLst/>
                        </a:rPr>
                        <a:t>d</a:t>
                      </a:r>
                      <a:r>
                        <a:rPr lang="en-US">
                          <a:effectLst/>
                        </a:rPr>
                        <a:t> parameter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15971486"/>
                  </a:ext>
                </a:extLst>
              </a:tr>
              <a:tr h="1416569">
                <a:tc>
                  <a:txBody>
                    <a:bodyPr/>
                    <a:lstStyle/>
                    <a:p>
                      <a:pPr algn="l" fontAlgn="t"/>
                      <a:r>
                        <a:rPr lang="en-US">
                          <a:effectLst/>
                        </a:rPr>
                        <a:t>DOUBLE PRECISION(</a:t>
                      </a:r>
                      <a:r>
                        <a:rPr lang="en-US" i="1">
                          <a:effectLst/>
                        </a:rPr>
                        <a:t>size</a:t>
                      </a:r>
                      <a:r>
                        <a:rPr lang="en-US">
                          <a:effectLst/>
                        </a:rPr>
                        <a:t>, </a:t>
                      </a:r>
                      <a:r>
                        <a:rPr lang="en-US" i="1">
                          <a:effectLst/>
                        </a:rPr>
                        <a:t>d</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 </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61561731"/>
                  </a:ext>
                </a:extLst>
              </a:tr>
              <a:tr h="1416569">
                <a:tc>
                  <a:txBody>
                    <a:bodyPr/>
                    <a:lstStyle/>
                    <a:p>
                      <a:pPr algn="l" fontAlgn="t"/>
                      <a:r>
                        <a:rPr lang="en-US">
                          <a:effectLst/>
                        </a:rPr>
                        <a:t>DECIMAL(</a:t>
                      </a:r>
                      <a:r>
                        <a:rPr lang="en-US" i="1">
                          <a:effectLst/>
                        </a:rPr>
                        <a:t>size</a:t>
                      </a:r>
                      <a:r>
                        <a:rPr lang="en-US">
                          <a:effectLst/>
                        </a:rPr>
                        <a:t>, </a:t>
                      </a:r>
                      <a:r>
                        <a:rPr lang="en-US" i="1">
                          <a:effectLst/>
                        </a:rPr>
                        <a:t>d</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An exact fixed-point number. The total number of digits is specified in </a:t>
                      </a:r>
                      <a:r>
                        <a:rPr lang="en-US" i="1">
                          <a:effectLst/>
                        </a:rPr>
                        <a:t>size</a:t>
                      </a:r>
                      <a:r>
                        <a:rPr lang="en-US">
                          <a:effectLst/>
                        </a:rPr>
                        <a:t>. The number of digits after the decimal point is specified in the </a:t>
                      </a:r>
                      <a:r>
                        <a:rPr lang="en-US" i="1">
                          <a:effectLst/>
                        </a:rPr>
                        <a:t>d</a:t>
                      </a:r>
                      <a:r>
                        <a:rPr lang="en-US">
                          <a:effectLst/>
                        </a:rPr>
                        <a:t> parameter. The maximum number for </a:t>
                      </a:r>
                      <a:r>
                        <a:rPr lang="en-US" i="1">
                          <a:effectLst/>
                        </a:rPr>
                        <a:t>size</a:t>
                      </a:r>
                      <a:r>
                        <a:rPr lang="en-US">
                          <a:effectLst/>
                        </a:rPr>
                        <a:t> is 65. The maximum number for </a:t>
                      </a:r>
                      <a:r>
                        <a:rPr lang="en-US" i="1">
                          <a:effectLst/>
                        </a:rPr>
                        <a:t>d</a:t>
                      </a:r>
                      <a:r>
                        <a:rPr lang="en-US">
                          <a:effectLst/>
                        </a:rPr>
                        <a:t> is 30. The default value for </a:t>
                      </a:r>
                      <a:r>
                        <a:rPr lang="en-US" i="1">
                          <a:effectLst/>
                        </a:rPr>
                        <a:t>size</a:t>
                      </a:r>
                      <a:r>
                        <a:rPr lang="en-US">
                          <a:effectLst/>
                        </a:rPr>
                        <a:t> is 10. The default value for </a:t>
                      </a:r>
                      <a:r>
                        <a:rPr lang="en-US" i="1">
                          <a:effectLst/>
                        </a:rPr>
                        <a:t>d</a:t>
                      </a:r>
                      <a:r>
                        <a:rPr lang="en-US">
                          <a:effectLst/>
                        </a:rPr>
                        <a:t> is 0.</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61542246"/>
                  </a:ext>
                </a:extLst>
              </a:tr>
              <a:tr h="1416569">
                <a:tc>
                  <a:txBody>
                    <a:bodyPr/>
                    <a:lstStyle/>
                    <a:p>
                      <a:pPr algn="l" fontAlgn="t"/>
                      <a:r>
                        <a:rPr lang="en-US">
                          <a:effectLst/>
                        </a:rPr>
                        <a:t>DEC(</a:t>
                      </a:r>
                      <a:r>
                        <a:rPr lang="en-US" i="1">
                          <a:effectLst/>
                        </a:rPr>
                        <a:t>size</a:t>
                      </a:r>
                      <a:r>
                        <a:rPr lang="en-US">
                          <a:effectLst/>
                        </a:rPr>
                        <a:t>, </a:t>
                      </a:r>
                      <a:r>
                        <a:rPr lang="en-US" i="1">
                          <a:effectLst/>
                        </a:rPr>
                        <a:t>d</a:t>
                      </a:r>
                      <a:r>
                        <a:rPr lang="en-US">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Equal to DECIMAL(</a:t>
                      </a:r>
                      <a:r>
                        <a:rPr lang="en-US" dirty="0" err="1">
                          <a:effectLst/>
                        </a:rPr>
                        <a:t>size,d</a:t>
                      </a:r>
                      <a:r>
                        <a:rPr lang="en-US" dirty="0">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1945959"/>
                  </a:ext>
                </a:extLst>
              </a:tr>
            </a:tbl>
          </a:graphicData>
        </a:graphic>
      </p:graphicFrame>
    </p:spTree>
    <p:extLst>
      <p:ext uri="{BB962C8B-B14F-4D97-AF65-F5344CB8AC3E}">
        <p14:creationId xmlns:p14="http://schemas.microsoft.com/office/powerpoint/2010/main" val="2758714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15924" y="1002588"/>
            <a:ext cx="4518660" cy="1040448"/>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96557" y="3444868"/>
            <a:ext cx="14804898" cy="5422773"/>
          </a:xfrm>
          <a:prstGeom prst="rect">
            <a:avLst/>
          </a:prstGeom>
        </p:spPr>
      </p:pic>
      <p:sp>
        <p:nvSpPr>
          <p:cNvPr id="5" name="TextBox 5"/>
          <p:cNvSpPr txBox="1"/>
          <p:nvPr/>
        </p:nvSpPr>
        <p:spPr>
          <a:xfrm>
            <a:off x="5279330" y="2756656"/>
            <a:ext cx="10419398" cy="672782"/>
          </a:xfrm>
          <a:prstGeom prst="rect">
            <a:avLst/>
          </a:prstGeom>
        </p:spPr>
        <p:txBody>
          <a:bodyPr lIns="0" tIns="0" rIns="0" bIns="0" rtlCol="0" anchor="t">
            <a:spAutoFit/>
          </a:bodyPr>
          <a:lstStyle/>
          <a:p>
            <a:pPr algn="l">
              <a:lnSpc>
                <a:spcPts val="2625"/>
              </a:lnSpc>
            </a:pPr>
            <a:r>
              <a:rPr lang="en-US" sz="2400" spc="23">
                <a:solidFill>
                  <a:srgbClr val="000000"/>
                </a:solidFill>
                <a:latin typeface="Montserrat"/>
              </a:rPr>
              <a:t>SQL is a standard language for storing, manipulating and retrieving  data stored in databases.</a:t>
            </a: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94844" y="2414645"/>
            <a:ext cx="3863531" cy="1046988"/>
          </a:xfrm>
          <a:prstGeom prst="rect">
            <a:avLst/>
          </a:prstGeom>
        </p:spPr>
      </p:pic>
      <p:sp>
        <p:nvSpPr>
          <p:cNvPr id="7" name="TextBox 7"/>
          <p:cNvSpPr txBox="1"/>
          <p:nvPr/>
        </p:nvSpPr>
        <p:spPr>
          <a:xfrm>
            <a:off x="2927798" y="2710860"/>
            <a:ext cx="809625" cy="482282"/>
          </a:xfrm>
          <a:prstGeom prst="rect">
            <a:avLst/>
          </a:prstGeom>
        </p:spPr>
        <p:txBody>
          <a:bodyPr lIns="0" tIns="0" rIns="0" bIns="0" rtlCol="0" anchor="t">
            <a:spAutoFit/>
          </a:bodyPr>
          <a:lstStyle/>
          <a:p>
            <a:pPr algn="l">
              <a:lnSpc>
                <a:spcPts val="3600"/>
              </a:lnSpc>
            </a:pPr>
            <a:r>
              <a:rPr lang="en-US" sz="3000" spc="21">
                <a:solidFill>
                  <a:srgbClr val="FFFFFF"/>
                </a:solidFill>
                <a:latin typeface="Montserrat"/>
              </a:rPr>
              <a:t>SQL</a:t>
            </a:r>
          </a:p>
        </p:txBody>
      </p:sp>
      <p:sp>
        <p:nvSpPr>
          <p:cNvPr id="8" name="TextBox 8"/>
          <p:cNvSpPr txBox="1"/>
          <p:nvPr/>
        </p:nvSpPr>
        <p:spPr>
          <a:xfrm>
            <a:off x="5279330" y="3802234"/>
            <a:ext cx="8499157" cy="708025"/>
          </a:xfrm>
          <a:prstGeom prst="rect">
            <a:avLst/>
          </a:prstGeom>
        </p:spPr>
        <p:txBody>
          <a:bodyPr lIns="0" tIns="0" rIns="0" bIns="0" rtlCol="0" anchor="t">
            <a:spAutoFit/>
          </a:bodyPr>
          <a:lstStyle/>
          <a:p>
            <a:pPr algn="l">
              <a:lnSpc>
                <a:spcPts val="2752"/>
              </a:lnSpc>
            </a:pPr>
            <a:r>
              <a:rPr lang="en-US" sz="2400" spc="23">
                <a:solidFill>
                  <a:srgbClr val="000000"/>
                </a:solidFill>
                <a:latin typeface="Montserrat"/>
              </a:rPr>
              <a:t>Data is raw facts and figures, such as numbers, words,</a:t>
            </a:r>
          </a:p>
          <a:p>
            <a:pPr algn="l">
              <a:lnSpc>
                <a:spcPts val="2752"/>
              </a:lnSpc>
            </a:pPr>
            <a:r>
              <a:rPr lang="en-US" sz="2400" spc="23">
                <a:solidFill>
                  <a:srgbClr val="000000"/>
                </a:solidFill>
                <a:latin typeface="Montserrat"/>
              </a:rPr>
              <a:t>measurements, notes or just description of things.</a:t>
            </a:r>
          </a:p>
        </p:txBody>
      </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396557" y="3499733"/>
            <a:ext cx="3863531" cy="1046988"/>
          </a:xfrm>
          <a:prstGeom prst="rect">
            <a:avLst/>
          </a:prstGeom>
        </p:spPr>
      </p:pic>
      <p:sp>
        <p:nvSpPr>
          <p:cNvPr id="10" name="TextBox 10"/>
          <p:cNvSpPr txBox="1"/>
          <p:nvPr/>
        </p:nvSpPr>
        <p:spPr>
          <a:xfrm>
            <a:off x="2859216" y="3791578"/>
            <a:ext cx="938212" cy="482917"/>
          </a:xfrm>
          <a:prstGeom prst="rect">
            <a:avLst/>
          </a:prstGeom>
        </p:spPr>
        <p:txBody>
          <a:bodyPr lIns="0" tIns="0" rIns="0" bIns="0" rtlCol="0" anchor="t">
            <a:spAutoFit/>
          </a:bodyPr>
          <a:lstStyle/>
          <a:p>
            <a:pPr algn="l">
              <a:lnSpc>
                <a:spcPts val="3600"/>
              </a:lnSpc>
            </a:pPr>
            <a:r>
              <a:rPr lang="en-US" sz="3000" spc="13">
                <a:solidFill>
                  <a:srgbClr val="FFFFFF"/>
                </a:solidFill>
                <a:latin typeface="Montserrat"/>
              </a:rPr>
              <a:t>Data</a:t>
            </a:r>
          </a:p>
        </p:txBody>
      </p:sp>
      <p:sp>
        <p:nvSpPr>
          <p:cNvPr id="11" name="TextBox 11"/>
          <p:cNvSpPr txBox="1"/>
          <p:nvPr/>
        </p:nvSpPr>
        <p:spPr>
          <a:xfrm>
            <a:off x="5279330" y="4917688"/>
            <a:ext cx="10757535" cy="672783"/>
          </a:xfrm>
          <a:prstGeom prst="rect">
            <a:avLst/>
          </a:prstGeom>
        </p:spPr>
        <p:txBody>
          <a:bodyPr lIns="0" tIns="0" rIns="0" bIns="0" rtlCol="0" anchor="t">
            <a:spAutoFit/>
          </a:bodyPr>
          <a:lstStyle/>
          <a:p>
            <a:pPr algn="l">
              <a:lnSpc>
                <a:spcPts val="2625"/>
              </a:lnSpc>
            </a:pPr>
            <a:r>
              <a:rPr lang="en-US" sz="2400" spc="23">
                <a:solidFill>
                  <a:srgbClr val="000000"/>
                </a:solidFill>
                <a:latin typeface="Montserrat"/>
              </a:rPr>
              <a:t>A database is an organised collection of data stored electronically in a  computer system.</a:t>
            </a:r>
          </a:p>
        </p:txBody>
      </p:sp>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396558" y="4578726"/>
            <a:ext cx="3863529" cy="1046987"/>
          </a:xfrm>
          <a:prstGeom prst="rect">
            <a:avLst/>
          </a:prstGeom>
        </p:spPr>
      </p:pic>
      <p:sp>
        <p:nvSpPr>
          <p:cNvPr id="13" name="TextBox 13"/>
          <p:cNvSpPr txBox="1"/>
          <p:nvPr/>
        </p:nvSpPr>
        <p:spPr>
          <a:xfrm>
            <a:off x="2415353" y="4872082"/>
            <a:ext cx="2044196" cy="457173"/>
          </a:xfrm>
          <a:prstGeom prst="rect">
            <a:avLst/>
          </a:prstGeom>
        </p:spPr>
        <p:txBody>
          <a:bodyPr lIns="0" tIns="0" rIns="0" bIns="0" rtlCol="0" anchor="t">
            <a:spAutoFit/>
          </a:bodyPr>
          <a:lstStyle/>
          <a:p>
            <a:pPr algn="l">
              <a:lnSpc>
                <a:spcPts val="3600"/>
              </a:lnSpc>
            </a:pPr>
            <a:r>
              <a:rPr lang="en-US" sz="3000" spc="21">
                <a:solidFill>
                  <a:srgbClr val="FFFFFF"/>
                </a:solidFill>
                <a:latin typeface="Montserrat"/>
              </a:rPr>
              <a:t>Database</a:t>
            </a:r>
          </a:p>
        </p:txBody>
      </p:sp>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396557" y="5657716"/>
            <a:ext cx="3863531" cy="1046988"/>
          </a:xfrm>
          <a:prstGeom prst="rect">
            <a:avLst/>
          </a:prstGeom>
        </p:spPr>
      </p:pic>
      <p:sp>
        <p:nvSpPr>
          <p:cNvPr id="15" name="TextBox 15"/>
          <p:cNvSpPr txBox="1"/>
          <p:nvPr/>
        </p:nvSpPr>
        <p:spPr>
          <a:xfrm>
            <a:off x="2365061" y="5763254"/>
            <a:ext cx="2094488" cy="859155"/>
          </a:xfrm>
          <a:prstGeom prst="rect">
            <a:avLst/>
          </a:prstGeom>
        </p:spPr>
        <p:txBody>
          <a:bodyPr lIns="0" tIns="0" rIns="0" bIns="0" rtlCol="0" anchor="t">
            <a:spAutoFit/>
          </a:bodyPr>
          <a:lstStyle/>
          <a:p>
            <a:pPr algn="l">
              <a:lnSpc>
                <a:spcPts val="3435"/>
              </a:lnSpc>
            </a:pPr>
            <a:r>
              <a:rPr lang="en-US" sz="3000" spc="21">
                <a:solidFill>
                  <a:srgbClr val="FFFFFF"/>
                </a:solidFill>
                <a:latin typeface="Montserrat"/>
              </a:rPr>
              <a:t>Relational</a:t>
            </a:r>
          </a:p>
          <a:p>
            <a:pPr algn="l">
              <a:lnSpc>
                <a:spcPts val="3435"/>
              </a:lnSpc>
            </a:pPr>
            <a:r>
              <a:rPr lang="en-US" sz="3000" spc="21">
                <a:solidFill>
                  <a:srgbClr val="FFFFFF"/>
                </a:solidFill>
                <a:latin typeface="Montserrat"/>
              </a:rPr>
              <a:t>Database</a:t>
            </a:r>
          </a:p>
        </p:txBody>
      </p:sp>
      <p:pic>
        <p:nvPicPr>
          <p:cNvPr id="16" name="Picture 16"/>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396557" y="6736709"/>
            <a:ext cx="3863531" cy="1046988"/>
          </a:xfrm>
          <a:prstGeom prst="rect">
            <a:avLst/>
          </a:prstGeom>
        </p:spPr>
      </p:pic>
      <p:sp>
        <p:nvSpPr>
          <p:cNvPr id="17" name="TextBox 17"/>
          <p:cNvSpPr txBox="1"/>
          <p:nvPr/>
        </p:nvSpPr>
        <p:spPr>
          <a:xfrm>
            <a:off x="2674811" y="7009504"/>
            <a:ext cx="1319212" cy="457173"/>
          </a:xfrm>
          <a:prstGeom prst="rect">
            <a:avLst/>
          </a:prstGeom>
        </p:spPr>
        <p:txBody>
          <a:bodyPr lIns="0" tIns="0" rIns="0" bIns="0" rtlCol="0" anchor="t">
            <a:spAutoFit/>
          </a:bodyPr>
          <a:lstStyle/>
          <a:p>
            <a:pPr algn="l">
              <a:lnSpc>
                <a:spcPts val="3600"/>
              </a:lnSpc>
            </a:pPr>
            <a:r>
              <a:rPr lang="en-US" sz="3000" spc="21">
                <a:solidFill>
                  <a:srgbClr val="FFFFFF"/>
                </a:solidFill>
                <a:latin typeface="Montserrat"/>
              </a:rPr>
              <a:t>Table</a:t>
            </a:r>
          </a:p>
        </p:txBody>
      </p:sp>
      <p:pic>
        <p:nvPicPr>
          <p:cNvPr id="18" name="Picture 1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396559" y="7820272"/>
            <a:ext cx="3863531" cy="1046988"/>
          </a:xfrm>
          <a:prstGeom prst="rect">
            <a:avLst/>
          </a:prstGeom>
        </p:spPr>
      </p:pic>
      <p:sp>
        <p:nvSpPr>
          <p:cNvPr id="19" name="TextBox 19"/>
          <p:cNvSpPr txBox="1"/>
          <p:nvPr/>
        </p:nvSpPr>
        <p:spPr>
          <a:xfrm>
            <a:off x="2593536" y="8088497"/>
            <a:ext cx="1637538" cy="457173"/>
          </a:xfrm>
          <a:prstGeom prst="rect">
            <a:avLst/>
          </a:prstGeom>
        </p:spPr>
        <p:txBody>
          <a:bodyPr lIns="0" tIns="0" rIns="0" bIns="0" rtlCol="0" anchor="t">
            <a:spAutoFit/>
          </a:bodyPr>
          <a:lstStyle/>
          <a:p>
            <a:pPr algn="l">
              <a:lnSpc>
                <a:spcPts val="3600"/>
              </a:lnSpc>
            </a:pPr>
            <a:r>
              <a:rPr lang="en-US" sz="3000" spc="13">
                <a:solidFill>
                  <a:srgbClr val="FFFFFF"/>
                </a:solidFill>
                <a:latin typeface="Montserrat"/>
              </a:rPr>
              <a:t>RDBMS</a:t>
            </a:r>
          </a:p>
        </p:txBody>
      </p:sp>
      <p:sp>
        <p:nvSpPr>
          <p:cNvPr id="20" name="TextBox 20"/>
          <p:cNvSpPr txBox="1"/>
          <p:nvPr/>
        </p:nvSpPr>
        <p:spPr>
          <a:xfrm>
            <a:off x="5302571" y="5827834"/>
            <a:ext cx="7770495" cy="702945"/>
          </a:xfrm>
          <a:prstGeom prst="rect">
            <a:avLst/>
          </a:prstGeom>
        </p:spPr>
        <p:txBody>
          <a:bodyPr lIns="0" tIns="0" rIns="0" bIns="0" rtlCol="0" anchor="t">
            <a:spAutoFit/>
          </a:bodyPr>
          <a:lstStyle/>
          <a:p>
            <a:pPr algn="l">
              <a:lnSpc>
                <a:spcPts val="2737"/>
              </a:lnSpc>
            </a:pPr>
            <a:r>
              <a:rPr lang="en-US" sz="2400" spc="15">
                <a:solidFill>
                  <a:srgbClr val="000000"/>
                </a:solidFill>
                <a:latin typeface="Montserrat"/>
              </a:rPr>
              <a:t>Data in a relational database is stored in database</a:t>
            </a:r>
          </a:p>
          <a:p>
            <a:pPr algn="l">
              <a:lnSpc>
                <a:spcPts val="2737"/>
              </a:lnSpc>
            </a:pPr>
            <a:r>
              <a:rPr lang="en-US" sz="2400" spc="15">
                <a:solidFill>
                  <a:srgbClr val="000000"/>
                </a:solidFill>
                <a:latin typeface="Montserrat"/>
              </a:rPr>
              <a:t>objects called tables.</a:t>
            </a:r>
          </a:p>
        </p:txBody>
      </p:sp>
      <p:sp>
        <p:nvSpPr>
          <p:cNvPr id="21" name="TextBox 21"/>
          <p:cNvSpPr txBox="1"/>
          <p:nvPr/>
        </p:nvSpPr>
        <p:spPr>
          <a:xfrm>
            <a:off x="5302571" y="6807372"/>
            <a:ext cx="7349490" cy="703262"/>
          </a:xfrm>
          <a:prstGeom prst="rect">
            <a:avLst/>
          </a:prstGeom>
        </p:spPr>
        <p:txBody>
          <a:bodyPr lIns="0" tIns="0" rIns="0" bIns="0" rtlCol="0" anchor="t">
            <a:spAutoFit/>
          </a:bodyPr>
          <a:lstStyle/>
          <a:p>
            <a:pPr algn="l">
              <a:lnSpc>
                <a:spcPts val="2737"/>
              </a:lnSpc>
            </a:pPr>
            <a:r>
              <a:rPr lang="en-US" sz="2400" spc="15">
                <a:solidFill>
                  <a:srgbClr val="000000"/>
                </a:solidFill>
                <a:latin typeface="Montserrat"/>
              </a:rPr>
              <a:t>A table is a collection of related data held in a</a:t>
            </a:r>
          </a:p>
          <a:p>
            <a:pPr algn="l">
              <a:lnSpc>
                <a:spcPts val="2737"/>
              </a:lnSpc>
            </a:pPr>
            <a:r>
              <a:rPr lang="en-US" sz="2400" spc="23">
                <a:solidFill>
                  <a:srgbClr val="000000"/>
                </a:solidFill>
                <a:latin typeface="Montserrat"/>
              </a:rPr>
              <a:t>structured format in form of rows and columns.</a:t>
            </a:r>
          </a:p>
        </p:txBody>
      </p:sp>
      <p:sp>
        <p:nvSpPr>
          <p:cNvPr id="22" name="TextBox 22"/>
          <p:cNvSpPr txBox="1"/>
          <p:nvPr/>
        </p:nvSpPr>
        <p:spPr>
          <a:xfrm>
            <a:off x="5371151" y="7888547"/>
            <a:ext cx="8176260" cy="74866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a:rPr>
              <a:t>RDBMS serves as an interface between the relational  database and its end users or programs.</a:t>
            </a:r>
          </a:p>
        </p:txBody>
      </p:sp>
      <p:pic>
        <p:nvPicPr>
          <p:cNvPr id="23" name="Picture 23"/>
          <p:cNvPicPr>
            <a:picLocks noChangeAspect="1"/>
          </p:cNvPicPr>
          <p:nvPr/>
        </p:nvPicPr>
        <p:blipFill>
          <a:blip r:embed="rId17"/>
          <a:srcRect t="14180" b="19681"/>
          <a:stretch>
            <a:fillRect/>
          </a:stretch>
        </p:blipFill>
        <p:spPr>
          <a:xfrm>
            <a:off x="16036865" y="9741104"/>
            <a:ext cx="2201014" cy="545896"/>
          </a:xfrm>
          <a:prstGeom prst="rect">
            <a:avLst/>
          </a:prstGeom>
        </p:spPr>
      </p:pic>
      <p:pic>
        <p:nvPicPr>
          <p:cNvPr id="24" name="Picture 24"/>
          <p:cNvPicPr>
            <a:picLocks noChangeAspect="1"/>
          </p:cNvPicPr>
          <p:nvPr/>
        </p:nvPicPr>
        <p:blipFill>
          <a:blip r:embed="rId18"/>
          <a:srcRect/>
          <a:stretch>
            <a:fillRect/>
          </a:stretch>
        </p:blipFill>
        <p:spPr>
          <a:xfrm>
            <a:off x="16384102" y="285444"/>
            <a:ext cx="1308813" cy="1656871"/>
          </a:xfrm>
          <a:prstGeom prst="rect">
            <a:avLst/>
          </a:prstGeom>
        </p:spPr>
      </p:pic>
      <p:sp>
        <p:nvSpPr>
          <p:cNvPr id="25" name="TextBox 25"/>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dirty="0">
                <a:solidFill>
                  <a:srgbClr val="000000"/>
                </a:solidFill>
                <a:latin typeface="Montserrat Bold"/>
              </a:rPr>
              <a:t>Summary</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graphicFrame>
        <p:nvGraphicFramePr>
          <p:cNvPr id="4" name="Table 3">
            <a:extLst>
              <a:ext uri="{FF2B5EF4-FFF2-40B4-BE49-F238E27FC236}">
                <a16:creationId xmlns:a16="http://schemas.microsoft.com/office/drawing/2014/main" id="{EB7DF01D-86B7-AB65-254A-8AB9D4FC8E53}"/>
              </a:ext>
            </a:extLst>
          </p:cNvPr>
          <p:cNvGraphicFramePr>
            <a:graphicFrameLocks noGrp="1"/>
          </p:cNvGraphicFramePr>
          <p:nvPr/>
        </p:nvGraphicFramePr>
        <p:xfrm>
          <a:off x="519932" y="3375501"/>
          <a:ext cx="8104136" cy="975360"/>
        </p:xfrm>
        <a:graphic>
          <a:graphicData uri="http://schemas.openxmlformats.org/drawingml/2006/table">
            <a:tbl>
              <a:tblPr/>
              <a:tblGrid>
                <a:gridCol w="4052068">
                  <a:extLst>
                    <a:ext uri="{9D8B030D-6E8A-4147-A177-3AD203B41FA5}">
                      <a16:colId xmlns:a16="http://schemas.microsoft.com/office/drawing/2014/main" val="3722853178"/>
                    </a:ext>
                  </a:extLst>
                </a:gridCol>
                <a:gridCol w="4052068">
                  <a:extLst>
                    <a:ext uri="{9D8B030D-6E8A-4147-A177-3AD203B41FA5}">
                      <a16:colId xmlns:a16="http://schemas.microsoft.com/office/drawing/2014/main" val="2208657540"/>
                    </a:ext>
                  </a:extLst>
                </a:gridCol>
              </a:tblGrid>
              <a:tr h="0">
                <a:tc>
                  <a:txBody>
                    <a:bodyPr/>
                    <a:lstStyle/>
                    <a:p>
                      <a:pPr algn="l" fontAlgn="t"/>
                      <a:r>
                        <a:rPr lang="en-US" dirty="0">
                          <a:effectLst/>
                        </a:rPr>
                        <a:t>DATE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A date. Format: YYYY-MM-DD. The supported range is from '1000-01-01' to '9999-12-31'</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907465170"/>
                  </a:ext>
                </a:extLst>
              </a:tr>
            </a:tbl>
          </a:graphicData>
        </a:graphic>
      </p:graphicFrame>
    </p:spTree>
    <p:extLst>
      <p:ext uri="{BB962C8B-B14F-4D97-AF65-F5344CB8AC3E}">
        <p14:creationId xmlns:p14="http://schemas.microsoft.com/office/powerpoint/2010/main" val="17975393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82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002588"/>
            <a:ext cx="6117873" cy="1009650"/>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Pre-Requisite</a:t>
            </a:r>
          </a:p>
        </p:txBody>
      </p:sp>
      <p:sp>
        <p:nvSpPr>
          <p:cNvPr id="4" name="TextBox 4"/>
          <p:cNvSpPr txBox="1"/>
          <p:nvPr/>
        </p:nvSpPr>
        <p:spPr>
          <a:xfrm>
            <a:off x="1287170" y="2956304"/>
            <a:ext cx="13875068" cy="1863725"/>
          </a:xfrm>
          <a:prstGeom prst="rect">
            <a:avLst/>
          </a:prstGeom>
        </p:spPr>
        <p:txBody>
          <a:bodyPr lIns="0" tIns="0" rIns="0" bIns="0" rtlCol="0" anchor="t">
            <a:spAutoFit/>
          </a:bodyPr>
          <a:lstStyle/>
          <a:p>
            <a:pPr marL="669608" lvl="1" indent="-334804" algn="l">
              <a:lnSpc>
                <a:spcPts val="4320"/>
              </a:lnSpc>
              <a:buFont typeface="Arial"/>
              <a:buChar char="•"/>
            </a:pPr>
            <a:r>
              <a:rPr lang="en-US" sz="3600" spc="27">
                <a:solidFill>
                  <a:srgbClr val="000000"/>
                </a:solidFill>
                <a:latin typeface="Montserrat"/>
              </a:rPr>
              <a:t>No prior knowledge in programming required.</a:t>
            </a:r>
          </a:p>
          <a:p>
            <a:pPr marL="669608" lvl="1" indent="-334804" algn="l">
              <a:lnSpc>
                <a:spcPts val="4320"/>
              </a:lnSpc>
            </a:pPr>
            <a:endParaRPr lang="en-US" sz="3600" spc="27">
              <a:solidFill>
                <a:srgbClr val="000000"/>
              </a:solidFill>
              <a:latin typeface="Montserrat"/>
            </a:endParaRPr>
          </a:p>
          <a:p>
            <a:pPr marL="669608" lvl="1" indent="-334804" algn="l">
              <a:lnSpc>
                <a:spcPts val="4320"/>
              </a:lnSpc>
              <a:buFont typeface="Arial"/>
              <a:buChar char="•"/>
            </a:pPr>
            <a:r>
              <a:rPr lang="en-US" sz="3600" spc="19">
                <a:solidFill>
                  <a:srgbClr val="000000"/>
                </a:solidFill>
                <a:latin typeface="Montserrat"/>
              </a:rPr>
              <a:t>Anyone interested to learn a new programming language.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3872139" y="2516937"/>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pic>
        <p:nvPicPr>
          <p:cNvPr id="4" name="Picture 4"/>
          <p:cNvPicPr>
            <a:picLocks noChangeAspect="1"/>
          </p:cNvPicPr>
          <p:nvPr/>
        </p:nvPicPr>
        <p:blipFill>
          <a:blip r:embed="rId3"/>
          <a:srcRect/>
          <a:stretch>
            <a:fillRect/>
          </a:stretch>
        </p:blipFill>
        <p:spPr>
          <a:xfrm>
            <a:off x="16384102" y="285444"/>
            <a:ext cx="1308813" cy="165687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31298"/>
            <a:ext cx="3774983" cy="394722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4496610" y="6371072"/>
            <a:ext cx="3774983" cy="3947226"/>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52978" y="5791680"/>
            <a:ext cx="3955352" cy="4114800"/>
          </a:xfrm>
          <a:prstGeom prst="rect">
            <a:avLst/>
          </a:prstGeom>
        </p:spPr>
      </p:pic>
      <p:sp>
        <p:nvSpPr>
          <p:cNvPr id="8" name="TextBox 8"/>
          <p:cNvSpPr txBox="1"/>
          <p:nvPr/>
        </p:nvSpPr>
        <p:spPr>
          <a:xfrm>
            <a:off x="4027567" y="3915927"/>
            <a:ext cx="8206740"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Module-2 : SQL Fundamentals 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6305" y="3138324"/>
            <a:ext cx="2780710" cy="828621"/>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761290" y="3108108"/>
            <a:ext cx="2510788"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1">
                <a:solidFill>
                  <a:srgbClr val="44536A"/>
                </a:solidFill>
                <a:latin typeface="Open Sans Bold"/>
              </a:rPr>
              <a:t>Fundamentals </a:t>
            </a:r>
          </a:p>
          <a:p>
            <a:pPr algn="l">
              <a:lnSpc>
                <a:spcPts val="3240"/>
              </a:lnSpc>
            </a:pPr>
            <a:r>
              <a:rPr lang="en-US" sz="2700" spc="-122">
                <a:solidFill>
                  <a:srgbClr val="44536A"/>
                </a:solidFill>
                <a:latin typeface="Open Sans Bold"/>
              </a:rPr>
              <a:t>1 </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924294" y="3108108"/>
            <a:ext cx="2302193"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1">
                <a:solidFill>
                  <a:srgbClr val="44536A"/>
                </a:solidFill>
                <a:latin typeface="Open Sans Bold"/>
              </a:rPr>
              <a:t>Fundamentals </a:t>
            </a:r>
          </a:p>
          <a:p>
            <a:pPr algn="l">
              <a:lnSpc>
                <a:spcPts val="3240"/>
              </a:lnSpc>
            </a:pPr>
            <a:r>
              <a:rPr lang="en-US" sz="2700" spc="-122">
                <a:solidFill>
                  <a:srgbClr val="44536A"/>
                </a:solidFill>
                <a:latin typeface="Open Sans Bold"/>
              </a:rPr>
              <a:t>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9626" y="3077891"/>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307519" y="5529889"/>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786054" y="5529890"/>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90969" y="5324150"/>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125757" y="5548939"/>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086440" y="7692517"/>
            <a:ext cx="1923197" cy="828621"/>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6020741" y="7690039"/>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748723" y="7690039"/>
            <a:ext cx="2653335" cy="828621"/>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223398" y="7690039"/>
            <a:ext cx="1992248" cy="828621"/>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1"/>
          <a:srcRect t="14180" b="19681"/>
          <a:stretch>
            <a:fillRect/>
          </a:stretch>
        </p:blipFill>
        <p:spPr>
          <a:xfrm>
            <a:off x="16086986" y="9728707"/>
            <a:ext cx="2201014" cy="545896"/>
          </a:xfrm>
          <a:prstGeom prst="rect">
            <a:avLst/>
          </a:prstGeom>
        </p:spPr>
      </p:pic>
      <p:pic>
        <p:nvPicPr>
          <p:cNvPr id="29" name="Picture 29"/>
          <p:cNvPicPr>
            <a:picLocks noChangeAspect="1"/>
          </p:cNvPicPr>
          <p:nvPr/>
        </p:nvPicPr>
        <p:blipFill>
          <a:blip r:embed="rId12"/>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sp>
        <p:nvSpPr>
          <p:cNvPr id="4" name="TextBox 4"/>
          <p:cNvSpPr txBox="1"/>
          <p:nvPr/>
        </p:nvSpPr>
        <p:spPr>
          <a:xfrm>
            <a:off x="1752860" y="3006561"/>
            <a:ext cx="6732270" cy="3799717"/>
          </a:xfrm>
          <a:prstGeom prst="rect">
            <a:avLst/>
          </a:prstGeom>
        </p:spPr>
        <p:txBody>
          <a:bodyPr lIns="0" tIns="0" rIns="0" bIns="0" rtlCol="0" anchor="t">
            <a:spAutoFit/>
          </a:bodyPr>
          <a:lstStyle/>
          <a:p>
            <a:pPr algn="l">
              <a:lnSpc>
                <a:spcPts val="4320"/>
              </a:lnSpc>
            </a:pPr>
            <a:r>
              <a:rPr lang="en-US" sz="3600" spc="19">
                <a:solidFill>
                  <a:srgbClr val="000000"/>
                </a:solidFill>
                <a:latin typeface="Montserrat"/>
              </a:rPr>
              <a:t>SQL – Syntax</a:t>
            </a:r>
          </a:p>
          <a:p>
            <a:pPr algn="l">
              <a:lnSpc>
                <a:spcPts val="4320"/>
              </a:lnSpc>
            </a:pPr>
            <a:endParaRPr lang="en-US" sz="3600" spc="19">
              <a:solidFill>
                <a:srgbClr val="000000"/>
              </a:solidFill>
              <a:latin typeface="Montserrat"/>
            </a:endParaRPr>
          </a:p>
          <a:p>
            <a:pPr algn="l">
              <a:lnSpc>
                <a:spcPts val="4320"/>
              </a:lnSpc>
            </a:pPr>
            <a:r>
              <a:rPr lang="en-US" sz="3600" spc="27">
                <a:solidFill>
                  <a:srgbClr val="000000"/>
                </a:solidFill>
                <a:latin typeface="Montserrat"/>
              </a:rPr>
              <a:t>SQL – Data Types</a:t>
            </a:r>
          </a:p>
          <a:p>
            <a:pPr marL="669608" lvl="1" indent="-334804"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SQL – Types of Commands</a:t>
            </a:r>
          </a:p>
          <a:p>
            <a:pPr marL="669608" lvl="1" indent="-334804" algn="l">
              <a:lnSpc>
                <a:spcPts val="4320"/>
              </a:lnSpc>
            </a:pPr>
            <a:endParaRPr lang="en-US" sz="3600" spc="27">
              <a:solidFill>
                <a:srgbClr val="000000"/>
              </a:solidFill>
              <a:latin typeface="Montserrat"/>
            </a:endParaRPr>
          </a:p>
          <a:p>
            <a:pPr algn="l">
              <a:lnSpc>
                <a:spcPts val="4320"/>
              </a:lnSpc>
            </a:pPr>
            <a:r>
              <a:rPr lang="en-US" sz="3600" spc="19">
                <a:solidFill>
                  <a:srgbClr val="000000"/>
                </a:solidFill>
                <a:latin typeface="Montserrat"/>
              </a:rPr>
              <a:t>SQL – Operators</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74508" y="3142540"/>
            <a:ext cx="295776" cy="34243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74508" y="4197511"/>
            <a:ext cx="295776" cy="34243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74508" y="5254318"/>
            <a:ext cx="295776" cy="342432"/>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74508" y="6311126"/>
            <a:ext cx="295776" cy="342432"/>
          </a:xfrm>
          <a:prstGeom prst="rect">
            <a:avLst/>
          </a:prstGeom>
        </p:spPr>
      </p:pic>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085522" cy="1040447"/>
          </a:xfrm>
          <a:prstGeom prst="rect">
            <a:avLst/>
          </a:prstGeom>
        </p:spPr>
        <p:txBody>
          <a:bodyPr lIns="0" tIns="0" rIns="0" bIns="0" rtlCol="0" anchor="t">
            <a:spAutoFit/>
          </a:bodyPr>
          <a:lstStyle/>
          <a:p>
            <a:pPr algn="l">
              <a:lnSpc>
                <a:spcPts val="7920"/>
              </a:lnSpc>
            </a:pPr>
            <a:r>
              <a:rPr lang="en-US" sz="6600" spc="41">
                <a:solidFill>
                  <a:srgbClr val="000000"/>
                </a:solidFill>
                <a:latin typeface="Montserrat Bold"/>
              </a:rPr>
              <a:t>SQL - Syntax</a:t>
            </a:r>
          </a:p>
        </p:txBody>
      </p:sp>
      <p:sp>
        <p:nvSpPr>
          <p:cNvPr id="4" name="TextBox 4"/>
          <p:cNvSpPr txBox="1"/>
          <p:nvPr/>
        </p:nvSpPr>
        <p:spPr>
          <a:xfrm>
            <a:off x="1287170" y="2885870"/>
            <a:ext cx="15600045" cy="6133465"/>
          </a:xfrm>
          <a:prstGeom prst="rect">
            <a:avLst/>
          </a:prstGeom>
        </p:spPr>
        <p:txBody>
          <a:bodyPr lIns="0" tIns="0" rIns="0" bIns="0" rtlCol="0" anchor="t">
            <a:spAutoFit/>
          </a:bodyPr>
          <a:lstStyle/>
          <a:p>
            <a:pPr marL="615315" lvl="1" indent="-307658" algn="l">
              <a:lnSpc>
                <a:spcPts val="3960"/>
              </a:lnSpc>
              <a:buFont typeface="Arial"/>
              <a:buChar char="•"/>
            </a:pPr>
            <a:r>
              <a:rPr lang="en-US" sz="3300" spc="16">
                <a:solidFill>
                  <a:srgbClr val="000000"/>
                </a:solidFill>
                <a:latin typeface="Montserrat"/>
              </a:rPr>
              <a:t>SQL has a set of rules and guidelines called Syntax.</a:t>
            </a:r>
          </a:p>
          <a:p>
            <a:pPr marL="615315" lvl="1" indent="-307658" algn="l">
              <a:lnSpc>
                <a:spcPts val="8250"/>
              </a:lnSpc>
              <a:buFont typeface="Arial"/>
              <a:buChar char="•"/>
            </a:pPr>
            <a:r>
              <a:rPr lang="en-US" sz="3300" spc="24">
                <a:solidFill>
                  <a:srgbClr val="000000"/>
                </a:solidFill>
                <a:latin typeface="Montserrat"/>
              </a:rPr>
              <a:t>SQL statements start with any of the keywords like SELECT, INSERT,  UPDATE, DELETE, ALTER, DROP, CREATE …</a:t>
            </a:r>
          </a:p>
          <a:p>
            <a:pPr marL="615315" lvl="1" indent="-307658" algn="l">
              <a:lnSpc>
                <a:spcPts val="8250"/>
              </a:lnSpc>
            </a:pPr>
            <a:endParaRPr lang="en-US" sz="3300" spc="24">
              <a:solidFill>
                <a:srgbClr val="000000"/>
              </a:solidFill>
              <a:latin typeface="Montserrat"/>
            </a:endParaRPr>
          </a:p>
          <a:p>
            <a:pPr marL="615315" lvl="1" indent="-307658" algn="l">
              <a:lnSpc>
                <a:spcPts val="3960"/>
              </a:lnSpc>
              <a:buFont typeface="Arial"/>
              <a:buChar char="•"/>
            </a:pPr>
            <a:r>
              <a:rPr lang="en-US" sz="3300" spc="24">
                <a:solidFill>
                  <a:srgbClr val="000000"/>
                </a:solidFill>
                <a:latin typeface="Montserrat"/>
              </a:rPr>
              <a:t>Some DBMS require a semicolon (;) at the end of each SQL statement.</a:t>
            </a:r>
          </a:p>
          <a:p>
            <a:pPr marL="615315" lvl="1" indent="-307658" algn="l">
              <a:lnSpc>
                <a:spcPts val="3960"/>
              </a:lnSpc>
            </a:pPr>
            <a:endParaRPr lang="en-US" sz="3300" spc="24">
              <a:solidFill>
                <a:srgbClr val="000000"/>
              </a:solidFill>
              <a:latin typeface="Montserrat"/>
            </a:endParaRPr>
          </a:p>
          <a:p>
            <a:pPr marL="615315" lvl="1" indent="-307658" algn="l">
              <a:lnSpc>
                <a:spcPts val="3960"/>
              </a:lnSpc>
              <a:buFont typeface="Arial"/>
              <a:buChar char="•"/>
            </a:pPr>
            <a:r>
              <a:rPr lang="en-US" sz="3300" spc="31">
                <a:solidFill>
                  <a:srgbClr val="000000"/>
                </a:solidFill>
                <a:latin typeface="Montserrat"/>
              </a:rPr>
              <a:t>SQL keywords are NOT case sensitive. Ex : CREATE is same as create.</a:t>
            </a:r>
          </a:p>
        </p:txBody>
      </p:sp>
      <p:pic>
        <p:nvPicPr>
          <p:cNvPr id="5" name="Picture 5"/>
          <p:cNvPicPr>
            <a:picLocks noChangeAspect="1"/>
          </p:cNvPicPr>
          <p:nvPr/>
        </p:nvPicPr>
        <p:blipFill>
          <a:blip r:embed="rId3"/>
          <a:srcRect t="14180" b="19681"/>
          <a:stretch>
            <a:fillRect/>
          </a:stretch>
        </p:blipFill>
        <p:spPr>
          <a:xfrm>
            <a:off x="16086986" y="9736987"/>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8491"/>
            <a:ext cx="8283893"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Data Types</a:t>
            </a:r>
          </a:p>
        </p:txBody>
      </p:sp>
      <p:sp>
        <p:nvSpPr>
          <p:cNvPr id="4" name="TextBox 4"/>
          <p:cNvSpPr txBox="1"/>
          <p:nvPr/>
        </p:nvSpPr>
        <p:spPr>
          <a:xfrm>
            <a:off x="1348434" y="3076943"/>
            <a:ext cx="13039725" cy="5561011"/>
          </a:xfrm>
          <a:prstGeom prst="rect">
            <a:avLst/>
          </a:prstGeom>
        </p:spPr>
        <p:txBody>
          <a:bodyPr lIns="0" tIns="0" rIns="0" bIns="0" rtlCol="0" anchor="t">
            <a:spAutoFit/>
          </a:bodyPr>
          <a:lstStyle/>
          <a:p>
            <a:pPr marL="615315" lvl="1" indent="-307658" algn="l">
              <a:lnSpc>
                <a:spcPts val="3960"/>
              </a:lnSpc>
              <a:buFont typeface="Arial"/>
              <a:buChar char="•"/>
            </a:pPr>
            <a:r>
              <a:rPr lang="en-US" sz="3300" spc="24">
                <a:solidFill>
                  <a:srgbClr val="000000"/>
                </a:solidFill>
                <a:latin typeface="Montserrat"/>
              </a:rPr>
              <a:t>Data types are used to specify the type of data that can be</a:t>
            </a:r>
          </a:p>
          <a:p>
            <a:pPr marL="615315" lvl="1" indent="-307658" algn="l">
              <a:lnSpc>
                <a:spcPts val="3960"/>
              </a:lnSpc>
            </a:pPr>
            <a:endParaRPr lang="en-US" sz="3300" spc="24">
              <a:solidFill>
                <a:srgbClr val="000000"/>
              </a:solidFill>
              <a:latin typeface="Montserrat"/>
            </a:endParaRPr>
          </a:p>
          <a:p>
            <a:pPr marL="615315" lvl="1" indent="-307658" algn="l">
              <a:lnSpc>
                <a:spcPts val="3960"/>
              </a:lnSpc>
            </a:pPr>
            <a:r>
              <a:rPr lang="en-US" sz="3300" spc="24">
                <a:solidFill>
                  <a:srgbClr val="000000"/>
                </a:solidFill>
                <a:latin typeface="Montserrat"/>
              </a:rPr>
              <a:t>stored in a column in the database table.</a:t>
            </a:r>
          </a:p>
          <a:p>
            <a:pPr marL="615315" lvl="1" indent="-307658" algn="l">
              <a:lnSpc>
                <a:spcPts val="8250"/>
              </a:lnSpc>
              <a:buFont typeface="Arial"/>
              <a:buChar char="•"/>
            </a:pPr>
            <a:r>
              <a:rPr lang="en-US" sz="3300" spc="24">
                <a:solidFill>
                  <a:srgbClr val="000000"/>
                </a:solidFill>
                <a:latin typeface="Montserrat"/>
              </a:rPr>
              <a:t>Every column in a table will have a name and data type  specified.</a:t>
            </a:r>
          </a:p>
          <a:p>
            <a:pPr marL="615315" lvl="1" indent="-307658" algn="l">
              <a:lnSpc>
                <a:spcPts val="8250"/>
              </a:lnSpc>
            </a:pPr>
            <a:endParaRPr lang="en-US" sz="3300" spc="24">
              <a:solidFill>
                <a:srgbClr val="000000"/>
              </a:solidFill>
              <a:latin typeface="Montserrat"/>
            </a:endParaRPr>
          </a:p>
          <a:p>
            <a:pPr marL="615315" lvl="1" indent="-307658" algn="l">
              <a:lnSpc>
                <a:spcPts val="3960"/>
              </a:lnSpc>
              <a:buFont typeface="Arial"/>
              <a:buChar char="•"/>
            </a:pPr>
            <a:r>
              <a:rPr lang="en-US" sz="3300" spc="24">
                <a:solidFill>
                  <a:srgbClr val="000000"/>
                </a:solidFill>
                <a:latin typeface="Montserrat"/>
              </a:rPr>
              <a:t>The type of data can be a number, string or a date.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8491"/>
            <a:ext cx="8283893"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Data Types</a:t>
            </a:r>
          </a:p>
        </p:txBody>
      </p:sp>
      <p:graphicFrame>
        <p:nvGraphicFramePr>
          <p:cNvPr id="4" name="Table 4"/>
          <p:cNvGraphicFramePr>
            <a:graphicFrameLocks noGrp="1"/>
          </p:cNvGraphicFramePr>
          <p:nvPr/>
        </p:nvGraphicFramePr>
        <p:xfrm>
          <a:off x="1767954" y="4508373"/>
          <a:ext cx="13715999" cy="3253734"/>
        </p:xfrm>
        <a:graphic>
          <a:graphicData uri="http://schemas.openxmlformats.org/drawingml/2006/table">
            <a:tbl>
              <a:tblPr/>
              <a:tblGrid>
                <a:gridCol w="4174312">
                  <a:extLst>
                    <a:ext uri="{9D8B030D-6E8A-4147-A177-3AD203B41FA5}">
                      <a16:colId xmlns:a16="http://schemas.microsoft.com/office/drawing/2014/main" val="20000"/>
                    </a:ext>
                  </a:extLst>
                </a:gridCol>
                <a:gridCol w="6588781">
                  <a:extLst>
                    <a:ext uri="{9D8B030D-6E8A-4147-A177-3AD203B41FA5}">
                      <a16:colId xmlns:a16="http://schemas.microsoft.com/office/drawing/2014/main" val="20001"/>
                    </a:ext>
                  </a:extLst>
                </a:gridCol>
                <a:gridCol w="2952906">
                  <a:extLst>
                    <a:ext uri="{9D8B030D-6E8A-4147-A177-3AD203B41FA5}">
                      <a16:colId xmlns:a16="http://schemas.microsoft.com/office/drawing/2014/main" val="20002"/>
                    </a:ext>
                  </a:extLst>
                </a:gridCol>
              </a:tblGrid>
              <a:tr h="626539">
                <a:tc>
                  <a:txBody>
                    <a:bodyPr/>
                    <a:lstStyle/>
                    <a:p>
                      <a:pPr algn="ctr">
                        <a:lnSpc>
                          <a:spcPts val="3600"/>
                        </a:lnSpc>
                        <a:defRPr/>
                      </a:pPr>
                      <a:r>
                        <a:rPr lang="en-US" sz="3000" spc="21">
                          <a:solidFill>
                            <a:srgbClr val="FFFFFF"/>
                          </a:solidFill>
                          <a:latin typeface="Montserrat Bold"/>
                        </a:rPr>
                        <a:t>DATA TYPE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l">
                        <a:lnSpc>
                          <a:spcPts val="3600"/>
                        </a:lnSpc>
                        <a:defRPr/>
                      </a:pPr>
                      <a:r>
                        <a:rPr lang="en-US" sz="3000" spc="13">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600"/>
                        </a:lnSpc>
                        <a:defRPr/>
                      </a:pPr>
                      <a:r>
                        <a:rPr lang="en-US" sz="3000" spc="13">
                          <a:solidFill>
                            <a:srgbClr val="FFFFFF"/>
                          </a:solidFill>
                          <a:latin typeface="Montserrat Bold"/>
                        </a:rPr>
                        <a:t>EXAMPLE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590940">
                <a:tc>
                  <a:txBody>
                    <a:bodyPr/>
                    <a:lstStyle/>
                    <a:p>
                      <a:pPr algn="ctr">
                        <a:lnSpc>
                          <a:spcPts val="2879"/>
                        </a:lnSpc>
                        <a:defRPr/>
                      </a:pPr>
                      <a:r>
                        <a:rPr lang="en-US" sz="2400" spc="23">
                          <a:solidFill>
                            <a:srgbClr val="000000"/>
                          </a:solidFill>
                          <a:latin typeface="Montserrat"/>
                        </a:rPr>
                        <a:t>number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2879"/>
                        </a:lnSpc>
                        <a:defRPr/>
                      </a:pPr>
                      <a:r>
                        <a:rPr lang="en-US" sz="2400" spc="23">
                          <a:solidFill>
                            <a:srgbClr val="000000"/>
                          </a:solidFill>
                          <a:latin typeface="Montserrat"/>
                        </a:rPr>
                        <a:t>Used to store a whole number (integer)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2879"/>
                        </a:lnSpc>
                        <a:defRPr/>
                      </a:pPr>
                      <a:r>
                        <a:rPr lang="en-US" sz="2400" spc="38">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1189003">
                <a:tc>
                  <a:txBody>
                    <a:bodyPr/>
                    <a:lstStyle/>
                    <a:p>
                      <a:pPr algn="l">
                        <a:lnSpc>
                          <a:spcPts val="1679"/>
                        </a:lnSpc>
                        <a:defRPr/>
                      </a:pPr>
                      <a:endParaRPr lang="en-US" sz="1100"/>
                    </a:p>
                    <a:p>
                      <a:pPr algn="ctr">
                        <a:lnSpc>
                          <a:spcPts val="2879"/>
                        </a:lnSpc>
                      </a:pPr>
                      <a:r>
                        <a:rPr lang="en-US" sz="2400" spc="15">
                          <a:solidFill>
                            <a:srgbClr val="000000"/>
                          </a:solidFill>
                          <a:latin typeface="Montserrat"/>
                        </a:rPr>
                        <a:t>number(p,s)</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l">
                        <a:lnSpc>
                          <a:spcPts val="2879"/>
                        </a:lnSpc>
                        <a:defRPr/>
                      </a:pPr>
                      <a:r>
                        <a:rPr lang="en-US" sz="2400" spc="23">
                          <a:solidFill>
                            <a:srgbClr val="000000"/>
                          </a:solidFill>
                          <a:latin typeface="Montserrat"/>
                        </a:rPr>
                        <a:t>Used to store an integer or decimal  number with specific precision(p) and  scale(s).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l">
                        <a:lnSpc>
                          <a:spcPts val="1679"/>
                        </a:lnSpc>
                        <a:defRPr/>
                      </a:pPr>
                      <a:endParaRPr lang="en-US" sz="1100"/>
                    </a:p>
                    <a:p>
                      <a:pPr algn="ctr">
                        <a:lnSpc>
                          <a:spcPts val="2879"/>
                        </a:lnSpc>
                      </a:pPr>
                      <a:r>
                        <a:rPr lang="en-US" sz="2400" spc="23">
                          <a:solidFill>
                            <a:srgbClr val="000000"/>
                          </a:solidFill>
                          <a:latin typeface="Montserrat"/>
                        </a:rPr>
                        <a:t>25.3</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847252">
                <a:tc>
                  <a:txBody>
                    <a:bodyPr/>
                    <a:lstStyle/>
                    <a:p>
                      <a:pPr algn="ctr">
                        <a:lnSpc>
                          <a:spcPts val="2879"/>
                        </a:lnSpc>
                        <a:defRPr/>
                      </a:pPr>
                      <a:r>
                        <a:rPr lang="en-US" sz="2400" spc="23">
                          <a:solidFill>
                            <a:srgbClr val="000000"/>
                          </a:solidFill>
                          <a:latin typeface="Montserrat"/>
                        </a:rPr>
                        <a:t>float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2879"/>
                        </a:lnSpc>
                        <a:defRPr/>
                      </a:pPr>
                      <a:r>
                        <a:rPr lang="en-US" sz="2400" spc="23">
                          <a:solidFill>
                            <a:srgbClr val="000000"/>
                          </a:solidFill>
                          <a:latin typeface="Montserrat"/>
                        </a:rPr>
                        <a:t>Used to store a decimal number with  high precision.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2879"/>
                        </a:lnSpc>
                        <a:defRPr/>
                      </a:pPr>
                      <a:r>
                        <a:rPr lang="en-US" sz="2400" spc="23">
                          <a:solidFill>
                            <a:srgbClr val="000000"/>
                          </a:solidFill>
                          <a:latin typeface="Montserrat"/>
                        </a:rPr>
                        <a:t>25.21257898…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1287170" y="3188144"/>
            <a:ext cx="1872615"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NUMERIC</a:t>
            </a:r>
          </a:p>
        </p:txBody>
      </p:sp>
      <p:sp>
        <p:nvSpPr>
          <p:cNvPr id="6" name="TextBox 6"/>
          <p:cNvSpPr txBox="1"/>
          <p:nvPr/>
        </p:nvSpPr>
        <p:spPr>
          <a:xfrm>
            <a:off x="1420215" y="8401556"/>
            <a:ext cx="14198918" cy="84931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double and decimal data types can also be used for decimal numbers. They are</a:t>
            </a:r>
          </a:p>
          <a:p>
            <a:pPr marL="506730" lvl="1" indent="-253365" algn="l">
              <a:lnSpc>
                <a:spcPts val="3240"/>
              </a:lnSpc>
            </a:pPr>
            <a:r>
              <a:rPr lang="en-US" sz="2700" spc="26">
                <a:solidFill>
                  <a:srgbClr val="000000"/>
                </a:solidFill>
                <a:latin typeface="Montserrat"/>
              </a:rPr>
              <a:t>similar to float except the size and precision varies.</a:t>
            </a:r>
          </a:p>
        </p:txBody>
      </p:sp>
      <p:pic>
        <p:nvPicPr>
          <p:cNvPr id="7" name="Picture 7"/>
          <p:cNvPicPr>
            <a:picLocks noChangeAspect="1"/>
          </p:cNvPicPr>
          <p:nvPr/>
        </p:nvPicPr>
        <p:blipFill>
          <a:blip r:embed="rId3"/>
          <a:srcRect t="14180" b="19681"/>
          <a:stretch>
            <a:fillRect/>
          </a:stretch>
        </p:blipFill>
        <p:spPr>
          <a:xfrm>
            <a:off x="16086986" y="9730396"/>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8491"/>
            <a:ext cx="8283893"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Data Types</a:t>
            </a:r>
          </a:p>
        </p:txBody>
      </p:sp>
      <p:graphicFrame>
        <p:nvGraphicFramePr>
          <p:cNvPr id="4" name="Table 4"/>
          <p:cNvGraphicFramePr>
            <a:graphicFrameLocks noGrp="1"/>
          </p:cNvGraphicFramePr>
          <p:nvPr/>
        </p:nvGraphicFramePr>
        <p:xfrm>
          <a:off x="1907858" y="3813048"/>
          <a:ext cx="13715999" cy="2331717"/>
        </p:xfrm>
        <a:graphic>
          <a:graphicData uri="http://schemas.openxmlformats.org/drawingml/2006/table">
            <a:tbl>
              <a:tblPr/>
              <a:tblGrid>
                <a:gridCol w="4174312">
                  <a:extLst>
                    <a:ext uri="{9D8B030D-6E8A-4147-A177-3AD203B41FA5}">
                      <a16:colId xmlns:a16="http://schemas.microsoft.com/office/drawing/2014/main" val="20000"/>
                    </a:ext>
                  </a:extLst>
                </a:gridCol>
                <a:gridCol w="6588781">
                  <a:extLst>
                    <a:ext uri="{9D8B030D-6E8A-4147-A177-3AD203B41FA5}">
                      <a16:colId xmlns:a16="http://schemas.microsoft.com/office/drawing/2014/main" val="20001"/>
                    </a:ext>
                  </a:extLst>
                </a:gridCol>
                <a:gridCol w="2952906">
                  <a:extLst>
                    <a:ext uri="{9D8B030D-6E8A-4147-A177-3AD203B41FA5}">
                      <a16:colId xmlns:a16="http://schemas.microsoft.com/office/drawing/2014/main" val="20002"/>
                    </a:ext>
                  </a:extLst>
                </a:gridCol>
              </a:tblGrid>
              <a:tr h="619912">
                <a:tc>
                  <a:txBody>
                    <a:bodyPr/>
                    <a:lstStyle/>
                    <a:p>
                      <a:pPr algn="ctr">
                        <a:lnSpc>
                          <a:spcPts val="3600"/>
                        </a:lnSpc>
                        <a:defRPr/>
                      </a:pPr>
                      <a:r>
                        <a:rPr lang="en-US" sz="3000" spc="21">
                          <a:solidFill>
                            <a:srgbClr val="FFFFFF"/>
                          </a:solidFill>
                          <a:latin typeface="Montserrat Bold"/>
                        </a:rPr>
                        <a:t>DATA TYPE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l">
                        <a:lnSpc>
                          <a:spcPts val="3600"/>
                        </a:lnSpc>
                        <a:defRPr/>
                      </a:pPr>
                      <a:r>
                        <a:rPr lang="en-US" sz="3000" spc="13">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600"/>
                        </a:lnSpc>
                        <a:defRPr/>
                      </a:pPr>
                      <a:r>
                        <a:rPr lang="en-US" sz="3000" spc="13">
                          <a:solidFill>
                            <a:srgbClr val="FFFFFF"/>
                          </a:solidFill>
                          <a:latin typeface="Montserrat Bold"/>
                        </a:rPr>
                        <a:t>EXAMPLE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873513">
                <a:tc>
                  <a:txBody>
                    <a:bodyPr/>
                    <a:lstStyle/>
                    <a:p>
                      <a:pPr algn="ctr">
                        <a:lnSpc>
                          <a:spcPts val="2879"/>
                        </a:lnSpc>
                        <a:defRPr/>
                      </a:pPr>
                      <a:r>
                        <a:rPr lang="en-US" sz="2400" spc="15">
                          <a:solidFill>
                            <a:srgbClr val="000000"/>
                          </a:solidFill>
                          <a:latin typeface="Montserrat"/>
                        </a:rPr>
                        <a:t>char(n)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2879"/>
                        </a:lnSpc>
                        <a:defRPr/>
                      </a:pPr>
                      <a:r>
                        <a:rPr lang="en-US" sz="2400" spc="23">
                          <a:solidFill>
                            <a:srgbClr val="000000"/>
                          </a:solidFill>
                          <a:latin typeface="Montserrat"/>
                        </a:rPr>
                        <a:t>Used to store character data with  specific predefined length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2879"/>
                        </a:lnSpc>
                        <a:defRPr/>
                      </a:pPr>
                      <a:r>
                        <a:rPr lang="en-US" sz="2400" spc="23">
                          <a:solidFill>
                            <a:srgbClr val="000000"/>
                          </a:solidFill>
                          <a:latin typeface="Montserrat"/>
                        </a:rPr>
                        <a:t>Apple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838292">
                <a:tc>
                  <a:txBody>
                    <a:bodyPr/>
                    <a:lstStyle/>
                    <a:p>
                      <a:pPr algn="ctr">
                        <a:lnSpc>
                          <a:spcPts val="2879"/>
                        </a:lnSpc>
                        <a:defRPr/>
                      </a:pPr>
                      <a:r>
                        <a:rPr lang="en-US" sz="2400" spc="15">
                          <a:solidFill>
                            <a:srgbClr val="000000"/>
                          </a:solidFill>
                          <a:latin typeface="Montserrat"/>
                        </a:rPr>
                        <a:t>varchar2(n)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l">
                        <a:lnSpc>
                          <a:spcPts val="2879"/>
                        </a:lnSpc>
                        <a:defRPr/>
                      </a:pPr>
                      <a:r>
                        <a:rPr lang="en-US" sz="2400" spc="15">
                          <a:solidFill>
                            <a:srgbClr val="000000"/>
                          </a:solidFill>
                          <a:latin typeface="Montserrat"/>
                        </a:rPr>
                        <a:t>Used to store variable string data within  the predefined length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2879"/>
                        </a:lnSpc>
                        <a:defRPr/>
                      </a:pPr>
                      <a:r>
                        <a:rPr lang="en-US" sz="2400" spc="30">
                          <a:solidFill>
                            <a:srgbClr val="000000"/>
                          </a:solidFill>
                          <a:latin typeface="Montserrat"/>
                        </a:rPr>
                        <a:t>Apple123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5" name="TextBox 5"/>
          <p:cNvSpPr txBox="1"/>
          <p:nvPr/>
        </p:nvSpPr>
        <p:spPr>
          <a:xfrm>
            <a:off x="1287170" y="2702560"/>
            <a:ext cx="3977640"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CHARACTER STRING</a:t>
            </a:r>
          </a:p>
        </p:txBody>
      </p:sp>
      <p:sp>
        <p:nvSpPr>
          <p:cNvPr id="6" name="TextBox 6"/>
          <p:cNvSpPr txBox="1"/>
          <p:nvPr/>
        </p:nvSpPr>
        <p:spPr>
          <a:xfrm>
            <a:off x="1420215" y="6836980"/>
            <a:ext cx="14535150" cy="249523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The difference between char and varchar2 is char(n) will always take n bytes  long, it will have blanks padded up if data is less than n bytes. Whereas varchar2  can store data 1 to n bytes long.</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nchar and nvarchar2 types are used when we need to store UNICODE or  multilingual data.</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8491"/>
            <a:ext cx="8283893"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Data Types</a:t>
            </a:r>
          </a:p>
        </p:txBody>
      </p:sp>
      <p:graphicFrame>
        <p:nvGraphicFramePr>
          <p:cNvPr id="4" name="Table 4"/>
          <p:cNvGraphicFramePr>
            <a:graphicFrameLocks noGrp="1"/>
          </p:cNvGraphicFramePr>
          <p:nvPr/>
        </p:nvGraphicFramePr>
        <p:xfrm>
          <a:off x="2005965" y="4027740"/>
          <a:ext cx="14234160" cy="1463037"/>
        </p:xfrm>
        <a:graphic>
          <a:graphicData uri="http://schemas.openxmlformats.org/drawingml/2006/table">
            <a:tbl>
              <a:tblPr/>
              <a:tblGrid>
                <a:gridCol w="4332423">
                  <a:extLst>
                    <a:ext uri="{9D8B030D-6E8A-4147-A177-3AD203B41FA5}">
                      <a16:colId xmlns:a16="http://schemas.microsoft.com/office/drawing/2014/main" val="20000"/>
                    </a:ext>
                  </a:extLst>
                </a:gridCol>
                <a:gridCol w="6838331">
                  <a:extLst>
                    <a:ext uri="{9D8B030D-6E8A-4147-A177-3AD203B41FA5}">
                      <a16:colId xmlns:a16="http://schemas.microsoft.com/office/drawing/2014/main" val="20001"/>
                    </a:ext>
                  </a:extLst>
                </a:gridCol>
                <a:gridCol w="3063406">
                  <a:extLst>
                    <a:ext uri="{9D8B030D-6E8A-4147-A177-3AD203B41FA5}">
                      <a16:colId xmlns:a16="http://schemas.microsoft.com/office/drawing/2014/main" val="20002"/>
                    </a:ext>
                  </a:extLst>
                </a:gridCol>
              </a:tblGrid>
              <a:tr h="607298">
                <a:tc>
                  <a:txBody>
                    <a:bodyPr/>
                    <a:lstStyle/>
                    <a:p>
                      <a:pPr algn="ctr">
                        <a:lnSpc>
                          <a:spcPts val="3600"/>
                        </a:lnSpc>
                        <a:defRPr/>
                      </a:pPr>
                      <a:r>
                        <a:rPr lang="en-US" sz="3000" spc="21">
                          <a:solidFill>
                            <a:srgbClr val="FFFFFF"/>
                          </a:solidFill>
                          <a:latin typeface="Montserrat Bold"/>
                        </a:rPr>
                        <a:t>DATA TYPE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600"/>
                        </a:lnSpc>
                        <a:defRPr/>
                      </a:pPr>
                      <a:r>
                        <a:rPr lang="en-US" sz="3000" spc="13">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l">
                        <a:lnSpc>
                          <a:spcPts val="3600"/>
                        </a:lnSpc>
                        <a:defRPr/>
                      </a:pPr>
                      <a:r>
                        <a:rPr lang="en-US" sz="3000" spc="13">
                          <a:solidFill>
                            <a:srgbClr val="FFFFFF"/>
                          </a:solidFill>
                          <a:latin typeface="Montserrat Bold"/>
                        </a:rPr>
                        <a:t>EXAMPLE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855739">
                <a:tc>
                  <a:txBody>
                    <a:bodyPr/>
                    <a:lstStyle/>
                    <a:p>
                      <a:pPr algn="ctr">
                        <a:lnSpc>
                          <a:spcPts val="2879"/>
                        </a:lnSpc>
                        <a:defRPr/>
                      </a:pPr>
                      <a:r>
                        <a:rPr lang="en-US" sz="2400" spc="15">
                          <a:solidFill>
                            <a:srgbClr val="000000"/>
                          </a:solidFill>
                          <a:latin typeface="Montserrat"/>
                        </a:rPr>
                        <a:t>date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2879"/>
                        </a:lnSpc>
                        <a:defRPr/>
                      </a:pPr>
                      <a:r>
                        <a:rPr lang="en-US" sz="2400" spc="23">
                          <a:solidFill>
                            <a:srgbClr val="000000"/>
                          </a:solidFill>
                          <a:latin typeface="Montserrat"/>
                        </a:rPr>
                        <a:t>Used to store valid date format with time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2879"/>
                        </a:lnSpc>
                        <a:defRPr/>
                      </a:pPr>
                      <a:r>
                        <a:rPr lang="en-US" sz="2400" spc="23">
                          <a:solidFill>
                            <a:srgbClr val="000000"/>
                          </a:solidFill>
                          <a:latin typeface="Montserrat"/>
                        </a:rPr>
                        <a:t>21-03-1990</a:t>
                      </a:r>
                      <a:endParaRPr lang="en-US" sz="1100"/>
                    </a:p>
                    <a:p>
                      <a:pPr algn="ctr">
                        <a:lnSpc>
                          <a:spcPts val="2879"/>
                        </a:lnSpc>
                      </a:pPr>
                      <a:r>
                        <a:rPr lang="en-US" sz="2400" spc="23">
                          <a:solidFill>
                            <a:srgbClr val="000000"/>
                          </a:solidFill>
                          <a:latin typeface="Montserrat"/>
                        </a:rPr>
                        <a:t>03:45:30</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sp>
        <p:nvSpPr>
          <p:cNvPr id="5" name="TextBox 5"/>
          <p:cNvSpPr txBox="1"/>
          <p:nvPr/>
        </p:nvSpPr>
        <p:spPr>
          <a:xfrm>
            <a:off x="1287170" y="2702560"/>
            <a:ext cx="2984183"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DATE and TIME</a:t>
            </a:r>
          </a:p>
        </p:txBody>
      </p:sp>
      <p:sp>
        <p:nvSpPr>
          <p:cNvPr id="6" name="TextBox 6"/>
          <p:cNvSpPr txBox="1"/>
          <p:nvPr/>
        </p:nvSpPr>
        <p:spPr>
          <a:xfrm>
            <a:off x="1420215" y="6531610"/>
            <a:ext cx="13837920" cy="167227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TIMESTAMP data type is similar to DATE but it is used when we need to store</a:t>
            </a:r>
          </a:p>
          <a:p>
            <a:pPr marL="506730" lvl="1" indent="-253365" algn="l">
              <a:lnSpc>
                <a:spcPts val="3240"/>
              </a:lnSpc>
            </a:pPr>
            <a:r>
              <a:rPr lang="en-US" sz="2700" spc="18">
                <a:solidFill>
                  <a:srgbClr val="000000"/>
                </a:solidFill>
                <a:latin typeface="Montserrat"/>
              </a:rPr>
              <a:t>fractional seconds and time zone.</a:t>
            </a:r>
          </a:p>
          <a:p>
            <a:pPr marL="506730" lvl="1" indent="-253365" algn="l">
              <a:lnSpc>
                <a:spcPts val="3240"/>
              </a:lnSpc>
            </a:pPr>
            <a:endParaRPr lang="en-US" sz="2700" spc="18">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For general purposes we always use DATE.</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110983"/>
            <a:ext cx="11611926"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Types of SQL Commands</a:t>
            </a:r>
          </a:p>
        </p:txBody>
      </p:sp>
      <p:grpSp>
        <p:nvGrpSpPr>
          <p:cNvPr id="4" name="Group 4"/>
          <p:cNvGrpSpPr/>
          <p:nvPr/>
        </p:nvGrpSpPr>
        <p:grpSpPr>
          <a:xfrm>
            <a:off x="6585432" y="3369564"/>
            <a:ext cx="4650296" cy="1309114"/>
            <a:chOff x="0" y="0"/>
            <a:chExt cx="6200394" cy="1745486"/>
          </a:xfrm>
        </p:grpSpPr>
        <p:sp>
          <p:nvSpPr>
            <p:cNvPr id="5" name="Freeform 5"/>
            <p:cNvSpPr/>
            <p:nvPr/>
          </p:nvSpPr>
          <p:spPr>
            <a:xfrm>
              <a:off x="0" y="0"/>
              <a:ext cx="6200394" cy="1745486"/>
            </a:xfrm>
            <a:custGeom>
              <a:avLst/>
              <a:gdLst/>
              <a:ahLst/>
              <a:cxnLst/>
              <a:rect l="l" t="t" r="r" b="b"/>
              <a:pathLst>
                <a:path w="6200394" h="1745486">
                  <a:moveTo>
                    <a:pt x="12192" y="0"/>
                  </a:moveTo>
                  <a:lnTo>
                    <a:pt x="6188202" y="0"/>
                  </a:lnTo>
                  <a:cubicBezTo>
                    <a:pt x="6194933" y="0"/>
                    <a:pt x="6200394" y="5353"/>
                    <a:pt x="6200394" y="11950"/>
                  </a:cubicBezTo>
                  <a:lnTo>
                    <a:pt x="6200394" y="1733536"/>
                  </a:lnTo>
                  <a:cubicBezTo>
                    <a:pt x="6200394" y="1740133"/>
                    <a:pt x="6194933" y="1745486"/>
                    <a:pt x="6188202" y="1745486"/>
                  </a:cubicBezTo>
                  <a:lnTo>
                    <a:pt x="12192" y="1745486"/>
                  </a:lnTo>
                  <a:cubicBezTo>
                    <a:pt x="5461" y="1745486"/>
                    <a:pt x="0" y="1740133"/>
                    <a:pt x="0" y="1733536"/>
                  </a:cubicBezTo>
                  <a:lnTo>
                    <a:pt x="0" y="11950"/>
                  </a:lnTo>
                  <a:cubicBezTo>
                    <a:pt x="0" y="5353"/>
                    <a:pt x="5461" y="0"/>
                    <a:pt x="12192" y="0"/>
                  </a:cubicBezTo>
                  <a:moveTo>
                    <a:pt x="12192" y="23901"/>
                  </a:moveTo>
                  <a:lnTo>
                    <a:pt x="12192" y="11950"/>
                  </a:lnTo>
                  <a:lnTo>
                    <a:pt x="24384" y="11950"/>
                  </a:lnTo>
                  <a:lnTo>
                    <a:pt x="24384" y="1733536"/>
                  </a:lnTo>
                  <a:lnTo>
                    <a:pt x="12192" y="1733536"/>
                  </a:lnTo>
                  <a:lnTo>
                    <a:pt x="12192" y="1721585"/>
                  </a:lnTo>
                  <a:lnTo>
                    <a:pt x="6188202" y="1721585"/>
                  </a:lnTo>
                  <a:lnTo>
                    <a:pt x="6188202" y="1733536"/>
                  </a:lnTo>
                  <a:lnTo>
                    <a:pt x="6176010" y="1733536"/>
                  </a:lnTo>
                  <a:lnTo>
                    <a:pt x="6176010" y="11950"/>
                  </a:lnTo>
                  <a:lnTo>
                    <a:pt x="6188202" y="11950"/>
                  </a:lnTo>
                  <a:lnTo>
                    <a:pt x="6188202" y="23901"/>
                  </a:lnTo>
                  <a:lnTo>
                    <a:pt x="12192" y="23901"/>
                  </a:lnTo>
                  <a:close/>
                </a:path>
              </a:pathLst>
            </a:custGeom>
            <a:solidFill>
              <a:srgbClr val="2E528F"/>
            </a:solidFill>
          </p:spPr>
        </p:sp>
        <p:sp>
          <p:nvSpPr>
            <p:cNvPr id="6" name="TextBox 6"/>
            <p:cNvSpPr txBox="1"/>
            <p:nvPr/>
          </p:nvSpPr>
          <p:spPr>
            <a:xfrm>
              <a:off x="0" y="-38100"/>
              <a:ext cx="6200394" cy="1818894"/>
            </a:xfrm>
            <a:prstGeom prst="rect">
              <a:avLst/>
            </a:prstGeom>
          </p:spPr>
          <p:txBody>
            <a:bodyPr lIns="50800" tIns="50800" rIns="50800" bIns="50800" rtlCol="0" anchor="t"/>
            <a:lstStyle/>
            <a:p>
              <a:pPr algn="ctr">
                <a:lnSpc>
                  <a:spcPts val="1679"/>
                </a:lnSpc>
              </a:pPr>
              <a:endParaRPr/>
            </a:p>
            <a:p>
              <a:pPr algn="ctr">
                <a:lnSpc>
                  <a:spcPts val="3240"/>
                </a:lnSpc>
              </a:pPr>
              <a:r>
                <a:rPr lang="en-US" sz="2700" spc="11">
                  <a:solidFill>
                    <a:srgbClr val="44536A"/>
                  </a:solidFill>
                  <a:latin typeface="Montserrat"/>
                </a:rPr>
                <a:t>SQL COMMANDS</a:t>
              </a:r>
            </a:p>
          </p:txBody>
        </p:sp>
      </p:grpSp>
      <p:grpSp>
        <p:nvGrpSpPr>
          <p:cNvPr id="7" name="Group 7"/>
          <p:cNvGrpSpPr/>
          <p:nvPr/>
        </p:nvGrpSpPr>
        <p:grpSpPr>
          <a:xfrm>
            <a:off x="818387" y="7356349"/>
            <a:ext cx="2986277" cy="1330831"/>
            <a:chOff x="0" y="0"/>
            <a:chExt cx="3981702" cy="1774442"/>
          </a:xfrm>
        </p:grpSpPr>
        <p:sp>
          <p:nvSpPr>
            <p:cNvPr id="8" name="Freeform 8"/>
            <p:cNvSpPr/>
            <p:nvPr/>
          </p:nvSpPr>
          <p:spPr>
            <a:xfrm>
              <a:off x="0" y="0"/>
              <a:ext cx="3981704" cy="1774444"/>
            </a:xfrm>
            <a:custGeom>
              <a:avLst/>
              <a:gdLst/>
              <a:ahLst/>
              <a:cxnLst/>
              <a:rect l="l" t="t" r="r" b="b"/>
              <a:pathLst>
                <a:path w="3981704" h="1774444">
                  <a:moveTo>
                    <a:pt x="12192" y="0"/>
                  </a:moveTo>
                  <a:lnTo>
                    <a:pt x="3969512" y="0"/>
                  </a:lnTo>
                  <a:cubicBezTo>
                    <a:pt x="3976243" y="0"/>
                    <a:pt x="3981704" y="5461"/>
                    <a:pt x="3981704" y="12192"/>
                  </a:cubicBezTo>
                  <a:lnTo>
                    <a:pt x="3981704" y="1762252"/>
                  </a:lnTo>
                  <a:cubicBezTo>
                    <a:pt x="3981704" y="1768983"/>
                    <a:pt x="3976243" y="1774444"/>
                    <a:pt x="3969512" y="1774444"/>
                  </a:cubicBezTo>
                  <a:lnTo>
                    <a:pt x="12192" y="1774444"/>
                  </a:lnTo>
                  <a:cubicBezTo>
                    <a:pt x="5461" y="1774444"/>
                    <a:pt x="0" y="1768983"/>
                    <a:pt x="0" y="1762252"/>
                  </a:cubicBezTo>
                  <a:lnTo>
                    <a:pt x="0" y="12192"/>
                  </a:lnTo>
                  <a:cubicBezTo>
                    <a:pt x="0" y="5461"/>
                    <a:pt x="5461" y="0"/>
                    <a:pt x="12192" y="0"/>
                  </a:cubicBezTo>
                  <a:moveTo>
                    <a:pt x="12192" y="24384"/>
                  </a:moveTo>
                  <a:lnTo>
                    <a:pt x="12192" y="12192"/>
                  </a:lnTo>
                  <a:lnTo>
                    <a:pt x="24384" y="12192"/>
                  </a:lnTo>
                  <a:lnTo>
                    <a:pt x="24384" y="1762252"/>
                  </a:lnTo>
                  <a:lnTo>
                    <a:pt x="12192" y="1762252"/>
                  </a:lnTo>
                  <a:lnTo>
                    <a:pt x="12192" y="1750060"/>
                  </a:lnTo>
                  <a:lnTo>
                    <a:pt x="3969512" y="1750060"/>
                  </a:lnTo>
                  <a:lnTo>
                    <a:pt x="3969512" y="1762252"/>
                  </a:lnTo>
                  <a:lnTo>
                    <a:pt x="3957320" y="1762252"/>
                  </a:lnTo>
                  <a:lnTo>
                    <a:pt x="3957320" y="12192"/>
                  </a:lnTo>
                  <a:lnTo>
                    <a:pt x="3969512" y="12192"/>
                  </a:lnTo>
                  <a:lnTo>
                    <a:pt x="3969512" y="24384"/>
                  </a:lnTo>
                  <a:lnTo>
                    <a:pt x="12192" y="24384"/>
                  </a:lnTo>
                  <a:close/>
                </a:path>
              </a:pathLst>
            </a:custGeom>
            <a:solidFill>
              <a:srgbClr val="2E528F"/>
            </a:solidFill>
          </p:spPr>
        </p:sp>
        <p:sp>
          <p:nvSpPr>
            <p:cNvPr id="9" name="TextBox 9"/>
            <p:cNvSpPr txBox="1"/>
            <p:nvPr/>
          </p:nvSpPr>
          <p:spPr>
            <a:xfrm>
              <a:off x="0" y="9525"/>
              <a:ext cx="3981702" cy="1764917"/>
            </a:xfrm>
            <a:prstGeom prst="rect">
              <a:avLst/>
            </a:prstGeom>
          </p:spPr>
          <p:txBody>
            <a:bodyPr lIns="50800" tIns="50800" rIns="50800" bIns="50800" rtlCol="0" anchor="t"/>
            <a:lstStyle/>
            <a:p>
              <a:pPr algn="ctr">
                <a:lnSpc>
                  <a:spcPts val="2879"/>
                </a:lnSpc>
              </a:pPr>
              <a:r>
                <a:rPr lang="en-US" sz="2400" spc="38">
                  <a:solidFill>
                    <a:srgbClr val="44536A"/>
                  </a:solidFill>
                  <a:latin typeface="Montserrat"/>
                </a:rPr>
                <a:t>DDL :</a:t>
              </a:r>
            </a:p>
            <a:p>
              <a:pPr algn="ctr">
                <a:lnSpc>
                  <a:spcPts val="2879"/>
                </a:lnSpc>
              </a:pPr>
              <a:r>
                <a:rPr lang="en-US" sz="2400" spc="23">
                  <a:solidFill>
                    <a:srgbClr val="44536A"/>
                  </a:solidFill>
                  <a:latin typeface="Montserrat"/>
                </a:rPr>
                <a:t>Data Definition  Language</a:t>
              </a:r>
            </a:p>
          </p:txBody>
        </p:sp>
      </p:grpSp>
      <p:grpSp>
        <p:nvGrpSpPr>
          <p:cNvPr id="10" name="Group 10"/>
          <p:cNvGrpSpPr/>
          <p:nvPr/>
        </p:nvGrpSpPr>
        <p:grpSpPr>
          <a:xfrm>
            <a:off x="4183380" y="7370062"/>
            <a:ext cx="2986278" cy="1335596"/>
            <a:chOff x="0" y="0"/>
            <a:chExt cx="3981704" cy="1780794"/>
          </a:xfrm>
        </p:grpSpPr>
        <p:sp>
          <p:nvSpPr>
            <p:cNvPr id="11" name="Freeform 11"/>
            <p:cNvSpPr/>
            <p:nvPr/>
          </p:nvSpPr>
          <p:spPr>
            <a:xfrm>
              <a:off x="0" y="0"/>
              <a:ext cx="3981704" cy="1780794"/>
            </a:xfrm>
            <a:custGeom>
              <a:avLst/>
              <a:gdLst/>
              <a:ahLst/>
              <a:cxnLst/>
              <a:rect l="l" t="t" r="r" b="b"/>
              <a:pathLst>
                <a:path w="3981704" h="1780794">
                  <a:moveTo>
                    <a:pt x="12192" y="0"/>
                  </a:moveTo>
                  <a:lnTo>
                    <a:pt x="3969512" y="0"/>
                  </a:lnTo>
                  <a:cubicBezTo>
                    <a:pt x="3976243" y="0"/>
                    <a:pt x="3981704" y="5461"/>
                    <a:pt x="3981704" y="12192"/>
                  </a:cubicBezTo>
                  <a:lnTo>
                    <a:pt x="3981704" y="1768602"/>
                  </a:lnTo>
                  <a:cubicBezTo>
                    <a:pt x="3981704" y="1775333"/>
                    <a:pt x="3976243" y="1780794"/>
                    <a:pt x="3969512" y="1780794"/>
                  </a:cubicBezTo>
                  <a:lnTo>
                    <a:pt x="12192" y="1780794"/>
                  </a:lnTo>
                  <a:cubicBezTo>
                    <a:pt x="5461" y="1780794"/>
                    <a:pt x="0" y="1775333"/>
                    <a:pt x="0" y="1768602"/>
                  </a:cubicBezTo>
                  <a:lnTo>
                    <a:pt x="0" y="12192"/>
                  </a:lnTo>
                  <a:cubicBezTo>
                    <a:pt x="0" y="5461"/>
                    <a:pt x="5461" y="0"/>
                    <a:pt x="12192" y="0"/>
                  </a:cubicBezTo>
                  <a:moveTo>
                    <a:pt x="12192" y="24384"/>
                  </a:moveTo>
                  <a:lnTo>
                    <a:pt x="12192" y="12192"/>
                  </a:lnTo>
                  <a:lnTo>
                    <a:pt x="24384" y="12192"/>
                  </a:lnTo>
                  <a:lnTo>
                    <a:pt x="24384" y="1768602"/>
                  </a:lnTo>
                  <a:lnTo>
                    <a:pt x="12192" y="1768602"/>
                  </a:lnTo>
                  <a:lnTo>
                    <a:pt x="12192" y="1756410"/>
                  </a:lnTo>
                  <a:lnTo>
                    <a:pt x="3969512" y="1756410"/>
                  </a:lnTo>
                  <a:lnTo>
                    <a:pt x="3969512" y="1768602"/>
                  </a:lnTo>
                  <a:lnTo>
                    <a:pt x="3957320" y="1768602"/>
                  </a:lnTo>
                  <a:lnTo>
                    <a:pt x="3957320" y="12192"/>
                  </a:lnTo>
                  <a:lnTo>
                    <a:pt x="3969512" y="12192"/>
                  </a:lnTo>
                  <a:lnTo>
                    <a:pt x="3969512" y="24384"/>
                  </a:lnTo>
                  <a:lnTo>
                    <a:pt x="12192" y="24384"/>
                  </a:lnTo>
                  <a:close/>
                </a:path>
              </a:pathLst>
            </a:custGeom>
            <a:solidFill>
              <a:srgbClr val="2E528F"/>
            </a:solidFill>
          </p:spPr>
        </p:sp>
        <p:sp>
          <p:nvSpPr>
            <p:cNvPr id="12" name="TextBox 12"/>
            <p:cNvSpPr txBox="1"/>
            <p:nvPr/>
          </p:nvSpPr>
          <p:spPr>
            <a:xfrm>
              <a:off x="0" y="9525"/>
              <a:ext cx="3981704" cy="1771269"/>
            </a:xfrm>
            <a:prstGeom prst="rect">
              <a:avLst/>
            </a:prstGeom>
          </p:spPr>
          <p:txBody>
            <a:bodyPr lIns="50800" tIns="50800" rIns="50800" bIns="50800" rtlCol="0" anchor="t"/>
            <a:lstStyle/>
            <a:p>
              <a:pPr algn="ctr">
                <a:lnSpc>
                  <a:spcPts val="2879"/>
                </a:lnSpc>
              </a:pPr>
              <a:r>
                <a:rPr lang="en-US" sz="2400" spc="30">
                  <a:solidFill>
                    <a:srgbClr val="44536A"/>
                  </a:solidFill>
                  <a:latin typeface="Montserrat"/>
                </a:rPr>
                <a:t>DQL :</a:t>
              </a:r>
            </a:p>
            <a:p>
              <a:pPr algn="ctr">
                <a:lnSpc>
                  <a:spcPts val="2879"/>
                </a:lnSpc>
              </a:pPr>
              <a:r>
                <a:rPr lang="en-US" sz="2400" spc="23">
                  <a:solidFill>
                    <a:srgbClr val="44536A"/>
                  </a:solidFill>
                  <a:latin typeface="Montserrat"/>
                </a:rPr>
                <a:t>Data Query</a:t>
              </a:r>
            </a:p>
            <a:p>
              <a:pPr algn="ctr">
                <a:lnSpc>
                  <a:spcPts val="2879"/>
                </a:lnSpc>
              </a:pPr>
              <a:r>
                <a:rPr lang="en-US" sz="2400" spc="15">
                  <a:solidFill>
                    <a:srgbClr val="44536A"/>
                  </a:solidFill>
                  <a:latin typeface="Montserrat"/>
                </a:rPr>
                <a:t>Language</a:t>
              </a:r>
            </a:p>
          </p:txBody>
        </p:sp>
      </p:grpSp>
      <p:grpSp>
        <p:nvGrpSpPr>
          <p:cNvPr id="13" name="Group 13"/>
          <p:cNvGrpSpPr/>
          <p:nvPr/>
        </p:nvGrpSpPr>
        <p:grpSpPr>
          <a:xfrm>
            <a:off x="7548372" y="7370062"/>
            <a:ext cx="2986278" cy="1335596"/>
            <a:chOff x="0" y="0"/>
            <a:chExt cx="3981704" cy="1780794"/>
          </a:xfrm>
        </p:grpSpPr>
        <p:sp>
          <p:nvSpPr>
            <p:cNvPr id="14" name="Freeform 14"/>
            <p:cNvSpPr/>
            <p:nvPr/>
          </p:nvSpPr>
          <p:spPr>
            <a:xfrm>
              <a:off x="0" y="0"/>
              <a:ext cx="3981704" cy="1780794"/>
            </a:xfrm>
            <a:custGeom>
              <a:avLst/>
              <a:gdLst/>
              <a:ahLst/>
              <a:cxnLst/>
              <a:rect l="l" t="t" r="r" b="b"/>
              <a:pathLst>
                <a:path w="3981704" h="1780794">
                  <a:moveTo>
                    <a:pt x="12192" y="0"/>
                  </a:moveTo>
                  <a:lnTo>
                    <a:pt x="3969512" y="0"/>
                  </a:lnTo>
                  <a:cubicBezTo>
                    <a:pt x="3976243" y="0"/>
                    <a:pt x="3981704" y="5461"/>
                    <a:pt x="3981704" y="12192"/>
                  </a:cubicBezTo>
                  <a:lnTo>
                    <a:pt x="3981704" y="1768602"/>
                  </a:lnTo>
                  <a:cubicBezTo>
                    <a:pt x="3981704" y="1775333"/>
                    <a:pt x="3976243" y="1780794"/>
                    <a:pt x="3969512" y="1780794"/>
                  </a:cubicBezTo>
                  <a:lnTo>
                    <a:pt x="12192" y="1780794"/>
                  </a:lnTo>
                  <a:cubicBezTo>
                    <a:pt x="5461" y="1780794"/>
                    <a:pt x="0" y="1775333"/>
                    <a:pt x="0" y="1768602"/>
                  </a:cubicBezTo>
                  <a:lnTo>
                    <a:pt x="0" y="12192"/>
                  </a:lnTo>
                  <a:cubicBezTo>
                    <a:pt x="0" y="5461"/>
                    <a:pt x="5461" y="0"/>
                    <a:pt x="12192" y="0"/>
                  </a:cubicBezTo>
                  <a:moveTo>
                    <a:pt x="12192" y="24384"/>
                  </a:moveTo>
                  <a:lnTo>
                    <a:pt x="12192" y="12192"/>
                  </a:lnTo>
                  <a:lnTo>
                    <a:pt x="24384" y="12192"/>
                  </a:lnTo>
                  <a:lnTo>
                    <a:pt x="24384" y="1768602"/>
                  </a:lnTo>
                  <a:lnTo>
                    <a:pt x="12192" y="1768602"/>
                  </a:lnTo>
                  <a:lnTo>
                    <a:pt x="12192" y="1756410"/>
                  </a:lnTo>
                  <a:lnTo>
                    <a:pt x="3969512" y="1756410"/>
                  </a:lnTo>
                  <a:lnTo>
                    <a:pt x="3969512" y="1768602"/>
                  </a:lnTo>
                  <a:lnTo>
                    <a:pt x="3957320" y="1768602"/>
                  </a:lnTo>
                  <a:lnTo>
                    <a:pt x="3957320" y="12192"/>
                  </a:lnTo>
                  <a:lnTo>
                    <a:pt x="3969512" y="12192"/>
                  </a:lnTo>
                  <a:lnTo>
                    <a:pt x="3969512" y="24384"/>
                  </a:lnTo>
                  <a:lnTo>
                    <a:pt x="12192" y="24384"/>
                  </a:lnTo>
                  <a:close/>
                </a:path>
              </a:pathLst>
            </a:custGeom>
            <a:solidFill>
              <a:srgbClr val="2E528F"/>
            </a:solidFill>
          </p:spPr>
        </p:sp>
        <p:sp>
          <p:nvSpPr>
            <p:cNvPr id="15" name="TextBox 15"/>
            <p:cNvSpPr txBox="1"/>
            <p:nvPr/>
          </p:nvSpPr>
          <p:spPr>
            <a:xfrm>
              <a:off x="0" y="9525"/>
              <a:ext cx="3981704" cy="1771269"/>
            </a:xfrm>
            <a:prstGeom prst="rect">
              <a:avLst/>
            </a:prstGeom>
          </p:spPr>
          <p:txBody>
            <a:bodyPr lIns="50800" tIns="50800" rIns="50800" bIns="50800" rtlCol="0" anchor="t"/>
            <a:lstStyle/>
            <a:p>
              <a:pPr algn="ctr">
                <a:lnSpc>
                  <a:spcPts val="2879"/>
                </a:lnSpc>
              </a:pPr>
              <a:r>
                <a:rPr lang="en-US" sz="2400" spc="23">
                  <a:solidFill>
                    <a:srgbClr val="44536A"/>
                  </a:solidFill>
                  <a:latin typeface="Montserrat"/>
                </a:rPr>
                <a:t>DML :</a:t>
              </a:r>
            </a:p>
            <a:p>
              <a:pPr algn="ctr">
                <a:lnSpc>
                  <a:spcPts val="2879"/>
                </a:lnSpc>
              </a:pPr>
              <a:r>
                <a:rPr lang="en-US" sz="2400" spc="15">
                  <a:solidFill>
                    <a:srgbClr val="44536A"/>
                  </a:solidFill>
                  <a:latin typeface="Montserrat"/>
                </a:rPr>
                <a:t>Data Manipulation</a:t>
              </a:r>
            </a:p>
            <a:p>
              <a:pPr algn="ctr">
                <a:lnSpc>
                  <a:spcPts val="2879"/>
                </a:lnSpc>
              </a:pPr>
              <a:r>
                <a:rPr lang="en-US" sz="2400" spc="15">
                  <a:solidFill>
                    <a:srgbClr val="44536A"/>
                  </a:solidFill>
                  <a:latin typeface="Montserrat"/>
                </a:rPr>
                <a:t>Language</a:t>
              </a:r>
            </a:p>
          </p:txBody>
        </p:sp>
      </p:grpSp>
      <p:grpSp>
        <p:nvGrpSpPr>
          <p:cNvPr id="16" name="Group 16"/>
          <p:cNvGrpSpPr/>
          <p:nvPr/>
        </p:nvGrpSpPr>
        <p:grpSpPr>
          <a:xfrm>
            <a:off x="10913362" y="7370062"/>
            <a:ext cx="2986278" cy="1335596"/>
            <a:chOff x="0" y="0"/>
            <a:chExt cx="3981704" cy="1780794"/>
          </a:xfrm>
        </p:grpSpPr>
        <p:sp>
          <p:nvSpPr>
            <p:cNvPr id="17" name="Freeform 17"/>
            <p:cNvSpPr/>
            <p:nvPr/>
          </p:nvSpPr>
          <p:spPr>
            <a:xfrm>
              <a:off x="0" y="0"/>
              <a:ext cx="3981704" cy="1780794"/>
            </a:xfrm>
            <a:custGeom>
              <a:avLst/>
              <a:gdLst/>
              <a:ahLst/>
              <a:cxnLst/>
              <a:rect l="l" t="t" r="r" b="b"/>
              <a:pathLst>
                <a:path w="3981704" h="1780794">
                  <a:moveTo>
                    <a:pt x="12192" y="0"/>
                  </a:moveTo>
                  <a:lnTo>
                    <a:pt x="3969512" y="0"/>
                  </a:lnTo>
                  <a:cubicBezTo>
                    <a:pt x="3976243" y="0"/>
                    <a:pt x="3981704" y="5461"/>
                    <a:pt x="3981704" y="12192"/>
                  </a:cubicBezTo>
                  <a:lnTo>
                    <a:pt x="3981704" y="1768602"/>
                  </a:lnTo>
                  <a:cubicBezTo>
                    <a:pt x="3981704" y="1775333"/>
                    <a:pt x="3976243" y="1780794"/>
                    <a:pt x="3969512" y="1780794"/>
                  </a:cubicBezTo>
                  <a:lnTo>
                    <a:pt x="12192" y="1780794"/>
                  </a:lnTo>
                  <a:cubicBezTo>
                    <a:pt x="5461" y="1780794"/>
                    <a:pt x="0" y="1775333"/>
                    <a:pt x="0" y="1768602"/>
                  </a:cubicBezTo>
                  <a:lnTo>
                    <a:pt x="0" y="12192"/>
                  </a:lnTo>
                  <a:cubicBezTo>
                    <a:pt x="0" y="5461"/>
                    <a:pt x="5461" y="0"/>
                    <a:pt x="12192" y="0"/>
                  </a:cubicBezTo>
                  <a:moveTo>
                    <a:pt x="12192" y="24384"/>
                  </a:moveTo>
                  <a:lnTo>
                    <a:pt x="12192" y="12192"/>
                  </a:lnTo>
                  <a:lnTo>
                    <a:pt x="24384" y="12192"/>
                  </a:lnTo>
                  <a:lnTo>
                    <a:pt x="24384" y="1768602"/>
                  </a:lnTo>
                  <a:lnTo>
                    <a:pt x="12192" y="1768602"/>
                  </a:lnTo>
                  <a:lnTo>
                    <a:pt x="12192" y="1756410"/>
                  </a:lnTo>
                  <a:lnTo>
                    <a:pt x="3969512" y="1756410"/>
                  </a:lnTo>
                  <a:lnTo>
                    <a:pt x="3969512" y="1768602"/>
                  </a:lnTo>
                  <a:lnTo>
                    <a:pt x="3957320" y="1768602"/>
                  </a:lnTo>
                  <a:lnTo>
                    <a:pt x="3957320" y="12192"/>
                  </a:lnTo>
                  <a:lnTo>
                    <a:pt x="3969512" y="12192"/>
                  </a:lnTo>
                  <a:lnTo>
                    <a:pt x="3969512" y="24384"/>
                  </a:lnTo>
                  <a:lnTo>
                    <a:pt x="12192" y="24384"/>
                  </a:lnTo>
                  <a:close/>
                </a:path>
              </a:pathLst>
            </a:custGeom>
            <a:solidFill>
              <a:srgbClr val="2E528F"/>
            </a:solidFill>
          </p:spPr>
        </p:sp>
        <p:sp>
          <p:nvSpPr>
            <p:cNvPr id="18" name="TextBox 18"/>
            <p:cNvSpPr txBox="1"/>
            <p:nvPr/>
          </p:nvSpPr>
          <p:spPr>
            <a:xfrm>
              <a:off x="0" y="9525"/>
              <a:ext cx="3981704" cy="1771269"/>
            </a:xfrm>
            <a:prstGeom prst="rect">
              <a:avLst/>
            </a:prstGeom>
          </p:spPr>
          <p:txBody>
            <a:bodyPr lIns="50800" tIns="50800" rIns="50800" bIns="50800" rtlCol="0" anchor="t"/>
            <a:lstStyle/>
            <a:p>
              <a:pPr algn="ctr">
                <a:lnSpc>
                  <a:spcPts val="2879"/>
                </a:lnSpc>
              </a:pPr>
              <a:r>
                <a:rPr lang="en-US" sz="2400" spc="30">
                  <a:solidFill>
                    <a:srgbClr val="44536A"/>
                  </a:solidFill>
                  <a:latin typeface="Montserrat"/>
                </a:rPr>
                <a:t>DCL :</a:t>
              </a:r>
            </a:p>
            <a:p>
              <a:pPr algn="ctr">
                <a:lnSpc>
                  <a:spcPts val="2879"/>
                </a:lnSpc>
              </a:pPr>
              <a:r>
                <a:rPr lang="en-US" sz="2400" spc="23">
                  <a:solidFill>
                    <a:srgbClr val="44536A"/>
                  </a:solidFill>
                  <a:latin typeface="Montserrat"/>
                </a:rPr>
                <a:t>Data Control  Language</a:t>
              </a:r>
            </a:p>
          </p:txBody>
        </p:sp>
      </p:grpSp>
      <p:grpSp>
        <p:nvGrpSpPr>
          <p:cNvPr id="19" name="Group 19"/>
          <p:cNvGrpSpPr/>
          <p:nvPr/>
        </p:nvGrpSpPr>
        <p:grpSpPr>
          <a:xfrm>
            <a:off x="14278356" y="7370062"/>
            <a:ext cx="2986278" cy="1335596"/>
            <a:chOff x="0" y="0"/>
            <a:chExt cx="3981704" cy="1780794"/>
          </a:xfrm>
        </p:grpSpPr>
        <p:sp>
          <p:nvSpPr>
            <p:cNvPr id="20" name="Freeform 20"/>
            <p:cNvSpPr/>
            <p:nvPr/>
          </p:nvSpPr>
          <p:spPr>
            <a:xfrm>
              <a:off x="0" y="0"/>
              <a:ext cx="3981704" cy="1780794"/>
            </a:xfrm>
            <a:custGeom>
              <a:avLst/>
              <a:gdLst/>
              <a:ahLst/>
              <a:cxnLst/>
              <a:rect l="l" t="t" r="r" b="b"/>
              <a:pathLst>
                <a:path w="3981704" h="1780794">
                  <a:moveTo>
                    <a:pt x="12192" y="0"/>
                  </a:moveTo>
                  <a:lnTo>
                    <a:pt x="3969512" y="0"/>
                  </a:lnTo>
                  <a:cubicBezTo>
                    <a:pt x="3976243" y="0"/>
                    <a:pt x="3981704" y="5461"/>
                    <a:pt x="3981704" y="12192"/>
                  </a:cubicBezTo>
                  <a:lnTo>
                    <a:pt x="3981704" y="1768602"/>
                  </a:lnTo>
                  <a:cubicBezTo>
                    <a:pt x="3981704" y="1775333"/>
                    <a:pt x="3976243" y="1780794"/>
                    <a:pt x="3969512" y="1780794"/>
                  </a:cubicBezTo>
                  <a:lnTo>
                    <a:pt x="12192" y="1780794"/>
                  </a:lnTo>
                  <a:cubicBezTo>
                    <a:pt x="5461" y="1780794"/>
                    <a:pt x="0" y="1775333"/>
                    <a:pt x="0" y="1768602"/>
                  </a:cubicBezTo>
                  <a:lnTo>
                    <a:pt x="0" y="12192"/>
                  </a:lnTo>
                  <a:cubicBezTo>
                    <a:pt x="0" y="5461"/>
                    <a:pt x="5461" y="0"/>
                    <a:pt x="12192" y="0"/>
                  </a:cubicBezTo>
                  <a:moveTo>
                    <a:pt x="12192" y="24384"/>
                  </a:moveTo>
                  <a:lnTo>
                    <a:pt x="12192" y="12192"/>
                  </a:lnTo>
                  <a:lnTo>
                    <a:pt x="24384" y="12192"/>
                  </a:lnTo>
                  <a:lnTo>
                    <a:pt x="24384" y="1768602"/>
                  </a:lnTo>
                  <a:lnTo>
                    <a:pt x="12192" y="1768602"/>
                  </a:lnTo>
                  <a:lnTo>
                    <a:pt x="12192" y="1756410"/>
                  </a:lnTo>
                  <a:lnTo>
                    <a:pt x="3969512" y="1756410"/>
                  </a:lnTo>
                  <a:lnTo>
                    <a:pt x="3969512" y="1768602"/>
                  </a:lnTo>
                  <a:lnTo>
                    <a:pt x="3957320" y="1768602"/>
                  </a:lnTo>
                  <a:lnTo>
                    <a:pt x="3957320" y="12192"/>
                  </a:lnTo>
                  <a:lnTo>
                    <a:pt x="3969512" y="12192"/>
                  </a:lnTo>
                  <a:lnTo>
                    <a:pt x="3969512" y="24384"/>
                  </a:lnTo>
                  <a:lnTo>
                    <a:pt x="12192" y="24384"/>
                  </a:lnTo>
                  <a:close/>
                </a:path>
              </a:pathLst>
            </a:custGeom>
            <a:solidFill>
              <a:srgbClr val="2E528F"/>
            </a:solidFill>
          </p:spPr>
        </p:sp>
        <p:sp>
          <p:nvSpPr>
            <p:cNvPr id="21" name="TextBox 21"/>
            <p:cNvSpPr txBox="1"/>
            <p:nvPr/>
          </p:nvSpPr>
          <p:spPr>
            <a:xfrm>
              <a:off x="0" y="9525"/>
              <a:ext cx="3981704" cy="1771269"/>
            </a:xfrm>
            <a:prstGeom prst="rect">
              <a:avLst/>
            </a:prstGeom>
          </p:spPr>
          <p:txBody>
            <a:bodyPr lIns="50800" tIns="50800" rIns="50800" bIns="50800" rtlCol="0" anchor="t"/>
            <a:lstStyle/>
            <a:p>
              <a:pPr algn="ctr">
                <a:lnSpc>
                  <a:spcPts val="2879"/>
                </a:lnSpc>
              </a:pPr>
              <a:r>
                <a:rPr lang="en-US" sz="2400" spc="15">
                  <a:solidFill>
                    <a:srgbClr val="44536A"/>
                  </a:solidFill>
                  <a:latin typeface="Montserrat"/>
                </a:rPr>
                <a:t>TCL :</a:t>
              </a:r>
            </a:p>
            <a:p>
              <a:pPr algn="ctr">
                <a:lnSpc>
                  <a:spcPts val="2879"/>
                </a:lnSpc>
              </a:pPr>
              <a:r>
                <a:rPr lang="en-US" sz="2400" spc="-6">
                  <a:solidFill>
                    <a:srgbClr val="44536A"/>
                  </a:solidFill>
                  <a:latin typeface="Montserrat"/>
                </a:rPr>
                <a:t>Transaction</a:t>
              </a:r>
            </a:p>
            <a:p>
              <a:pPr algn="ctr">
                <a:lnSpc>
                  <a:spcPts val="2879"/>
                </a:lnSpc>
              </a:pPr>
              <a:r>
                <a:rPr lang="en-US" sz="2400" spc="15">
                  <a:solidFill>
                    <a:srgbClr val="44536A"/>
                  </a:solidFill>
                  <a:latin typeface="Montserrat"/>
                </a:rPr>
                <a:t>Control Language</a:t>
              </a:r>
            </a:p>
          </p:txBody>
        </p:sp>
      </p:grpSp>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315718" y="4678678"/>
            <a:ext cx="13455968" cy="2715578"/>
          </a:xfrm>
          <a:prstGeom prst="rect">
            <a:avLst/>
          </a:prstGeom>
        </p:spPr>
      </p:pic>
      <p:pic>
        <p:nvPicPr>
          <p:cNvPr id="23" name="Picture 23"/>
          <p:cNvPicPr>
            <a:picLocks noChangeAspect="1"/>
          </p:cNvPicPr>
          <p:nvPr/>
        </p:nvPicPr>
        <p:blipFill>
          <a:blip r:embed="rId5"/>
          <a:srcRect t="14180" b="19681"/>
          <a:stretch>
            <a:fillRect/>
          </a:stretch>
        </p:blipFill>
        <p:spPr>
          <a:xfrm>
            <a:off x="16086986" y="9741104"/>
            <a:ext cx="2201014" cy="545896"/>
          </a:xfrm>
          <a:prstGeom prst="rect">
            <a:avLst/>
          </a:prstGeom>
        </p:spPr>
      </p:pic>
      <p:pic>
        <p:nvPicPr>
          <p:cNvPr id="24" name="Picture 24"/>
          <p:cNvPicPr>
            <a:picLocks noChangeAspect="1"/>
          </p:cNvPicPr>
          <p:nvPr/>
        </p:nvPicPr>
        <p:blipFill>
          <a:blip r:embed="rId6"/>
          <a:srcRect/>
          <a:stretch>
            <a:fillRect/>
          </a:stretch>
        </p:blipFill>
        <p:spPr>
          <a:xfrm>
            <a:off x="16384102" y="285444"/>
            <a:ext cx="1308813" cy="1656871"/>
          </a:xfrm>
          <a:prstGeom prst="rect">
            <a:avLst/>
          </a:prstGeom>
        </p:spPr>
      </p:pic>
      <p:sp>
        <p:nvSpPr>
          <p:cNvPr id="25" name="TextBox 25"/>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400" y="0"/>
            <a:ext cx="18288000" cy="10287000"/>
          </a:xfrm>
          <a:prstGeom prst="rect">
            <a:avLst/>
          </a:prstGeom>
        </p:spPr>
      </p:pic>
      <p:sp>
        <p:nvSpPr>
          <p:cNvPr id="3" name="TextBox 3"/>
          <p:cNvSpPr txBox="1"/>
          <p:nvPr/>
        </p:nvSpPr>
        <p:spPr>
          <a:xfrm>
            <a:off x="1000048" y="982790"/>
            <a:ext cx="14816138" cy="1041083"/>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DDL : Data Definition Language</a:t>
            </a:r>
          </a:p>
        </p:txBody>
      </p:sp>
      <p:sp>
        <p:nvSpPr>
          <p:cNvPr id="4" name="TextBox 4"/>
          <p:cNvSpPr txBox="1"/>
          <p:nvPr/>
        </p:nvSpPr>
        <p:spPr>
          <a:xfrm>
            <a:off x="1287170" y="2726296"/>
            <a:ext cx="13125450" cy="6404292"/>
          </a:xfrm>
          <a:prstGeom prst="rect">
            <a:avLst/>
          </a:prstGeom>
        </p:spPr>
        <p:txBody>
          <a:bodyPr lIns="0" tIns="0" rIns="0" bIns="0" rtlCol="0" anchor="t">
            <a:spAutoFit/>
          </a:bodyPr>
          <a:lstStyle/>
          <a:p>
            <a:pPr algn="l">
              <a:lnSpc>
                <a:spcPts val="3240"/>
              </a:lnSpc>
            </a:pPr>
            <a:r>
              <a:rPr lang="en-US" sz="2700" spc="18" dirty="0">
                <a:solidFill>
                  <a:srgbClr val="000000"/>
                </a:solidFill>
                <a:latin typeface="Montserrat Bold"/>
              </a:rPr>
              <a:t>“DDL commands are used to define the database objects.”</a:t>
            </a:r>
          </a:p>
          <a:p>
            <a:pPr algn="l">
              <a:lnSpc>
                <a:spcPts val="3240"/>
              </a:lnSpc>
            </a:pPr>
            <a:endParaRPr lang="en-US" sz="2700" spc="18" dirty="0">
              <a:solidFill>
                <a:srgbClr val="000000"/>
              </a:solidFill>
              <a:latin typeface="Montserrat Bold"/>
            </a:endParaRPr>
          </a:p>
          <a:p>
            <a:pPr marL="506730" lvl="1" indent="-253365" algn="l">
              <a:lnSpc>
                <a:spcPts val="3240"/>
              </a:lnSpc>
              <a:buFont typeface="Arial"/>
              <a:buChar char="•"/>
            </a:pPr>
            <a:r>
              <a:rPr lang="en-US" sz="2700" spc="26" dirty="0">
                <a:solidFill>
                  <a:srgbClr val="000000"/>
                </a:solidFill>
                <a:latin typeface="Montserrat Bold"/>
              </a:rPr>
              <a:t>CREATE </a:t>
            </a:r>
            <a:r>
              <a:rPr lang="en-US" sz="2700" spc="26" dirty="0">
                <a:solidFill>
                  <a:srgbClr val="000000"/>
                </a:solidFill>
                <a:latin typeface="Montserrat"/>
              </a:rPr>
              <a:t>: Used to Create Database Objects.</a:t>
            </a:r>
          </a:p>
          <a:p>
            <a:pPr marL="506730" lvl="1" indent="-253365" algn="l">
              <a:lnSpc>
                <a:spcPts val="3240"/>
              </a:lnSpc>
            </a:pPr>
            <a:endParaRPr lang="en-US" sz="2700" spc="26" dirty="0">
              <a:solidFill>
                <a:srgbClr val="000000"/>
              </a:solidFill>
              <a:latin typeface="Montserrat"/>
            </a:endParaRPr>
          </a:p>
          <a:p>
            <a:pPr marL="506730" lvl="1" indent="-253365" algn="l">
              <a:lnSpc>
                <a:spcPts val="3240"/>
              </a:lnSpc>
              <a:buFont typeface="Arial"/>
              <a:buChar char="•"/>
            </a:pPr>
            <a:r>
              <a:rPr lang="en-US" sz="2700" spc="26" dirty="0">
                <a:solidFill>
                  <a:srgbClr val="000000"/>
                </a:solidFill>
                <a:latin typeface="Montserrat Bold"/>
              </a:rPr>
              <a:t>DROP </a:t>
            </a:r>
            <a:r>
              <a:rPr lang="en-US" sz="2700" spc="26" dirty="0">
                <a:solidFill>
                  <a:srgbClr val="000000"/>
                </a:solidFill>
                <a:latin typeface="Montserrat"/>
              </a:rPr>
              <a:t>: Used to Delete Database Objects.</a:t>
            </a:r>
          </a:p>
          <a:p>
            <a:pPr marL="506730" lvl="1" indent="-253365" algn="l">
              <a:lnSpc>
                <a:spcPts val="3240"/>
              </a:lnSpc>
            </a:pPr>
            <a:endParaRPr lang="en-US" sz="2700" spc="26" dirty="0">
              <a:solidFill>
                <a:srgbClr val="000000"/>
              </a:solidFill>
              <a:latin typeface="Montserrat"/>
            </a:endParaRPr>
          </a:p>
          <a:p>
            <a:pPr marL="506730" lvl="1" indent="-253365" algn="l">
              <a:lnSpc>
                <a:spcPts val="3240"/>
              </a:lnSpc>
              <a:buFont typeface="Arial"/>
              <a:buChar char="•"/>
            </a:pPr>
            <a:r>
              <a:rPr lang="en-US" sz="2700" spc="26" dirty="0">
                <a:solidFill>
                  <a:srgbClr val="000000"/>
                </a:solidFill>
                <a:latin typeface="Montserrat Bold"/>
              </a:rPr>
              <a:t>ALTER </a:t>
            </a:r>
            <a:r>
              <a:rPr lang="en-US" sz="2700" spc="26" dirty="0">
                <a:solidFill>
                  <a:srgbClr val="000000"/>
                </a:solidFill>
                <a:latin typeface="Montserrat"/>
              </a:rPr>
              <a:t>: Used to alter the structure of Database Objects.</a:t>
            </a:r>
          </a:p>
          <a:p>
            <a:pPr marL="506730" lvl="1" indent="-253365" algn="l">
              <a:lnSpc>
                <a:spcPts val="3240"/>
              </a:lnSpc>
            </a:pPr>
            <a:endParaRPr lang="en-US" sz="2700" spc="26" dirty="0">
              <a:solidFill>
                <a:srgbClr val="000000"/>
              </a:solidFill>
              <a:latin typeface="Montserrat"/>
            </a:endParaRPr>
          </a:p>
          <a:p>
            <a:pPr marL="506730" lvl="1" indent="-253365" algn="l">
              <a:lnSpc>
                <a:spcPts val="3240"/>
              </a:lnSpc>
              <a:buFont typeface="Arial"/>
              <a:buChar char="•"/>
            </a:pPr>
            <a:r>
              <a:rPr lang="en-US" sz="2700" spc="26" dirty="0">
                <a:solidFill>
                  <a:srgbClr val="000000"/>
                </a:solidFill>
                <a:latin typeface="Montserrat Bold"/>
              </a:rPr>
              <a:t>RENAME </a:t>
            </a:r>
            <a:r>
              <a:rPr lang="en-US" sz="2700" spc="26" dirty="0">
                <a:solidFill>
                  <a:srgbClr val="000000"/>
                </a:solidFill>
                <a:latin typeface="Montserrat"/>
              </a:rPr>
              <a:t>: Used to Rename existing object in database.</a:t>
            </a:r>
          </a:p>
          <a:p>
            <a:pPr marL="506730" lvl="1" indent="-253365" algn="l">
              <a:lnSpc>
                <a:spcPts val="3240"/>
              </a:lnSpc>
            </a:pPr>
            <a:endParaRPr lang="en-US" sz="2700" spc="26" dirty="0">
              <a:solidFill>
                <a:srgbClr val="000000"/>
              </a:solidFill>
              <a:latin typeface="Montserrat"/>
            </a:endParaRPr>
          </a:p>
          <a:p>
            <a:pPr marL="506730" lvl="1" indent="-253365" algn="l">
              <a:lnSpc>
                <a:spcPts val="3240"/>
              </a:lnSpc>
              <a:buFont typeface="Arial"/>
              <a:buChar char="•"/>
            </a:pPr>
            <a:r>
              <a:rPr lang="en-US" sz="2700" spc="26" dirty="0">
                <a:solidFill>
                  <a:srgbClr val="000000"/>
                </a:solidFill>
                <a:latin typeface="Montserrat Bold"/>
              </a:rPr>
              <a:t>TRUNCATE </a:t>
            </a:r>
            <a:r>
              <a:rPr lang="en-US" sz="2700" spc="26" dirty="0">
                <a:solidFill>
                  <a:srgbClr val="000000"/>
                </a:solidFill>
                <a:latin typeface="Montserrat"/>
              </a:rPr>
              <a:t>: Used to Remove all the records from a table.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593723" y="3117632"/>
            <a:ext cx="2827586" cy="839294"/>
          </a:xfrm>
          <a:prstGeom prst="rect">
            <a:avLst/>
          </a:prstGeom>
        </p:spPr>
        <p:txBody>
          <a:bodyPr lIns="0" tIns="0" rIns="0" bIns="0" rtlCol="0" anchor="t">
            <a:spAutoFit/>
          </a:bodyPr>
          <a:lstStyle/>
          <a:p>
            <a:pPr algn="l">
              <a:lnSpc>
                <a:spcPts val="3319"/>
              </a:lnSpc>
            </a:pPr>
            <a:r>
              <a:rPr lang="en-US" sz="2766" spc="-125">
                <a:solidFill>
                  <a:srgbClr val="44536A"/>
                </a:solidFill>
                <a:latin typeface="Open Sans Bold"/>
              </a:rPr>
              <a:t>1. Introduction to</a:t>
            </a:r>
          </a:p>
          <a:p>
            <a:pPr algn="ctr">
              <a:lnSpc>
                <a:spcPts val="3319"/>
              </a:lnSpc>
            </a:pPr>
            <a:r>
              <a:rPr lang="en-US" sz="2766" spc="-133">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7"/>
            <a:ext cx="2307907"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Fundamentals1 </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838569" y="3108107"/>
            <a:ext cx="2302193"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Fundamentals2 </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29726" y="3077891"/>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156458" y="5500624"/>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29286" y="5500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21631" y="5294884"/>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125757" y="5396539"/>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156458" y="7592592"/>
            <a:ext cx="1767454" cy="873633"/>
          </a:xfrm>
          <a:prstGeom prst="rect">
            <a:avLst/>
          </a:prstGeom>
        </p:spPr>
        <p:txBody>
          <a:bodyPr lIns="0" tIns="0" rIns="0" bIns="0" rtlCol="0" anchor="t">
            <a:spAutoFit/>
          </a:bodyPr>
          <a:lstStyle/>
          <a:p>
            <a:pPr algn="l">
              <a:lnSpc>
                <a:spcPts val="3455"/>
              </a:lnSpc>
            </a:pPr>
            <a:r>
              <a:rPr lang="en-US" sz="2879" spc="-122">
                <a:solidFill>
                  <a:srgbClr val="44536A"/>
                </a:solidFill>
                <a:latin typeface="Open Sans Bold"/>
              </a:rPr>
              <a:t>9. SQL SET</a:t>
            </a:r>
          </a:p>
          <a:p>
            <a:pPr algn="l">
              <a:lnSpc>
                <a:spcPts val="3455"/>
              </a:lnSpc>
            </a:pPr>
            <a:r>
              <a:rPr lang="en-US" sz="2879" spc="-138">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6019998" y="7583067"/>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779506" y="7468767"/>
            <a:ext cx="2588733" cy="1238169"/>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166055" y="7583067"/>
            <a:ext cx="2009691" cy="828621"/>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1"/>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2"/>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82790"/>
            <a:ext cx="13045440" cy="1041083"/>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DQL : Data Query Language</a:t>
            </a:r>
          </a:p>
        </p:txBody>
      </p:sp>
      <p:sp>
        <p:nvSpPr>
          <p:cNvPr id="4" name="TextBox 4"/>
          <p:cNvSpPr txBox="1"/>
          <p:nvPr/>
        </p:nvSpPr>
        <p:spPr>
          <a:xfrm>
            <a:off x="1461058" y="2726296"/>
            <a:ext cx="12123420" cy="437833"/>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“DQL commands are used to retrieve data from the database.”</a:t>
            </a:r>
          </a:p>
        </p:txBody>
      </p:sp>
      <p:sp>
        <p:nvSpPr>
          <p:cNvPr id="5" name="TextBox 5"/>
          <p:cNvSpPr txBox="1"/>
          <p:nvPr/>
        </p:nvSpPr>
        <p:spPr>
          <a:xfrm>
            <a:off x="1028700" y="4155209"/>
            <a:ext cx="8779193" cy="409575"/>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SELECT </a:t>
            </a:r>
            <a:r>
              <a:rPr lang="en-US" sz="2700" spc="26">
                <a:solidFill>
                  <a:srgbClr val="000000"/>
                </a:solidFill>
                <a:latin typeface="Montserrat"/>
              </a:rPr>
              <a:t>: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2921962" y="4155209"/>
            <a:ext cx="13662091" cy="1228725"/>
          </a:xfrm>
          <a:prstGeom prst="rect">
            <a:avLst/>
          </a:prstGeom>
        </p:spPr>
        <p:txBody>
          <a:bodyPr lIns="0" tIns="0" rIns="0" bIns="0" rtlCol="0" anchor="t">
            <a:spAutoFit/>
          </a:bodyPr>
          <a:lstStyle/>
          <a:p>
            <a:pPr algn="ctr">
              <a:lnSpc>
                <a:spcPts val="3240"/>
              </a:lnSpc>
              <a:spcBef>
                <a:spcPct val="0"/>
              </a:spcBef>
            </a:pPr>
            <a:r>
              <a:rPr lang="en-US" sz="2700" spc="-121">
                <a:solidFill>
                  <a:srgbClr val="000000"/>
                </a:solidFill>
                <a:latin typeface="Montserrat"/>
              </a:rPr>
              <a:t>command in combination with other SQL clauses is used to retrieve and fetch data</a:t>
            </a:r>
          </a:p>
          <a:p>
            <a:pPr algn="ctr">
              <a:lnSpc>
                <a:spcPts val="3240"/>
              </a:lnSpc>
              <a:spcBef>
                <a:spcPct val="0"/>
              </a:spcBef>
            </a:pPr>
            <a:endParaRPr lang="en-US" sz="2700" spc="-121">
              <a:solidFill>
                <a:srgbClr val="000000"/>
              </a:solidFill>
              <a:latin typeface="Montserrat"/>
            </a:endParaRPr>
          </a:p>
          <a:p>
            <a:pPr algn="ctr">
              <a:lnSpc>
                <a:spcPts val="3240"/>
              </a:lnSpc>
              <a:spcBef>
                <a:spcPct val="0"/>
              </a:spcBef>
            </a:pPr>
            <a:r>
              <a:rPr lang="en-US" sz="2700" spc="-122">
                <a:solidFill>
                  <a:srgbClr val="000000"/>
                </a:solidFill>
                <a:latin typeface="Montserrat"/>
              </a:rPr>
              <a:t> from databases/tables based on certain conditions applied by the user.</a:t>
            </a:r>
          </a:p>
        </p:txBody>
      </p:sp>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82790"/>
            <a:ext cx="13551218" cy="1041083"/>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DCL : Data Control Language</a:t>
            </a:r>
          </a:p>
        </p:txBody>
      </p:sp>
      <p:sp>
        <p:nvSpPr>
          <p:cNvPr id="4" name="TextBox 4"/>
          <p:cNvSpPr txBox="1"/>
          <p:nvPr/>
        </p:nvSpPr>
        <p:spPr>
          <a:xfrm>
            <a:off x="1540458" y="2726296"/>
            <a:ext cx="14451330" cy="437833"/>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“DCL commands are used to control permissions on the database objects.”</a:t>
            </a:r>
          </a:p>
        </p:txBody>
      </p:sp>
      <p:sp>
        <p:nvSpPr>
          <p:cNvPr id="5" name="TextBox 5"/>
          <p:cNvSpPr txBox="1"/>
          <p:nvPr/>
        </p:nvSpPr>
        <p:spPr>
          <a:xfrm>
            <a:off x="1287170" y="4300472"/>
            <a:ext cx="12189143"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GRANT </a:t>
            </a:r>
            <a:r>
              <a:rPr lang="en-US" sz="2700" spc="26">
                <a:solidFill>
                  <a:srgbClr val="000000"/>
                </a:solidFill>
                <a:latin typeface="Montserrat"/>
              </a:rPr>
              <a:t>: Used to give user access privilege to the database object.</a:t>
            </a:r>
          </a:p>
        </p:txBody>
      </p:sp>
      <p:sp>
        <p:nvSpPr>
          <p:cNvPr id="6" name="TextBox 6"/>
          <p:cNvSpPr txBox="1"/>
          <p:nvPr/>
        </p:nvSpPr>
        <p:spPr>
          <a:xfrm>
            <a:off x="1287170" y="5946318"/>
            <a:ext cx="13256895" cy="43783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REVOKE </a:t>
            </a:r>
            <a:r>
              <a:rPr lang="en-US" sz="2700" spc="26">
                <a:solidFill>
                  <a:srgbClr val="000000"/>
                </a:solidFill>
                <a:latin typeface="Montserrat"/>
              </a:rPr>
              <a:t>: Used to withdraw user access privilege to the database object.</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1029004"/>
            <a:ext cx="15311438" cy="963930"/>
          </a:xfrm>
          <a:prstGeom prst="rect">
            <a:avLst/>
          </a:prstGeom>
        </p:spPr>
        <p:txBody>
          <a:bodyPr lIns="0" tIns="0" rIns="0" bIns="0" rtlCol="0" anchor="t">
            <a:spAutoFit/>
          </a:bodyPr>
          <a:lstStyle/>
          <a:p>
            <a:pPr algn="l">
              <a:lnSpc>
                <a:spcPts val="7380"/>
              </a:lnSpc>
            </a:pPr>
            <a:r>
              <a:rPr lang="en-US" sz="6150" spc="51">
                <a:solidFill>
                  <a:srgbClr val="000000"/>
                </a:solidFill>
                <a:latin typeface="Montserrat Bold"/>
              </a:rPr>
              <a:t>DML : Data Manipulation Language</a:t>
            </a:r>
          </a:p>
        </p:txBody>
      </p:sp>
      <p:sp>
        <p:nvSpPr>
          <p:cNvPr id="4" name="TextBox 4"/>
          <p:cNvSpPr txBox="1"/>
          <p:nvPr/>
        </p:nvSpPr>
        <p:spPr>
          <a:xfrm>
            <a:off x="1287170" y="2726296"/>
            <a:ext cx="14006512" cy="1487488"/>
          </a:xfrm>
          <a:prstGeom prst="rect">
            <a:avLst/>
          </a:prstGeom>
        </p:spPr>
        <p:txBody>
          <a:bodyPr lIns="0" tIns="0" rIns="0" bIns="0" rtlCol="0" anchor="t">
            <a:spAutoFit/>
          </a:bodyPr>
          <a:lstStyle/>
          <a:p>
            <a:pPr algn="l">
              <a:lnSpc>
                <a:spcPts val="3240"/>
              </a:lnSpc>
            </a:pPr>
            <a:r>
              <a:rPr lang="en-US" sz="2700" spc="18" dirty="0">
                <a:solidFill>
                  <a:srgbClr val="000000"/>
                </a:solidFill>
                <a:latin typeface="Montserrat Bold"/>
              </a:rPr>
              <a:t>“DML commands are used in manipulation of data in the database.”</a:t>
            </a:r>
          </a:p>
          <a:p>
            <a:pPr algn="l">
              <a:lnSpc>
                <a:spcPts val="3240"/>
              </a:lnSpc>
            </a:pPr>
            <a:endParaRPr lang="en-US" sz="2700" spc="18" dirty="0">
              <a:solidFill>
                <a:srgbClr val="000000"/>
              </a:solidFill>
              <a:latin typeface="Montserrat Bold"/>
            </a:endParaRPr>
          </a:p>
          <a:p>
            <a:pPr marL="506730" lvl="1" indent="-253365" algn="l">
              <a:lnSpc>
                <a:spcPts val="3240"/>
              </a:lnSpc>
              <a:buFont typeface="Arial"/>
              <a:buChar char="•"/>
            </a:pPr>
            <a:r>
              <a:rPr lang="en-US" sz="2700" spc="26" dirty="0">
                <a:solidFill>
                  <a:srgbClr val="000000"/>
                </a:solidFill>
                <a:latin typeface="Montserrat Bold"/>
              </a:rPr>
              <a:t>INSERT </a:t>
            </a:r>
            <a:r>
              <a:rPr lang="en-US" sz="2700" spc="26" dirty="0">
                <a:solidFill>
                  <a:srgbClr val="000000"/>
                </a:solidFill>
                <a:latin typeface="Montserrat"/>
              </a:rPr>
              <a:t>: Used to insert data into a table.</a:t>
            </a:r>
          </a:p>
        </p:txBody>
      </p:sp>
      <p:sp>
        <p:nvSpPr>
          <p:cNvPr id="5" name="TextBox 5"/>
          <p:cNvSpPr txBox="1"/>
          <p:nvPr/>
        </p:nvSpPr>
        <p:spPr>
          <a:xfrm>
            <a:off x="1287170" y="5136083"/>
            <a:ext cx="9975532"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UPDATE </a:t>
            </a:r>
            <a:r>
              <a:rPr lang="en-US" sz="2700" spc="26">
                <a:solidFill>
                  <a:srgbClr val="000000"/>
                </a:solidFill>
                <a:latin typeface="Montserrat"/>
              </a:rPr>
              <a:t>: Used to update existing data within a table.</a:t>
            </a:r>
          </a:p>
        </p:txBody>
      </p:sp>
      <p:sp>
        <p:nvSpPr>
          <p:cNvPr id="6" name="TextBox 6"/>
          <p:cNvSpPr txBox="1"/>
          <p:nvPr/>
        </p:nvSpPr>
        <p:spPr>
          <a:xfrm>
            <a:off x="1287170" y="6716531"/>
            <a:ext cx="8549640" cy="43783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DELETE </a:t>
            </a:r>
            <a:r>
              <a:rPr lang="en-US" sz="2700" spc="26">
                <a:solidFill>
                  <a:srgbClr val="000000"/>
                </a:solidFill>
                <a:latin typeface="Montserrat"/>
              </a:rPr>
              <a:t>: Used to delete records from a table.</a:t>
            </a:r>
          </a:p>
        </p:txBody>
      </p:sp>
      <p:sp>
        <p:nvSpPr>
          <p:cNvPr id="7" name="TextBox 7"/>
          <p:cNvSpPr txBox="1"/>
          <p:nvPr/>
        </p:nvSpPr>
        <p:spPr>
          <a:xfrm>
            <a:off x="1287170" y="8297364"/>
            <a:ext cx="11888151" cy="820738"/>
          </a:xfrm>
          <a:prstGeom prst="rect">
            <a:avLst/>
          </a:prstGeom>
        </p:spPr>
        <p:txBody>
          <a:bodyPr lIns="0" tIns="0" rIns="0" bIns="0" rtlCol="0" anchor="t">
            <a:spAutoFit/>
          </a:bodyPr>
          <a:lstStyle/>
          <a:p>
            <a:pPr marL="253365" lvl="1" algn="l">
              <a:lnSpc>
                <a:spcPts val="3240"/>
              </a:lnSpc>
            </a:pPr>
            <a:endParaRPr lang="en-US" sz="2700" spc="18" dirty="0">
              <a:solidFill>
                <a:srgbClr val="000000"/>
              </a:solidFill>
              <a:latin typeface="Montserrat"/>
            </a:endParaRPr>
          </a:p>
          <a:p>
            <a:pPr marL="253365" lvl="1" algn="l">
              <a:lnSpc>
                <a:spcPts val="3240"/>
              </a:lnSpc>
            </a:pPr>
            <a:endParaRPr lang="en-US" sz="2700" spc="18" dirty="0">
              <a:solidFill>
                <a:srgbClr val="000000"/>
              </a:solidFill>
              <a:latin typeface="Montserrat"/>
            </a:endParaRP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82790"/>
            <a:ext cx="13551218" cy="1041083"/>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DCL : Data Control Language</a:t>
            </a:r>
          </a:p>
        </p:txBody>
      </p:sp>
      <p:sp>
        <p:nvSpPr>
          <p:cNvPr id="4" name="TextBox 4"/>
          <p:cNvSpPr txBox="1"/>
          <p:nvPr/>
        </p:nvSpPr>
        <p:spPr>
          <a:xfrm>
            <a:off x="1540458" y="2726296"/>
            <a:ext cx="14451330" cy="437833"/>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“DCL commands are used to control permissions on the database objects.”</a:t>
            </a:r>
          </a:p>
        </p:txBody>
      </p:sp>
      <p:sp>
        <p:nvSpPr>
          <p:cNvPr id="5" name="TextBox 5"/>
          <p:cNvSpPr txBox="1"/>
          <p:nvPr/>
        </p:nvSpPr>
        <p:spPr>
          <a:xfrm>
            <a:off x="1287170" y="4300472"/>
            <a:ext cx="12189143" cy="436880"/>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GRANT </a:t>
            </a:r>
            <a:r>
              <a:rPr lang="en-US" sz="2700" spc="26">
                <a:solidFill>
                  <a:srgbClr val="000000"/>
                </a:solidFill>
                <a:latin typeface="Montserrat"/>
              </a:rPr>
              <a:t>: Used to give user access privilege to the database object.</a:t>
            </a:r>
          </a:p>
        </p:txBody>
      </p:sp>
      <p:sp>
        <p:nvSpPr>
          <p:cNvPr id="6" name="TextBox 6"/>
          <p:cNvSpPr txBox="1"/>
          <p:nvPr/>
        </p:nvSpPr>
        <p:spPr>
          <a:xfrm>
            <a:off x="1287170" y="5946318"/>
            <a:ext cx="13256895" cy="43783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Bold"/>
              </a:rPr>
              <a:t>REVOKE </a:t>
            </a:r>
            <a:r>
              <a:rPr lang="en-US" sz="2700" spc="26">
                <a:solidFill>
                  <a:srgbClr val="000000"/>
                </a:solidFill>
                <a:latin typeface="Montserrat"/>
              </a:rPr>
              <a:t>: Used to withdraw user access privilege to the database object.</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1039938"/>
            <a:ext cx="15274290" cy="941070"/>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TCL : Transaction Control Language</a:t>
            </a:r>
          </a:p>
        </p:txBody>
      </p:sp>
      <p:sp>
        <p:nvSpPr>
          <p:cNvPr id="4" name="TextBox 4"/>
          <p:cNvSpPr txBox="1"/>
          <p:nvPr/>
        </p:nvSpPr>
        <p:spPr>
          <a:xfrm>
            <a:off x="1287170" y="2726296"/>
            <a:ext cx="14987168" cy="1641475"/>
          </a:xfrm>
          <a:prstGeom prst="rect">
            <a:avLst/>
          </a:prstGeom>
        </p:spPr>
        <p:txBody>
          <a:bodyPr wrap="square" lIns="0" tIns="0" rIns="0" bIns="0" rtlCol="0" anchor="t">
            <a:spAutoFit/>
          </a:bodyPr>
          <a:lstStyle/>
          <a:p>
            <a:pPr algn="l">
              <a:lnSpc>
                <a:spcPts val="3240"/>
              </a:lnSpc>
            </a:pPr>
            <a:r>
              <a:rPr lang="en-US" sz="2700" spc="11" dirty="0">
                <a:solidFill>
                  <a:srgbClr val="000000"/>
                </a:solidFill>
                <a:latin typeface="Montserrat Bold"/>
              </a:rPr>
              <a:t>“TCL commands are used to manage changes made by DML commands.”</a:t>
            </a:r>
          </a:p>
          <a:p>
            <a:pPr algn="l">
              <a:lnSpc>
                <a:spcPts val="3240"/>
              </a:lnSpc>
            </a:pPr>
            <a:endParaRPr lang="en-US" sz="2700" spc="11" dirty="0">
              <a:solidFill>
                <a:srgbClr val="000000"/>
              </a:solidFill>
              <a:latin typeface="Montserrat Bold"/>
            </a:endParaRPr>
          </a:p>
          <a:p>
            <a:pPr marL="506730" lvl="1" indent="-253365" algn="l">
              <a:lnSpc>
                <a:spcPts val="3240"/>
              </a:lnSpc>
              <a:buFont typeface="Arial"/>
              <a:buChar char="•"/>
            </a:pPr>
            <a:r>
              <a:rPr lang="en-US" sz="2700" spc="26" dirty="0">
                <a:solidFill>
                  <a:srgbClr val="000000"/>
                </a:solidFill>
                <a:latin typeface="Montserrat Bold"/>
              </a:rPr>
              <a:t>COMMIT </a:t>
            </a:r>
            <a:r>
              <a:rPr lang="en-US" sz="2700" spc="26" dirty="0">
                <a:solidFill>
                  <a:srgbClr val="000000"/>
                </a:solidFill>
                <a:latin typeface="Montserrat"/>
              </a:rPr>
              <a:t>:</a:t>
            </a:r>
            <a:r>
              <a:rPr lang="en-US" sz="2800" dirty="0"/>
              <a:t>This command is used to save all changes made during the current transaction. Once a COMMIT is executed, the changes become permanent and visible to other users.</a:t>
            </a:r>
            <a:endParaRPr lang="en-US" sz="2700" spc="26" dirty="0">
              <a:solidFill>
                <a:srgbClr val="000000"/>
              </a:solidFill>
              <a:latin typeface="Montserrat"/>
            </a:endParaRPr>
          </a:p>
        </p:txBody>
      </p:sp>
      <p:sp>
        <p:nvSpPr>
          <p:cNvPr id="5" name="TextBox 5"/>
          <p:cNvSpPr txBox="1"/>
          <p:nvPr/>
        </p:nvSpPr>
        <p:spPr>
          <a:xfrm>
            <a:off x="1287170" y="4971021"/>
            <a:ext cx="16405745" cy="1231106"/>
          </a:xfrm>
          <a:prstGeom prst="rect">
            <a:avLst/>
          </a:prstGeom>
        </p:spPr>
        <p:txBody>
          <a:bodyPr wrap="square" lIns="0" tIns="0" rIns="0" bIns="0" rtlCol="0" anchor="t">
            <a:spAutoFit/>
          </a:bodyPr>
          <a:lstStyle/>
          <a:p>
            <a:pPr marL="506730" lvl="1" indent="-253365" algn="l">
              <a:lnSpc>
                <a:spcPts val="3240"/>
              </a:lnSpc>
              <a:buFont typeface="Arial"/>
              <a:buChar char="•"/>
            </a:pPr>
            <a:r>
              <a:rPr lang="en-US" sz="2700" spc="26" dirty="0">
                <a:solidFill>
                  <a:srgbClr val="000000"/>
                </a:solidFill>
                <a:latin typeface="Montserrat Bold"/>
              </a:rPr>
              <a:t>ROLLBACK </a:t>
            </a:r>
            <a:r>
              <a:rPr lang="en-US" sz="2800" dirty="0"/>
              <a:t>This command is used to undo changes made during the current transaction. If an error occurs or if a user decides not to save the changes, ROLLBACK reverts the database to its previous state before the transaction began.</a:t>
            </a:r>
            <a:r>
              <a:rPr lang="en-US" sz="2700" spc="26" dirty="0">
                <a:solidFill>
                  <a:srgbClr val="000000"/>
                </a:solidFill>
                <a:latin typeface="Montserrat"/>
              </a:rPr>
              <a:t>.</a:t>
            </a:r>
          </a:p>
        </p:txBody>
      </p:sp>
      <p:sp>
        <p:nvSpPr>
          <p:cNvPr id="6" name="TextBox 6"/>
          <p:cNvSpPr txBox="1"/>
          <p:nvPr/>
        </p:nvSpPr>
        <p:spPr>
          <a:xfrm>
            <a:off x="1423377" y="6647240"/>
            <a:ext cx="10953750" cy="437832"/>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0000"/>
                </a:solidFill>
                <a:latin typeface="Montserrat Bold"/>
              </a:rPr>
              <a:t>SAVEPOINT </a:t>
            </a:r>
            <a:r>
              <a:rPr lang="en-US" sz="2700" spc="18">
                <a:solidFill>
                  <a:srgbClr val="000000"/>
                </a:solidFill>
                <a:latin typeface="Montserrat"/>
              </a:rPr>
              <a:t>: Used to set a save point within a transaction.</a:t>
            </a:r>
          </a:p>
        </p:txBody>
      </p:sp>
      <p:sp>
        <p:nvSpPr>
          <p:cNvPr id="7" name="TextBox 7"/>
          <p:cNvSpPr txBox="1"/>
          <p:nvPr/>
        </p:nvSpPr>
        <p:spPr>
          <a:xfrm>
            <a:off x="1423377" y="8323322"/>
            <a:ext cx="12693015" cy="410369"/>
          </a:xfrm>
          <a:prstGeom prst="rect">
            <a:avLst/>
          </a:prstGeom>
        </p:spPr>
        <p:txBody>
          <a:bodyPr lIns="0" tIns="0" rIns="0" bIns="0" rtlCol="0" anchor="t">
            <a:spAutoFit/>
          </a:bodyPr>
          <a:lstStyle/>
          <a:p>
            <a:pPr marL="253365" lvl="1" algn="l">
              <a:lnSpc>
                <a:spcPts val="3240"/>
              </a:lnSpc>
            </a:pPr>
            <a:r>
              <a:rPr lang="en-US" sz="2700" spc="26" dirty="0">
                <a:solidFill>
                  <a:srgbClr val="000000"/>
                </a:solidFill>
                <a:latin typeface="Montserrat"/>
              </a:rPr>
              <a:t> </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
        <p:nvSpPr>
          <p:cNvPr id="11" name="Rectangle 1">
            <a:extLst>
              <a:ext uri="{FF2B5EF4-FFF2-40B4-BE49-F238E27FC236}">
                <a16:creationId xmlns:a16="http://schemas.microsoft.com/office/drawing/2014/main" id="{FD6B32DA-AE9A-5CBF-1D33-8A0EEA409F0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This command is used to save all changes made during the current transaction. Once a COMMIT is executed, the changes become permanent and visible to other users.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6860857"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Operators</a:t>
            </a:r>
          </a:p>
        </p:txBody>
      </p:sp>
      <p:sp>
        <p:nvSpPr>
          <p:cNvPr id="4" name="TextBox 4"/>
          <p:cNvSpPr txBox="1"/>
          <p:nvPr/>
        </p:nvSpPr>
        <p:spPr>
          <a:xfrm>
            <a:off x="1939669" y="3143618"/>
            <a:ext cx="14318932" cy="748981"/>
          </a:xfrm>
          <a:prstGeom prst="rect">
            <a:avLst/>
          </a:prstGeom>
        </p:spPr>
        <p:txBody>
          <a:bodyPr lIns="0" tIns="0" rIns="0" bIns="0" rtlCol="0" anchor="t">
            <a:spAutoFit/>
          </a:bodyPr>
          <a:lstStyle/>
          <a:p>
            <a:pPr algn="ctr">
              <a:lnSpc>
                <a:spcPts val="2879"/>
              </a:lnSpc>
            </a:pPr>
            <a:r>
              <a:rPr lang="en-US" sz="2400" spc="23">
                <a:solidFill>
                  <a:srgbClr val="000000"/>
                </a:solidFill>
                <a:latin typeface="Montserrat Bold Italics"/>
              </a:rPr>
              <a:t>“An Operator is a reserved word or a character used in a SQL statement to perform</a:t>
            </a:r>
          </a:p>
          <a:p>
            <a:pPr algn="ctr">
              <a:lnSpc>
                <a:spcPts val="2879"/>
              </a:lnSpc>
            </a:pPr>
            <a:r>
              <a:rPr lang="en-US" sz="2400" spc="30">
                <a:solidFill>
                  <a:srgbClr val="000000"/>
                </a:solidFill>
                <a:latin typeface="Montserrat Bold Italics"/>
              </a:rPr>
              <a:t>comparisons, arithmetic or logical operations.”</a:t>
            </a:r>
          </a:p>
        </p:txBody>
      </p:sp>
      <p:sp>
        <p:nvSpPr>
          <p:cNvPr id="5" name="TextBox 5"/>
          <p:cNvSpPr txBox="1"/>
          <p:nvPr/>
        </p:nvSpPr>
        <p:spPr>
          <a:xfrm>
            <a:off x="1939670" y="4921299"/>
            <a:ext cx="4731166" cy="2628900"/>
          </a:xfrm>
          <a:prstGeom prst="rect">
            <a:avLst/>
          </a:prstGeom>
        </p:spPr>
        <p:txBody>
          <a:bodyPr lIns="0" tIns="0" rIns="0" bIns="0" rtlCol="0" anchor="t">
            <a:spAutoFit/>
          </a:bodyPr>
          <a:lstStyle/>
          <a:p>
            <a:pPr marL="631235" lvl="1" indent="-315618" algn="l">
              <a:lnSpc>
                <a:spcPts val="3508"/>
              </a:lnSpc>
              <a:buFont typeface="Arial"/>
              <a:buChar char="•"/>
            </a:pPr>
            <a:r>
              <a:rPr lang="en-US" sz="2923" spc="28">
                <a:solidFill>
                  <a:srgbClr val="000000"/>
                </a:solidFill>
                <a:latin typeface="Montserrat"/>
              </a:rPr>
              <a:t>Arithmetic operators</a:t>
            </a:r>
          </a:p>
          <a:p>
            <a:pPr algn="l">
              <a:lnSpc>
                <a:spcPts val="3508"/>
              </a:lnSpc>
            </a:pPr>
            <a:endParaRPr lang="en-US" sz="2923" spc="28">
              <a:solidFill>
                <a:srgbClr val="000000"/>
              </a:solidFill>
              <a:latin typeface="Montserrat"/>
            </a:endParaRPr>
          </a:p>
          <a:p>
            <a:pPr marL="631235" lvl="1" indent="-315618" algn="l">
              <a:lnSpc>
                <a:spcPts val="3508"/>
              </a:lnSpc>
              <a:buFont typeface="Arial"/>
              <a:buChar char="•"/>
            </a:pPr>
            <a:r>
              <a:rPr lang="en-US" sz="2923" spc="28">
                <a:solidFill>
                  <a:srgbClr val="000000"/>
                </a:solidFill>
                <a:latin typeface="Montserrat"/>
              </a:rPr>
              <a:t>Comparison operators</a:t>
            </a:r>
          </a:p>
          <a:p>
            <a:pPr algn="l">
              <a:lnSpc>
                <a:spcPts val="3508"/>
              </a:lnSpc>
            </a:pPr>
            <a:endParaRPr lang="en-US" sz="2923" spc="28">
              <a:solidFill>
                <a:srgbClr val="000000"/>
              </a:solidFill>
              <a:latin typeface="Montserrat"/>
            </a:endParaRPr>
          </a:p>
          <a:p>
            <a:pPr marL="631235" lvl="1" indent="-315618" algn="l">
              <a:lnSpc>
                <a:spcPts val="3508"/>
              </a:lnSpc>
              <a:buFont typeface="Arial"/>
              <a:buChar char="•"/>
            </a:pPr>
            <a:r>
              <a:rPr lang="en-US" sz="2923" spc="28">
                <a:solidFill>
                  <a:srgbClr val="000000"/>
                </a:solidFill>
                <a:latin typeface="Montserrat"/>
              </a:rPr>
              <a:t>Logical operators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995553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Arithmetic Operators</a:t>
            </a:r>
          </a:p>
        </p:txBody>
      </p:sp>
      <p:sp>
        <p:nvSpPr>
          <p:cNvPr id="4" name="TextBox 4"/>
          <p:cNvSpPr txBox="1"/>
          <p:nvPr/>
        </p:nvSpPr>
        <p:spPr>
          <a:xfrm>
            <a:off x="1141323" y="2554605"/>
            <a:ext cx="8584882"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10 b = 5.</a:t>
            </a:r>
          </a:p>
        </p:txBody>
      </p:sp>
      <p:graphicFrame>
        <p:nvGraphicFramePr>
          <p:cNvPr id="5" name="Table 5"/>
          <p:cNvGraphicFramePr>
            <a:graphicFrameLocks noGrp="1"/>
          </p:cNvGraphicFramePr>
          <p:nvPr/>
        </p:nvGraphicFramePr>
        <p:xfrm>
          <a:off x="2005582" y="4073271"/>
          <a:ext cx="13487400" cy="4197095"/>
        </p:xfrm>
        <a:graphic>
          <a:graphicData uri="http://schemas.openxmlformats.org/drawingml/2006/table">
            <a:tbl>
              <a:tblPr/>
              <a:tblGrid>
                <a:gridCol w="4495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gridCol w="4495800">
                  <a:extLst>
                    <a:ext uri="{9D8B030D-6E8A-4147-A177-3AD203B41FA5}">
                      <a16:colId xmlns:a16="http://schemas.microsoft.com/office/drawing/2014/main" val="20002"/>
                    </a:ext>
                  </a:extLst>
                </a:gridCol>
              </a:tblGrid>
              <a:tr h="723196">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1">
                          <a:solidFill>
                            <a:srgbClr val="FFFFFF"/>
                          </a:solidFill>
                          <a:latin typeface="Montserrat Bold"/>
                        </a:rPr>
                        <a:t>Example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23195">
                <a:tc>
                  <a:txBody>
                    <a:bodyPr/>
                    <a:lstStyle/>
                    <a:p>
                      <a:pPr algn="ctr">
                        <a:lnSpc>
                          <a:spcPts val="3240"/>
                        </a:lnSpc>
                        <a:defRPr/>
                      </a:pPr>
                      <a:r>
                        <a:rPr lang="en-US" sz="2700" spc="26" dirty="0">
                          <a:solidFill>
                            <a:srgbClr val="000000"/>
                          </a:solidFill>
                          <a:latin typeface="Montserrat"/>
                        </a:rPr>
                        <a:t>+</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1" dirty="0">
                          <a:solidFill>
                            <a:srgbClr val="000000"/>
                          </a:solidFill>
                          <a:latin typeface="Montserrat"/>
                        </a:rPr>
                        <a:t>Add</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a+b = 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687676">
                <a:tc>
                  <a:txBody>
                    <a:bodyPr/>
                    <a:lstStyle/>
                    <a:p>
                      <a:pPr algn="ctr">
                        <a:lnSpc>
                          <a:spcPts val="3240"/>
                        </a:lnSpc>
                        <a:defRPr/>
                      </a:pPr>
                      <a:r>
                        <a:rPr lang="en-US" sz="2700" spc="26">
                          <a:solidFill>
                            <a:srgbClr val="000000"/>
                          </a:solidFill>
                          <a:latin typeface="Montserrat"/>
                        </a:rPr>
                        <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dirty="0">
                          <a:solidFill>
                            <a:srgbClr val="000000"/>
                          </a:solidFill>
                          <a:latin typeface="Montserrat"/>
                        </a:rPr>
                        <a:t>Subtract</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a-b = 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687676">
                <a:tc>
                  <a:txBody>
                    <a:bodyPr/>
                    <a:lstStyle/>
                    <a:p>
                      <a:pPr algn="ctr">
                        <a:lnSpc>
                          <a:spcPts val="3240"/>
                        </a:lnSpc>
                        <a:defRPr/>
                      </a:pPr>
                      <a:r>
                        <a:rPr lang="en-US" sz="2700" spc="26">
                          <a:solidFill>
                            <a:srgbClr val="000000"/>
                          </a:solidFill>
                          <a:latin typeface="Montserrat"/>
                        </a:rPr>
                        <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dirty="0">
                          <a:solidFill>
                            <a:srgbClr val="000000"/>
                          </a:solidFill>
                          <a:latin typeface="Montserrat"/>
                        </a:rPr>
                        <a:t>Multiply</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a*b = 50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687676">
                <a:tc>
                  <a:txBody>
                    <a:bodyPr/>
                    <a:lstStyle/>
                    <a:p>
                      <a:pPr algn="ctr">
                        <a:lnSpc>
                          <a:spcPts val="3240"/>
                        </a:lnSpc>
                        <a:defRPr/>
                      </a:pPr>
                      <a:r>
                        <a:rPr lang="en-US" sz="2700" spc="26">
                          <a:solidFill>
                            <a:srgbClr val="000000"/>
                          </a:solidFill>
                          <a:latin typeface="Montserrat"/>
                        </a:rPr>
                        <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dirty="0">
                          <a:solidFill>
                            <a:srgbClr val="000000"/>
                          </a:solidFill>
                          <a:latin typeface="Montserrat"/>
                        </a:rPr>
                        <a:t>Divide</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a/b = 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687676">
                <a:tc>
                  <a:txBody>
                    <a:bodyPr/>
                    <a:lstStyle/>
                    <a:p>
                      <a:pPr algn="ctr">
                        <a:lnSpc>
                          <a:spcPts val="3240"/>
                        </a:lnSpc>
                        <a:defRPr/>
                      </a:pPr>
                      <a:r>
                        <a:rPr lang="en-US" sz="2700" spc="26" dirty="0">
                          <a:solidFill>
                            <a:srgbClr val="000000"/>
                          </a:solidFill>
                          <a:latin typeface="Montserrat"/>
                        </a:rPr>
                        <a:t>%</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dirty="0">
                          <a:solidFill>
                            <a:srgbClr val="000000"/>
                          </a:solidFill>
                          <a:latin typeface="Montserrat"/>
                        </a:rPr>
                        <a:t>Modulus</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dirty="0" err="1">
                          <a:solidFill>
                            <a:srgbClr val="000000"/>
                          </a:solidFill>
                          <a:latin typeface="Montserrat"/>
                        </a:rPr>
                        <a:t>a%b</a:t>
                      </a:r>
                      <a:r>
                        <a:rPr lang="en-US" sz="2700" spc="26" dirty="0">
                          <a:solidFill>
                            <a:srgbClr val="000000"/>
                          </a:solidFill>
                          <a:latin typeface="Montserrat"/>
                        </a:rPr>
                        <a:t> = 0</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5"/>
                  </a:ext>
                </a:extLst>
              </a:tr>
            </a:tbl>
          </a:graphicData>
        </a:graphic>
      </p:graphicFrame>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1060894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Comparison Operators</a:t>
            </a:r>
          </a:p>
        </p:txBody>
      </p:sp>
      <p:sp>
        <p:nvSpPr>
          <p:cNvPr id="4" name="TextBox 4"/>
          <p:cNvSpPr txBox="1"/>
          <p:nvPr/>
        </p:nvSpPr>
        <p:spPr>
          <a:xfrm>
            <a:off x="1141323" y="2554605"/>
            <a:ext cx="8584882"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10 b = 5.</a:t>
            </a:r>
          </a:p>
        </p:txBody>
      </p:sp>
      <p:graphicFrame>
        <p:nvGraphicFramePr>
          <p:cNvPr id="5" name="Table 5"/>
          <p:cNvGraphicFramePr>
            <a:graphicFrameLocks noGrp="1"/>
          </p:cNvGraphicFramePr>
          <p:nvPr/>
        </p:nvGraphicFramePr>
        <p:xfrm>
          <a:off x="2005582" y="3939540"/>
          <a:ext cx="13487400" cy="4896533"/>
        </p:xfrm>
        <a:graphic>
          <a:graphicData uri="http://schemas.openxmlformats.org/drawingml/2006/table">
            <a:tbl>
              <a:tblPr/>
              <a:tblGrid>
                <a:gridCol w="4495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gridCol w="4495800">
                  <a:extLst>
                    <a:ext uri="{9D8B030D-6E8A-4147-A177-3AD203B41FA5}">
                      <a16:colId xmlns:a16="http://schemas.microsoft.com/office/drawing/2014/main" val="20002"/>
                    </a:ext>
                  </a:extLst>
                </a:gridCol>
              </a:tblGrid>
              <a:tr h="724947">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1">
                          <a:solidFill>
                            <a:srgbClr val="FFFFFF"/>
                          </a:solidFill>
                          <a:latin typeface="Montserrat Bold"/>
                        </a:rPr>
                        <a:t>Example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24948">
                <a:tc>
                  <a:txBody>
                    <a:bodyPr/>
                    <a:lstStyle/>
                    <a:p>
                      <a:pPr algn="ctr">
                        <a:lnSpc>
                          <a:spcPts val="3240"/>
                        </a:lnSpc>
                        <a:defRPr/>
                      </a:pPr>
                      <a:r>
                        <a:rPr lang="en-US" sz="2700" spc="26">
                          <a:solidFill>
                            <a:srgbClr val="000000"/>
                          </a:solidFill>
                          <a:latin typeface="Montserrat"/>
                        </a:rPr>
                        <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Equal to</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a=b is not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689342">
                <a:tc>
                  <a:txBody>
                    <a:bodyPr/>
                    <a:lstStyle/>
                    <a:p>
                      <a:pPr algn="ctr">
                        <a:lnSpc>
                          <a:spcPts val="3240"/>
                        </a:lnSpc>
                        <a:defRPr/>
                      </a:pPr>
                      <a:r>
                        <a:rPr lang="en-US" sz="2700" spc="26">
                          <a:solidFill>
                            <a:srgbClr val="000000"/>
                          </a:solidFill>
                          <a:latin typeface="Montserrat"/>
                        </a:rPr>
                        <a:t>&gt;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Greater than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a&gt;b is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689342">
                <a:tc>
                  <a:txBody>
                    <a:bodyPr/>
                    <a:lstStyle/>
                    <a:p>
                      <a:pPr algn="ctr">
                        <a:lnSpc>
                          <a:spcPts val="3240"/>
                        </a:lnSpc>
                        <a:defRPr/>
                      </a:pPr>
                      <a:r>
                        <a:rPr lang="en-US" sz="2700" spc="26">
                          <a:solidFill>
                            <a:srgbClr val="000000"/>
                          </a:solidFill>
                          <a:latin typeface="Montserrat"/>
                        </a:rPr>
                        <a:t>&lt;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Less than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a&lt;b is not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689342">
                <a:tc>
                  <a:txBody>
                    <a:bodyPr/>
                    <a:lstStyle/>
                    <a:p>
                      <a:pPr algn="ctr">
                        <a:lnSpc>
                          <a:spcPts val="3240"/>
                        </a:lnSpc>
                        <a:defRPr/>
                      </a:pPr>
                      <a:r>
                        <a:rPr lang="en-US" sz="2700" spc="11">
                          <a:solidFill>
                            <a:srgbClr val="000000"/>
                          </a:solidFill>
                          <a:latin typeface="Montserrat"/>
                        </a:rPr>
                        <a:t>&gt;=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Greater than or equal to</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a&gt;=b is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689342">
                <a:tc>
                  <a:txBody>
                    <a:bodyPr/>
                    <a:lstStyle/>
                    <a:p>
                      <a:pPr algn="ctr">
                        <a:lnSpc>
                          <a:spcPts val="3240"/>
                        </a:lnSpc>
                        <a:defRPr/>
                      </a:pPr>
                      <a:r>
                        <a:rPr lang="en-US" sz="2700" spc="3">
                          <a:solidFill>
                            <a:srgbClr val="000000"/>
                          </a:solidFill>
                          <a:latin typeface="Montserrat"/>
                        </a:rPr>
                        <a:t>&lt;=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Less than or equal to</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a&lt;=b is not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5"/>
                  </a:ext>
                </a:extLst>
              </a:tr>
              <a:tr h="689270">
                <a:tc>
                  <a:txBody>
                    <a:bodyPr/>
                    <a:lstStyle/>
                    <a:p>
                      <a:pPr algn="ctr">
                        <a:lnSpc>
                          <a:spcPts val="3240"/>
                        </a:lnSpc>
                        <a:defRPr/>
                      </a:pPr>
                      <a:r>
                        <a:rPr lang="en-US" sz="2700" spc="11">
                          <a:solidFill>
                            <a:srgbClr val="000000"/>
                          </a:solidFill>
                          <a:latin typeface="Montserrat"/>
                        </a:rPr>
                        <a:t>&lt;&gt;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Not equal to</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a&lt;&gt;b is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6"/>
                  </a:ext>
                </a:extLst>
              </a:tr>
            </a:tbl>
          </a:graphicData>
        </a:graphic>
      </p:graphicFrame>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834009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Logical Operators</a:t>
            </a:r>
          </a:p>
        </p:txBody>
      </p:sp>
      <p:graphicFrame>
        <p:nvGraphicFramePr>
          <p:cNvPr id="4" name="Table 4"/>
          <p:cNvGraphicFramePr>
            <a:graphicFrameLocks noGrp="1"/>
          </p:cNvGraphicFramePr>
          <p:nvPr/>
        </p:nvGraphicFramePr>
        <p:xfrm>
          <a:off x="975702" y="3025900"/>
          <a:ext cx="16403002" cy="1097280"/>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48640">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548640">
                <a:tc>
                  <a:txBody>
                    <a:bodyPr/>
                    <a:lstStyle/>
                    <a:p>
                      <a:pPr algn="ctr">
                        <a:lnSpc>
                          <a:spcPts val="3240"/>
                        </a:lnSpc>
                        <a:defRPr/>
                      </a:pPr>
                      <a:r>
                        <a:rPr lang="en-US" sz="2700" spc="18" dirty="0">
                          <a:solidFill>
                            <a:srgbClr val="000000"/>
                          </a:solidFill>
                          <a:latin typeface="Montserrat"/>
                        </a:rPr>
                        <a:t>AND</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dirty="0">
                          <a:solidFill>
                            <a:srgbClr val="000000"/>
                          </a:solidFill>
                          <a:latin typeface="Montserrat"/>
                        </a:rPr>
                        <a:t>TRUE if all the conditions separated by AND is true</a:t>
                      </a:r>
                      <a:endParaRPr lang="en-US" sz="1100" dirty="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sp>
        <p:nvSpPr>
          <p:cNvPr id="5" name="TextBox 5"/>
          <p:cNvSpPr txBox="1"/>
          <p:nvPr/>
        </p:nvSpPr>
        <p:spPr>
          <a:xfrm>
            <a:off x="1141323" y="2393810"/>
            <a:ext cx="8585835" cy="383223"/>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10 b = 5.</a:t>
            </a:r>
          </a:p>
        </p:txBody>
      </p:sp>
      <p:sp>
        <p:nvSpPr>
          <p:cNvPr id="6" name="TextBox 6"/>
          <p:cNvSpPr txBox="1"/>
          <p:nvPr/>
        </p:nvSpPr>
        <p:spPr>
          <a:xfrm>
            <a:off x="1621383" y="4834063"/>
            <a:ext cx="5848350" cy="1270316"/>
          </a:xfrm>
          <a:prstGeom prst="rect">
            <a:avLst/>
          </a:prstGeom>
        </p:spPr>
        <p:txBody>
          <a:bodyPr lIns="0" tIns="0" rIns="0" bIns="0" rtlCol="0" anchor="t">
            <a:spAutoFit/>
          </a:bodyPr>
          <a:lstStyle/>
          <a:p>
            <a:pPr algn="l">
              <a:lnSpc>
                <a:spcPts val="3240"/>
              </a:lnSpc>
            </a:pPr>
            <a:r>
              <a:rPr lang="en-US" sz="2700" spc="-107">
                <a:solidFill>
                  <a:srgbClr val="000000"/>
                </a:solidFill>
                <a:latin typeface="Open Sans"/>
              </a:rPr>
              <a:t>Example : 1. a = 10 </a:t>
            </a:r>
            <a:r>
              <a:rPr lang="en-US" sz="2700" spc="-107">
                <a:solidFill>
                  <a:srgbClr val="000000"/>
                </a:solidFill>
                <a:latin typeface="Open Sans Bold"/>
              </a:rPr>
              <a:t>AND </a:t>
            </a:r>
            <a:r>
              <a:rPr lang="en-US" sz="2700" spc="-107">
                <a:solidFill>
                  <a:srgbClr val="000000"/>
                </a:solidFill>
                <a:latin typeface="Open Sans"/>
              </a:rPr>
              <a:t>b = 5 is </a:t>
            </a:r>
            <a:r>
              <a:rPr lang="en-US" sz="2700" spc="-107">
                <a:solidFill>
                  <a:srgbClr val="00AF50"/>
                </a:solidFill>
                <a:latin typeface="Open Sans Bold"/>
              </a:rPr>
              <a:t>TRUE</a:t>
            </a:r>
          </a:p>
          <a:p>
            <a:pPr algn="l">
              <a:lnSpc>
                <a:spcPts val="3240"/>
              </a:lnSpc>
            </a:pPr>
            <a:endParaRPr lang="en-US" sz="2700" spc="-107">
              <a:solidFill>
                <a:srgbClr val="00AF50"/>
              </a:solidFill>
              <a:latin typeface="Open Sans Bold"/>
            </a:endParaRPr>
          </a:p>
          <a:p>
            <a:pPr algn="l">
              <a:lnSpc>
                <a:spcPts val="3240"/>
              </a:lnSpc>
            </a:pPr>
            <a:r>
              <a:rPr lang="en-US" sz="2700" spc="-107">
                <a:solidFill>
                  <a:srgbClr val="000000"/>
                </a:solidFill>
                <a:latin typeface="Open Sans"/>
              </a:rPr>
              <a:t>2. a = 5 </a:t>
            </a:r>
            <a:r>
              <a:rPr lang="en-US" sz="2700" spc="-107">
                <a:solidFill>
                  <a:srgbClr val="000000"/>
                </a:solidFill>
                <a:latin typeface="Open Sans Bold"/>
              </a:rPr>
              <a:t>AND </a:t>
            </a:r>
            <a:r>
              <a:rPr lang="en-US" sz="2700" spc="-107">
                <a:solidFill>
                  <a:srgbClr val="000000"/>
                </a:solidFill>
                <a:latin typeface="Open Sans"/>
              </a:rPr>
              <a:t>b = 5 is </a:t>
            </a:r>
            <a:r>
              <a:rPr lang="en-US" sz="2700" spc="-107">
                <a:solidFill>
                  <a:srgbClr val="FF0000"/>
                </a:solidFill>
                <a:latin typeface="Open Sans Bold"/>
              </a:rPr>
              <a:t>NOT TRUE</a:t>
            </a:r>
          </a:p>
        </p:txBody>
      </p:sp>
      <p:graphicFrame>
        <p:nvGraphicFramePr>
          <p:cNvPr id="7" name="Table 7"/>
          <p:cNvGraphicFramePr>
            <a:graphicFrameLocks noGrp="1"/>
          </p:cNvGraphicFramePr>
          <p:nvPr/>
        </p:nvGraphicFramePr>
        <p:xfrm>
          <a:off x="975682" y="6739508"/>
          <a:ext cx="16403002" cy="548640"/>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48640">
                <a:tc>
                  <a:txBody>
                    <a:bodyPr/>
                    <a:lstStyle/>
                    <a:p>
                      <a:pPr algn="ctr">
                        <a:lnSpc>
                          <a:spcPts val="3240"/>
                        </a:lnSpc>
                        <a:defRPr/>
                      </a:pPr>
                      <a:r>
                        <a:rPr lang="en-US" sz="2700" spc="18">
                          <a:solidFill>
                            <a:srgbClr val="000000"/>
                          </a:solidFill>
                          <a:latin typeface="Montserrat"/>
                        </a:rPr>
                        <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tc>
                  <a:txBody>
                    <a:bodyPr/>
                    <a:lstStyle/>
                    <a:p>
                      <a:pPr algn="l">
                        <a:lnSpc>
                          <a:spcPts val="3240"/>
                        </a:lnSpc>
                        <a:defRPr/>
                      </a:pPr>
                      <a:r>
                        <a:rPr lang="en-US" sz="2700" spc="18">
                          <a:solidFill>
                            <a:srgbClr val="000000"/>
                          </a:solidFill>
                          <a:latin typeface="Montserrat"/>
                        </a:rPr>
                        <a:t>TRUE if any of the conditions separated by OR is true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1621383" y="7773861"/>
            <a:ext cx="5794056" cy="1270316"/>
          </a:xfrm>
          <a:prstGeom prst="rect">
            <a:avLst/>
          </a:prstGeom>
        </p:spPr>
        <p:txBody>
          <a:bodyPr lIns="0" tIns="0" rIns="0" bIns="0" rtlCol="0" anchor="t">
            <a:spAutoFit/>
          </a:bodyPr>
          <a:lstStyle/>
          <a:p>
            <a:pPr algn="l">
              <a:lnSpc>
                <a:spcPts val="3240"/>
              </a:lnSpc>
            </a:pPr>
            <a:r>
              <a:rPr lang="en-US" sz="2700" spc="-107">
                <a:solidFill>
                  <a:srgbClr val="000000"/>
                </a:solidFill>
                <a:latin typeface="Open Sans"/>
              </a:rPr>
              <a:t>Example : 1. a = 10 </a:t>
            </a:r>
            <a:r>
              <a:rPr lang="en-US" sz="2700" spc="-107">
                <a:solidFill>
                  <a:srgbClr val="000000"/>
                </a:solidFill>
                <a:latin typeface="Open Sans Bold"/>
              </a:rPr>
              <a:t>OR </a:t>
            </a:r>
            <a:r>
              <a:rPr lang="en-US" sz="2700" spc="-107">
                <a:solidFill>
                  <a:srgbClr val="000000"/>
                </a:solidFill>
                <a:latin typeface="Open Sans"/>
              </a:rPr>
              <a:t>b = 15 is </a:t>
            </a:r>
            <a:r>
              <a:rPr lang="en-US" sz="2700" spc="-107">
                <a:solidFill>
                  <a:srgbClr val="00AF50"/>
                </a:solidFill>
                <a:latin typeface="Open Sans Bold"/>
              </a:rPr>
              <a:t>TRUE</a:t>
            </a:r>
          </a:p>
          <a:p>
            <a:pPr algn="l">
              <a:lnSpc>
                <a:spcPts val="3240"/>
              </a:lnSpc>
            </a:pPr>
            <a:endParaRPr lang="en-US" sz="2700" spc="-107">
              <a:solidFill>
                <a:srgbClr val="00AF50"/>
              </a:solidFill>
              <a:latin typeface="Open Sans Bold"/>
            </a:endParaRPr>
          </a:p>
          <a:p>
            <a:pPr algn="l">
              <a:lnSpc>
                <a:spcPts val="3240"/>
              </a:lnSpc>
            </a:pPr>
            <a:r>
              <a:rPr lang="en-US" sz="2700" spc="-107">
                <a:solidFill>
                  <a:srgbClr val="000000"/>
                </a:solidFill>
                <a:latin typeface="Open Sans"/>
              </a:rPr>
              <a:t>2. a = 5 </a:t>
            </a:r>
            <a:r>
              <a:rPr lang="en-US" sz="2700" spc="-107">
                <a:solidFill>
                  <a:srgbClr val="000000"/>
                </a:solidFill>
                <a:latin typeface="Open Sans Bold"/>
              </a:rPr>
              <a:t>OR </a:t>
            </a:r>
            <a:r>
              <a:rPr lang="en-US" sz="2700" spc="-107">
                <a:solidFill>
                  <a:srgbClr val="000000"/>
                </a:solidFill>
                <a:latin typeface="Open Sans"/>
              </a:rPr>
              <a:t>b = 10 is </a:t>
            </a:r>
            <a:r>
              <a:rPr lang="en-US" sz="2700" spc="-107">
                <a:solidFill>
                  <a:srgbClr val="FF0000"/>
                </a:solidFill>
                <a:latin typeface="Open Sans Bold"/>
              </a:rPr>
              <a:t>NOT TRUE</a:t>
            </a:r>
          </a:p>
        </p:txBody>
      </p:sp>
      <p:pic>
        <p:nvPicPr>
          <p:cNvPr id="9" name="Picture 9"/>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10" name="Picture 10"/>
          <p:cNvPicPr>
            <a:picLocks noChangeAspect="1"/>
          </p:cNvPicPr>
          <p:nvPr/>
        </p:nvPicPr>
        <p:blipFill>
          <a:blip r:embed="rId4"/>
          <a:srcRect/>
          <a:stretch>
            <a:fillRect/>
          </a:stretch>
        </p:blipFill>
        <p:spPr>
          <a:xfrm>
            <a:off x="16384102" y="285444"/>
            <a:ext cx="1308813" cy="1656871"/>
          </a:xfrm>
          <a:prstGeom prst="rect">
            <a:avLst/>
          </a:prstGeom>
        </p:spPr>
      </p:pic>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834009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Logical Operators</a:t>
            </a:r>
          </a:p>
        </p:txBody>
      </p:sp>
      <p:graphicFrame>
        <p:nvGraphicFramePr>
          <p:cNvPr id="4" name="Table 4"/>
          <p:cNvGraphicFramePr>
            <a:graphicFrameLocks noGrp="1"/>
          </p:cNvGraphicFramePr>
          <p:nvPr/>
        </p:nvGraphicFramePr>
        <p:xfrm>
          <a:off x="975702" y="3025900"/>
          <a:ext cx="16403002" cy="1314831"/>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59938">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54893">
                <a:tc>
                  <a:txBody>
                    <a:bodyPr/>
                    <a:lstStyle/>
                    <a:p>
                      <a:pPr algn="ctr">
                        <a:lnSpc>
                          <a:spcPts val="3240"/>
                        </a:lnSpc>
                        <a:defRPr/>
                      </a:pPr>
                      <a:r>
                        <a:rPr lang="en-US" sz="2700" spc="3">
                          <a:solidFill>
                            <a:srgbClr val="000000"/>
                          </a:solidFill>
                          <a:latin typeface="Montserrat"/>
                        </a:rPr>
                        <a:t>IN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3240"/>
                        </a:lnSpc>
                        <a:defRPr/>
                      </a:pPr>
                      <a:r>
                        <a:rPr lang="en-US" sz="2700" spc="26">
                          <a:solidFill>
                            <a:srgbClr val="000000"/>
                          </a:solidFill>
                          <a:latin typeface="Montserrat"/>
                        </a:rPr>
                        <a:t>TRUE if the operand is equal to one of a list of expressions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sp>
        <p:nvSpPr>
          <p:cNvPr id="5" name="TextBox 5"/>
          <p:cNvSpPr txBox="1"/>
          <p:nvPr/>
        </p:nvSpPr>
        <p:spPr>
          <a:xfrm>
            <a:off x="1141323" y="2393810"/>
            <a:ext cx="8585835" cy="383223"/>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10 b = 5.</a:t>
            </a:r>
          </a:p>
        </p:txBody>
      </p:sp>
      <p:sp>
        <p:nvSpPr>
          <p:cNvPr id="6" name="TextBox 6"/>
          <p:cNvSpPr txBox="1"/>
          <p:nvPr/>
        </p:nvSpPr>
        <p:spPr>
          <a:xfrm>
            <a:off x="1621383" y="4834063"/>
            <a:ext cx="5789294" cy="1270316"/>
          </a:xfrm>
          <a:prstGeom prst="rect">
            <a:avLst/>
          </a:prstGeom>
        </p:spPr>
        <p:txBody>
          <a:bodyPr lIns="0" tIns="0" rIns="0" bIns="0" rtlCol="0" anchor="t">
            <a:spAutoFit/>
          </a:bodyPr>
          <a:lstStyle/>
          <a:p>
            <a:pPr algn="l">
              <a:lnSpc>
                <a:spcPts val="3240"/>
              </a:lnSpc>
            </a:pPr>
            <a:r>
              <a:rPr lang="en-US" sz="2700" spc="-107">
                <a:solidFill>
                  <a:srgbClr val="000000"/>
                </a:solidFill>
                <a:latin typeface="Open Sans"/>
              </a:rPr>
              <a:t>Example : 1. a </a:t>
            </a:r>
            <a:r>
              <a:rPr lang="en-US" sz="2700" spc="-107">
                <a:solidFill>
                  <a:srgbClr val="000000"/>
                </a:solidFill>
                <a:latin typeface="Open Sans Bold"/>
              </a:rPr>
              <a:t>IN </a:t>
            </a:r>
            <a:r>
              <a:rPr lang="en-US" sz="2700" spc="-107">
                <a:solidFill>
                  <a:srgbClr val="000000"/>
                </a:solidFill>
                <a:latin typeface="Open Sans"/>
              </a:rPr>
              <a:t>(5,10,15,20,25) IS </a:t>
            </a:r>
            <a:r>
              <a:rPr lang="en-US" sz="2700" spc="-107">
                <a:solidFill>
                  <a:srgbClr val="00AF50"/>
                </a:solidFill>
                <a:latin typeface="Open Sans Bold"/>
              </a:rPr>
              <a:t>TRUE</a:t>
            </a:r>
          </a:p>
          <a:p>
            <a:pPr algn="l">
              <a:lnSpc>
                <a:spcPts val="3240"/>
              </a:lnSpc>
            </a:pPr>
            <a:endParaRPr lang="en-US" sz="2700" spc="-107">
              <a:solidFill>
                <a:srgbClr val="00AF50"/>
              </a:solidFill>
              <a:latin typeface="Open Sans Bold"/>
            </a:endParaRPr>
          </a:p>
          <a:p>
            <a:pPr algn="l">
              <a:lnSpc>
                <a:spcPts val="3240"/>
              </a:lnSpc>
            </a:pPr>
            <a:r>
              <a:rPr lang="en-US" sz="2700" spc="-107">
                <a:solidFill>
                  <a:srgbClr val="000000"/>
                </a:solidFill>
                <a:latin typeface="Open Sans"/>
              </a:rPr>
              <a:t>2. b </a:t>
            </a:r>
            <a:r>
              <a:rPr lang="en-US" sz="2700" spc="-107">
                <a:solidFill>
                  <a:srgbClr val="000000"/>
                </a:solidFill>
                <a:latin typeface="Open Sans Bold"/>
              </a:rPr>
              <a:t>IN </a:t>
            </a:r>
            <a:r>
              <a:rPr lang="en-US" sz="2700" spc="-107">
                <a:solidFill>
                  <a:srgbClr val="000000"/>
                </a:solidFill>
                <a:latin typeface="Open Sans"/>
              </a:rPr>
              <a:t>(0,1,2,3,4) is </a:t>
            </a:r>
            <a:r>
              <a:rPr lang="en-US" sz="2700" spc="-107">
                <a:solidFill>
                  <a:srgbClr val="FF0000"/>
                </a:solidFill>
                <a:latin typeface="Open Sans Bold"/>
              </a:rPr>
              <a:t>NOT TRUE</a:t>
            </a:r>
          </a:p>
        </p:txBody>
      </p:sp>
      <p:graphicFrame>
        <p:nvGraphicFramePr>
          <p:cNvPr id="7" name="Table 7"/>
          <p:cNvGraphicFramePr>
            <a:graphicFrameLocks noGrp="1"/>
          </p:cNvGraphicFramePr>
          <p:nvPr/>
        </p:nvGraphicFramePr>
        <p:xfrm>
          <a:off x="975682" y="6739508"/>
          <a:ext cx="16403002" cy="548640"/>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48640">
                <a:tc>
                  <a:txBody>
                    <a:bodyPr/>
                    <a:lstStyle/>
                    <a:p>
                      <a:pPr algn="l">
                        <a:lnSpc>
                          <a:spcPts val="3240"/>
                        </a:lnSpc>
                        <a:defRPr/>
                      </a:pPr>
                      <a:r>
                        <a:rPr lang="en-US" sz="2700" spc="11">
                          <a:solidFill>
                            <a:srgbClr val="000000"/>
                          </a:solidFill>
                          <a:latin typeface="Montserrat"/>
                        </a:rPr>
                        <a:t>BETWEEN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tc>
                  <a:txBody>
                    <a:bodyPr/>
                    <a:lstStyle/>
                    <a:p>
                      <a:pPr algn="l">
                        <a:lnSpc>
                          <a:spcPts val="3240"/>
                        </a:lnSpc>
                        <a:defRPr/>
                      </a:pPr>
                      <a:r>
                        <a:rPr lang="en-US" sz="2700" spc="18">
                          <a:solidFill>
                            <a:srgbClr val="000000"/>
                          </a:solidFill>
                          <a:latin typeface="Montserrat"/>
                        </a:rPr>
                        <a:t>TRUE if the operand is within the range of comparisons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1621383" y="7773861"/>
            <a:ext cx="6897053" cy="1270316"/>
          </a:xfrm>
          <a:prstGeom prst="rect">
            <a:avLst/>
          </a:prstGeom>
        </p:spPr>
        <p:txBody>
          <a:bodyPr lIns="0" tIns="0" rIns="0" bIns="0" rtlCol="0" anchor="t">
            <a:spAutoFit/>
          </a:bodyPr>
          <a:lstStyle/>
          <a:p>
            <a:pPr algn="l">
              <a:lnSpc>
                <a:spcPts val="3240"/>
              </a:lnSpc>
            </a:pPr>
            <a:r>
              <a:rPr lang="en-US" sz="2700" spc="-107">
                <a:solidFill>
                  <a:srgbClr val="000000"/>
                </a:solidFill>
                <a:latin typeface="Open Sans"/>
              </a:rPr>
              <a:t>Example : 1. a </a:t>
            </a:r>
            <a:r>
              <a:rPr lang="en-US" sz="2700" spc="-107">
                <a:solidFill>
                  <a:srgbClr val="000000"/>
                </a:solidFill>
                <a:latin typeface="Open Sans Bold"/>
              </a:rPr>
              <a:t>BETWEEN </a:t>
            </a:r>
            <a:r>
              <a:rPr lang="en-US" sz="2700" spc="-107">
                <a:solidFill>
                  <a:srgbClr val="000000"/>
                </a:solidFill>
                <a:latin typeface="Open Sans"/>
              </a:rPr>
              <a:t>1 AND 10 is </a:t>
            </a:r>
            <a:r>
              <a:rPr lang="en-US" sz="2700" spc="-107">
                <a:solidFill>
                  <a:srgbClr val="00AF50"/>
                </a:solidFill>
                <a:latin typeface="Open Sans Bold"/>
              </a:rPr>
              <a:t>TRUE</a:t>
            </a:r>
          </a:p>
          <a:p>
            <a:pPr algn="l">
              <a:lnSpc>
                <a:spcPts val="3240"/>
              </a:lnSpc>
            </a:pPr>
            <a:endParaRPr lang="en-US" sz="2700" spc="-107">
              <a:solidFill>
                <a:srgbClr val="00AF50"/>
              </a:solidFill>
              <a:latin typeface="Open Sans Bold"/>
            </a:endParaRPr>
          </a:p>
          <a:p>
            <a:pPr algn="l">
              <a:lnSpc>
                <a:spcPts val="3240"/>
              </a:lnSpc>
            </a:pPr>
            <a:r>
              <a:rPr lang="en-US" sz="2700" spc="-107">
                <a:solidFill>
                  <a:srgbClr val="000000"/>
                </a:solidFill>
                <a:latin typeface="Open Sans"/>
              </a:rPr>
              <a:t>2. a </a:t>
            </a:r>
            <a:r>
              <a:rPr lang="en-US" sz="2700" spc="-107">
                <a:solidFill>
                  <a:srgbClr val="000000"/>
                </a:solidFill>
                <a:latin typeface="Open Sans Bold"/>
              </a:rPr>
              <a:t>BETWEEN </a:t>
            </a:r>
            <a:r>
              <a:rPr lang="en-US" sz="2700" spc="-107">
                <a:solidFill>
                  <a:srgbClr val="000000"/>
                </a:solidFill>
                <a:latin typeface="Open Sans"/>
              </a:rPr>
              <a:t>20 AND 30 is </a:t>
            </a:r>
            <a:r>
              <a:rPr lang="en-US" sz="2700" spc="-107">
                <a:solidFill>
                  <a:srgbClr val="FF0000"/>
                </a:solidFill>
                <a:latin typeface="Open Sans Bold"/>
              </a:rPr>
              <a:t>NOT TRUE</a:t>
            </a:r>
          </a:p>
        </p:txBody>
      </p:sp>
      <p:pic>
        <p:nvPicPr>
          <p:cNvPr id="9" name="Picture 9"/>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10" name="Picture 10"/>
          <p:cNvPicPr>
            <a:picLocks noChangeAspect="1"/>
          </p:cNvPicPr>
          <p:nvPr/>
        </p:nvPicPr>
        <p:blipFill>
          <a:blip r:embed="rId4"/>
          <a:srcRect/>
          <a:stretch>
            <a:fillRect/>
          </a:stretch>
        </p:blipFill>
        <p:spPr>
          <a:xfrm>
            <a:off x="16384102" y="285444"/>
            <a:ext cx="1308813" cy="1656871"/>
          </a:xfrm>
          <a:prstGeom prst="rect">
            <a:avLst/>
          </a:prstGeom>
        </p:spPr>
      </p:pic>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4180" b="19681"/>
          <a:stretch>
            <a:fillRect/>
          </a:stretch>
        </p:blipFill>
        <p:spPr>
          <a:xfrm>
            <a:off x="16086986" y="9740798"/>
            <a:ext cx="2201014" cy="545896"/>
          </a:xfrm>
          <a:prstGeom prst="rect">
            <a:avLst/>
          </a:prstGeom>
        </p:spPr>
      </p:pic>
      <p:pic>
        <p:nvPicPr>
          <p:cNvPr id="4" name="Picture 4"/>
          <p:cNvPicPr>
            <a:picLocks noChangeAspect="1"/>
          </p:cNvPicPr>
          <p:nvPr/>
        </p:nvPicPr>
        <p:blipFill>
          <a:blip r:embed="rId4"/>
          <a:srcRect/>
          <a:stretch>
            <a:fillRect/>
          </a:stretch>
        </p:blipFill>
        <p:spPr>
          <a:xfrm>
            <a:off x="16384102" y="285444"/>
            <a:ext cx="1308813" cy="1656871"/>
          </a:xfrm>
          <a:prstGeom prst="rect">
            <a:avLst/>
          </a:prstGeom>
        </p:spPr>
      </p:pic>
      <p:sp>
        <p:nvSpPr>
          <p:cNvPr id="5" name="TextBox 5"/>
          <p:cNvSpPr txBox="1"/>
          <p:nvPr/>
        </p:nvSpPr>
        <p:spPr>
          <a:xfrm>
            <a:off x="1103832" y="953451"/>
            <a:ext cx="7171372" cy="1009650"/>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Semi-Bold Bold"/>
              </a:rPr>
              <a:t>Topics Covered</a:t>
            </a:r>
          </a:p>
        </p:txBody>
      </p:sp>
      <p:grpSp>
        <p:nvGrpSpPr>
          <p:cNvPr id="6" name="Group 6"/>
          <p:cNvGrpSpPr/>
          <p:nvPr/>
        </p:nvGrpSpPr>
        <p:grpSpPr>
          <a:xfrm>
            <a:off x="1421507" y="3100359"/>
            <a:ext cx="11858110" cy="3799717"/>
            <a:chOff x="0" y="0"/>
            <a:chExt cx="15810814" cy="5066290"/>
          </a:xfrm>
        </p:grpSpPr>
        <p:sp>
          <p:nvSpPr>
            <p:cNvPr id="7" name="TextBox 7"/>
            <p:cNvSpPr txBox="1"/>
            <p:nvPr/>
          </p:nvSpPr>
          <p:spPr>
            <a:xfrm>
              <a:off x="525096" y="0"/>
              <a:ext cx="15285718" cy="5066290"/>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a:rPr>
                <a:t>Introduction to SQL</a:t>
              </a:r>
            </a:p>
            <a:p>
              <a:pPr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Database Concepts</a:t>
              </a:r>
            </a:p>
            <a:p>
              <a:pPr marL="669608" lvl="1" indent="-334804"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Introduction to RDBMS</a:t>
              </a:r>
            </a:p>
            <a:p>
              <a:pPr marL="669608" lvl="1" indent="-334804" algn="l">
                <a:lnSpc>
                  <a:spcPts val="4320"/>
                </a:lnSpc>
              </a:pPr>
              <a:endParaRPr lang="en-US" sz="3600" spc="27">
                <a:solidFill>
                  <a:srgbClr val="000000"/>
                </a:solidFill>
                <a:latin typeface="Montserrat"/>
              </a:endParaRPr>
            </a:p>
            <a:p>
              <a:pPr algn="l">
                <a:lnSpc>
                  <a:spcPts val="4320"/>
                </a:lnSpc>
              </a:pPr>
              <a:r>
                <a:rPr lang="en-US" sz="3600" spc="19">
                  <a:solidFill>
                    <a:srgbClr val="000000"/>
                  </a:solidFill>
                  <a:latin typeface="Montserrat"/>
                </a:rPr>
                <a:t>Installation of Oracle DBMS and SQL Developer</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0063"/>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4491591"/>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97239"/>
              <a:ext cx="394368" cy="456576"/>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44415"/>
              <a:ext cx="394368" cy="456576"/>
            </a:xfrm>
            <a:prstGeom prst="rect">
              <a:avLst/>
            </a:prstGeom>
          </p:spPr>
        </p:pic>
      </p:grpSp>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834009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Logical Operators</a:t>
            </a:r>
          </a:p>
        </p:txBody>
      </p:sp>
      <p:graphicFrame>
        <p:nvGraphicFramePr>
          <p:cNvPr id="4" name="Table 4"/>
          <p:cNvGraphicFramePr>
            <a:graphicFrameLocks noGrp="1"/>
          </p:cNvGraphicFramePr>
          <p:nvPr/>
        </p:nvGraphicFramePr>
        <p:xfrm>
          <a:off x="975702" y="3025900"/>
          <a:ext cx="16403002" cy="1314831"/>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59938">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54893">
                <a:tc>
                  <a:txBody>
                    <a:bodyPr/>
                    <a:lstStyle/>
                    <a:p>
                      <a:pPr algn="ctr">
                        <a:lnSpc>
                          <a:spcPts val="3240"/>
                        </a:lnSpc>
                        <a:defRPr/>
                      </a:pPr>
                      <a:r>
                        <a:rPr lang="en-US" sz="2700" spc="18">
                          <a:solidFill>
                            <a:srgbClr val="000000"/>
                          </a:solidFill>
                          <a:latin typeface="Montserrat"/>
                        </a:rPr>
                        <a:t>LIKE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TRUE if the operand matches a pattern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sp>
        <p:nvSpPr>
          <p:cNvPr id="5" name="TextBox 5"/>
          <p:cNvSpPr txBox="1"/>
          <p:nvPr/>
        </p:nvSpPr>
        <p:spPr>
          <a:xfrm>
            <a:off x="1379067" y="2393810"/>
            <a:ext cx="10726101" cy="383223"/>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‘Apple’ b = ‘Bangalore’.</a:t>
            </a:r>
          </a:p>
        </p:txBody>
      </p:sp>
      <p:sp>
        <p:nvSpPr>
          <p:cNvPr id="6" name="TextBox 6"/>
          <p:cNvSpPr txBox="1"/>
          <p:nvPr/>
        </p:nvSpPr>
        <p:spPr>
          <a:xfrm>
            <a:off x="1621383" y="4834063"/>
            <a:ext cx="5049203" cy="1270316"/>
          </a:xfrm>
          <a:prstGeom prst="rect">
            <a:avLst/>
          </a:prstGeom>
        </p:spPr>
        <p:txBody>
          <a:bodyPr lIns="0" tIns="0" rIns="0" bIns="0" rtlCol="0" anchor="t">
            <a:spAutoFit/>
          </a:bodyPr>
          <a:lstStyle/>
          <a:p>
            <a:pPr algn="l">
              <a:lnSpc>
                <a:spcPts val="3240"/>
              </a:lnSpc>
            </a:pPr>
            <a:r>
              <a:rPr lang="en-US" sz="2700" spc="-115">
                <a:solidFill>
                  <a:srgbClr val="000000"/>
                </a:solidFill>
                <a:latin typeface="Open Sans"/>
              </a:rPr>
              <a:t>Example : 1. a </a:t>
            </a:r>
            <a:r>
              <a:rPr lang="en-US" sz="2700" spc="-115">
                <a:solidFill>
                  <a:srgbClr val="000000"/>
                </a:solidFill>
                <a:latin typeface="Open Sans Bold"/>
              </a:rPr>
              <a:t>LIKE </a:t>
            </a:r>
            <a:r>
              <a:rPr lang="en-US" sz="2700" spc="-115">
                <a:solidFill>
                  <a:srgbClr val="000000"/>
                </a:solidFill>
                <a:latin typeface="Open Sans"/>
              </a:rPr>
              <a:t>‘A%’ is </a:t>
            </a:r>
            <a:r>
              <a:rPr lang="en-US" sz="2700" spc="-115">
                <a:solidFill>
                  <a:srgbClr val="00AF50"/>
                </a:solidFill>
                <a:latin typeface="Open Sans Bold"/>
              </a:rPr>
              <a:t>TRUE</a:t>
            </a:r>
          </a:p>
          <a:p>
            <a:pPr algn="l">
              <a:lnSpc>
                <a:spcPts val="3240"/>
              </a:lnSpc>
            </a:pPr>
            <a:endParaRPr lang="en-US" sz="2700" spc="-115">
              <a:solidFill>
                <a:srgbClr val="00AF50"/>
              </a:solidFill>
              <a:latin typeface="Open Sans Bold"/>
            </a:endParaRPr>
          </a:p>
          <a:p>
            <a:pPr algn="l">
              <a:lnSpc>
                <a:spcPts val="3240"/>
              </a:lnSpc>
            </a:pPr>
            <a:r>
              <a:rPr lang="en-US" sz="2700" spc="-115">
                <a:solidFill>
                  <a:srgbClr val="000000"/>
                </a:solidFill>
                <a:latin typeface="Open Sans"/>
              </a:rPr>
              <a:t>2. b </a:t>
            </a:r>
            <a:r>
              <a:rPr lang="en-US" sz="2700" spc="-115">
                <a:solidFill>
                  <a:srgbClr val="000000"/>
                </a:solidFill>
                <a:latin typeface="Open Sans Bold"/>
              </a:rPr>
              <a:t>LIKE </a:t>
            </a:r>
            <a:r>
              <a:rPr lang="en-US" sz="2700" spc="-115">
                <a:solidFill>
                  <a:srgbClr val="000000"/>
                </a:solidFill>
                <a:latin typeface="Open Sans"/>
              </a:rPr>
              <a:t>‘%alore’ is </a:t>
            </a:r>
            <a:r>
              <a:rPr lang="en-US" sz="2700" spc="-115">
                <a:solidFill>
                  <a:srgbClr val="00AF50"/>
                </a:solidFill>
                <a:latin typeface="Open Sans Bold"/>
              </a:rPr>
              <a:t>TRUE</a:t>
            </a:r>
          </a:p>
        </p:txBody>
      </p:sp>
      <p:graphicFrame>
        <p:nvGraphicFramePr>
          <p:cNvPr id="7" name="Table 7"/>
          <p:cNvGraphicFramePr>
            <a:graphicFrameLocks noGrp="1"/>
          </p:cNvGraphicFramePr>
          <p:nvPr/>
        </p:nvGraphicFramePr>
        <p:xfrm>
          <a:off x="975682" y="6739508"/>
          <a:ext cx="16403002" cy="548640"/>
        </p:xfrm>
        <a:graphic>
          <a:graphicData uri="http://schemas.openxmlformats.org/drawingml/2006/table">
            <a:tbl>
              <a:tblPr/>
              <a:tblGrid>
                <a:gridCol w="4691177">
                  <a:extLst>
                    <a:ext uri="{9D8B030D-6E8A-4147-A177-3AD203B41FA5}">
                      <a16:colId xmlns:a16="http://schemas.microsoft.com/office/drawing/2014/main" val="20000"/>
                    </a:ext>
                  </a:extLst>
                </a:gridCol>
                <a:gridCol w="11711825">
                  <a:extLst>
                    <a:ext uri="{9D8B030D-6E8A-4147-A177-3AD203B41FA5}">
                      <a16:colId xmlns:a16="http://schemas.microsoft.com/office/drawing/2014/main" val="20001"/>
                    </a:ext>
                  </a:extLst>
                </a:gridCol>
              </a:tblGrid>
              <a:tr h="548640">
                <a:tc>
                  <a:txBody>
                    <a:bodyPr/>
                    <a:lstStyle/>
                    <a:p>
                      <a:pPr algn="ctr">
                        <a:lnSpc>
                          <a:spcPts val="3240"/>
                        </a:lnSpc>
                        <a:defRPr/>
                      </a:pPr>
                      <a:r>
                        <a:rPr lang="en-US" sz="2700" spc="18">
                          <a:solidFill>
                            <a:srgbClr val="000000"/>
                          </a:solidFill>
                          <a:latin typeface="Montserrat"/>
                        </a:rPr>
                        <a:t>IS NULL</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tc>
                  <a:txBody>
                    <a:bodyPr/>
                    <a:lstStyle/>
                    <a:p>
                      <a:pPr algn="l">
                        <a:lnSpc>
                          <a:spcPts val="3240"/>
                        </a:lnSpc>
                        <a:defRPr/>
                      </a:pPr>
                      <a:r>
                        <a:rPr lang="en-US" sz="2700" spc="26">
                          <a:solidFill>
                            <a:srgbClr val="000000"/>
                          </a:solidFill>
                          <a:latin typeface="Montserrat"/>
                        </a:rPr>
                        <a:t>The NULL operator is used to compare a value with a NULL value.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1621383" y="7773861"/>
            <a:ext cx="5019675" cy="1270316"/>
          </a:xfrm>
          <a:prstGeom prst="rect">
            <a:avLst/>
          </a:prstGeom>
        </p:spPr>
        <p:txBody>
          <a:bodyPr lIns="0" tIns="0" rIns="0" bIns="0" rtlCol="0" anchor="t">
            <a:spAutoFit/>
          </a:bodyPr>
          <a:lstStyle/>
          <a:p>
            <a:pPr algn="l">
              <a:lnSpc>
                <a:spcPts val="3240"/>
              </a:lnSpc>
            </a:pPr>
            <a:r>
              <a:rPr lang="en-US" sz="2700" spc="-115">
                <a:solidFill>
                  <a:srgbClr val="000000"/>
                </a:solidFill>
                <a:latin typeface="Open Sans"/>
              </a:rPr>
              <a:t>Example : 1. a </a:t>
            </a:r>
            <a:r>
              <a:rPr lang="en-US" sz="2700" spc="-115">
                <a:solidFill>
                  <a:srgbClr val="000000"/>
                </a:solidFill>
                <a:latin typeface="Open Sans Bold"/>
              </a:rPr>
              <a:t>IS NULL </a:t>
            </a:r>
            <a:r>
              <a:rPr lang="en-US" sz="2700" spc="-115">
                <a:solidFill>
                  <a:srgbClr val="000000"/>
                </a:solidFill>
                <a:latin typeface="Open Sans"/>
              </a:rPr>
              <a:t>is </a:t>
            </a:r>
            <a:r>
              <a:rPr lang="en-US" sz="2700" spc="-115">
                <a:solidFill>
                  <a:srgbClr val="FF0000"/>
                </a:solidFill>
                <a:latin typeface="Open Sans Bold"/>
              </a:rPr>
              <a:t>NOT TRUE</a:t>
            </a:r>
          </a:p>
          <a:p>
            <a:pPr algn="l">
              <a:lnSpc>
                <a:spcPts val="3240"/>
              </a:lnSpc>
            </a:pPr>
            <a:endParaRPr lang="en-US" sz="2700" spc="-115">
              <a:solidFill>
                <a:srgbClr val="FF0000"/>
              </a:solidFill>
              <a:latin typeface="Open Sans Bold"/>
            </a:endParaRPr>
          </a:p>
          <a:p>
            <a:pPr algn="l">
              <a:lnSpc>
                <a:spcPts val="3240"/>
              </a:lnSpc>
            </a:pPr>
            <a:r>
              <a:rPr lang="en-US" sz="2700" spc="-115">
                <a:solidFill>
                  <a:srgbClr val="000000"/>
                </a:solidFill>
                <a:latin typeface="Open Sans"/>
              </a:rPr>
              <a:t>2. b </a:t>
            </a:r>
            <a:r>
              <a:rPr lang="en-US" sz="2700" spc="-115">
                <a:solidFill>
                  <a:srgbClr val="000000"/>
                </a:solidFill>
                <a:latin typeface="Open Sans Bold"/>
              </a:rPr>
              <a:t>IS NULL </a:t>
            </a:r>
            <a:r>
              <a:rPr lang="en-US" sz="2700" spc="-115">
                <a:solidFill>
                  <a:srgbClr val="000000"/>
                </a:solidFill>
                <a:latin typeface="Open Sans"/>
              </a:rPr>
              <a:t>is </a:t>
            </a:r>
            <a:r>
              <a:rPr lang="en-US" sz="2700" spc="-115">
                <a:solidFill>
                  <a:srgbClr val="FF0000"/>
                </a:solidFill>
                <a:latin typeface="Open Sans Bold"/>
              </a:rPr>
              <a:t>NOT TRUE</a:t>
            </a:r>
          </a:p>
        </p:txBody>
      </p:sp>
      <p:pic>
        <p:nvPicPr>
          <p:cNvPr id="9" name="Picture 9"/>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10" name="Picture 10"/>
          <p:cNvPicPr>
            <a:picLocks noChangeAspect="1"/>
          </p:cNvPicPr>
          <p:nvPr/>
        </p:nvPicPr>
        <p:blipFill>
          <a:blip r:embed="rId4"/>
          <a:srcRect/>
          <a:stretch>
            <a:fillRect/>
          </a:stretch>
        </p:blipFill>
        <p:spPr>
          <a:xfrm>
            <a:off x="16384102" y="285444"/>
            <a:ext cx="1308813" cy="1656871"/>
          </a:xfrm>
          <a:prstGeom prst="rect">
            <a:avLst/>
          </a:prstGeom>
        </p:spPr>
      </p:pic>
      <p:sp>
        <p:nvSpPr>
          <p:cNvPr id="11" name="TextBox 11"/>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90904" y="1061643"/>
            <a:ext cx="834009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Logical Operators</a:t>
            </a:r>
          </a:p>
        </p:txBody>
      </p:sp>
      <p:graphicFrame>
        <p:nvGraphicFramePr>
          <p:cNvPr id="4" name="Table 4"/>
          <p:cNvGraphicFramePr>
            <a:graphicFrameLocks noGrp="1"/>
          </p:cNvGraphicFramePr>
          <p:nvPr/>
        </p:nvGraphicFramePr>
        <p:xfrm>
          <a:off x="975702" y="3025900"/>
          <a:ext cx="16299180" cy="2331720"/>
        </p:xfrm>
        <a:graphic>
          <a:graphicData uri="http://schemas.openxmlformats.org/drawingml/2006/table">
            <a:tbl>
              <a:tblPr/>
              <a:tblGrid>
                <a:gridCol w="4661649">
                  <a:extLst>
                    <a:ext uri="{9D8B030D-6E8A-4147-A177-3AD203B41FA5}">
                      <a16:colId xmlns:a16="http://schemas.microsoft.com/office/drawing/2014/main" val="20000"/>
                    </a:ext>
                  </a:extLst>
                </a:gridCol>
                <a:gridCol w="11637531">
                  <a:extLst>
                    <a:ext uri="{9D8B030D-6E8A-4147-A177-3AD203B41FA5}">
                      <a16:colId xmlns:a16="http://schemas.microsoft.com/office/drawing/2014/main" val="20001"/>
                    </a:ext>
                  </a:extLst>
                </a:gridCol>
              </a:tblGrid>
              <a:tr h="586506">
                <a:tc>
                  <a:txBody>
                    <a:bodyPr/>
                    <a:lstStyle/>
                    <a:p>
                      <a:pPr algn="ctr">
                        <a:lnSpc>
                          <a:spcPts val="3240"/>
                        </a:lnSpc>
                        <a:defRPr/>
                      </a:pPr>
                      <a:r>
                        <a:rPr lang="en-US" sz="2700" spc="11">
                          <a:solidFill>
                            <a:srgbClr val="FFFFFF"/>
                          </a:solidFill>
                          <a:latin typeface="Montserrat Bold"/>
                        </a:rPr>
                        <a:t>Operator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1745214">
                <a:tc>
                  <a:txBody>
                    <a:bodyPr/>
                    <a:lstStyle/>
                    <a:p>
                      <a:pPr algn="l">
                        <a:lnSpc>
                          <a:spcPts val="1679"/>
                        </a:lnSpc>
                        <a:defRPr/>
                      </a:pPr>
                      <a:endParaRPr lang="en-US" sz="1100"/>
                    </a:p>
                    <a:p>
                      <a:pPr algn="ctr">
                        <a:lnSpc>
                          <a:spcPts val="3240"/>
                        </a:lnSpc>
                      </a:pPr>
                      <a:r>
                        <a:rPr lang="en-US" sz="2700" spc="-3">
                          <a:solidFill>
                            <a:srgbClr val="000000"/>
                          </a:solidFill>
                          <a:latin typeface="Montserrat"/>
                        </a:rPr>
                        <a:t>NOT</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Displays a record if the condition(s) is NOT TRUE.</a:t>
                      </a:r>
                      <a:endParaRPr lang="en-US" sz="1100"/>
                    </a:p>
                    <a:p>
                      <a:pPr algn="ctr">
                        <a:lnSpc>
                          <a:spcPts val="3240"/>
                        </a:lnSpc>
                      </a:pPr>
                      <a:endParaRPr lang="en-US" sz="1100"/>
                    </a:p>
                    <a:p>
                      <a:pPr algn="ctr">
                        <a:lnSpc>
                          <a:spcPts val="3240"/>
                        </a:lnSpc>
                      </a:pPr>
                      <a:r>
                        <a:rPr lang="en-US" sz="2700" spc="18">
                          <a:solidFill>
                            <a:srgbClr val="000000"/>
                          </a:solidFill>
                          <a:latin typeface="Montserrat"/>
                        </a:rPr>
                        <a:t>This is a negate operator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sp>
        <p:nvSpPr>
          <p:cNvPr id="5" name="TextBox 5"/>
          <p:cNvSpPr txBox="1"/>
          <p:nvPr/>
        </p:nvSpPr>
        <p:spPr>
          <a:xfrm>
            <a:off x="1612239" y="2393810"/>
            <a:ext cx="10259376" cy="383223"/>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Italics"/>
              </a:rPr>
              <a:t>Assume there are two variables a and b . a = ‘10’ b = ‘Bangalore’.</a:t>
            </a:r>
          </a:p>
        </p:txBody>
      </p:sp>
      <p:sp>
        <p:nvSpPr>
          <p:cNvPr id="6" name="TextBox 6"/>
          <p:cNvSpPr txBox="1"/>
          <p:nvPr/>
        </p:nvSpPr>
        <p:spPr>
          <a:xfrm>
            <a:off x="1481480" y="5805157"/>
            <a:ext cx="7175182" cy="1271270"/>
          </a:xfrm>
          <a:prstGeom prst="rect">
            <a:avLst/>
          </a:prstGeom>
        </p:spPr>
        <p:txBody>
          <a:bodyPr lIns="0" tIns="0" rIns="0" bIns="0" rtlCol="0" anchor="t">
            <a:spAutoFit/>
          </a:bodyPr>
          <a:lstStyle/>
          <a:p>
            <a:pPr algn="l">
              <a:lnSpc>
                <a:spcPts val="3240"/>
              </a:lnSpc>
            </a:pPr>
            <a:r>
              <a:rPr lang="en-US" sz="2700" spc="-107">
                <a:solidFill>
                  <a:srgbClr val="000000"/>
                </a:solidFill>
                <a:latin typeface="Open Sans"/>
              </a:rPr>
              <a:t>Example : 1. a </a:t>
            </a:r>
            <a:r>
              <a:rPr lang="en-US" sz="2700" spc="-107">
                <a:solidFill>
                  <a:srgbClr val="000000"/>
                </a:solidFill>
                <a:latin typeface="Open Sans Bold"/>
              </a:rPr>
              <a:t>NOT </a:t>
            </a:r>
            <a:r>
              <a:rPr lang="en-US" sz="2700" spc="-107">
                <a:solidFill>
                  <a:srgbClr val="000000"/>
                </a:solidFill>
                <a:latin typeface="Open Sans"/>
              </a:rPr>
              <a:t>IN (5,10,15,20,25) IS </a:t>
            </a:r>
            <a:r>
              <a:rPr lang="en-US" sz="2700" spc="-107">
                <a:solidFill>
                  <a:srgbClr val="FF0000"/>
                </a:solidFill>
                <a:latin typeface="Open Sans Bold"/>
              </a:rPr>
              <a:t>NOT TRUE</a:t>
            </a:r>
          </a:p>
          <a:p>
            <a:pPr algn="l">
              <a:lnSpc>
                <a:spcPts val="3240"/>
              </a:lnSpc>
            </a:pPr>
            <a:endParaRPr lang="en-US" sz="2700" spc="-107">
              <a:solidFill>
                <a:srgbClr val="FF0000"/>
              </a:solidFill>
              <a:latin typeface="Open Sans Bold"/>
            </a:endParaRPr>
          </a:p>
          <a:p>
            <a:pPr algn="l">
              <a:lnSpc>
                <a:spcPts val="3240"/>
              </a:lnSpc>
            </a:pPr>
            <a:r>
              <a:rPr lang="en-US" sz="2700" spc="-115">
                <a:solidFill>
                  <a:srgbClr val="000000"/>
                </a:solidFill>
                <a:latin typeface="Open Sans"/>
              </a:rPr>
              <a:t>2. b </a:t>
            </a:r>
            <a:r>
              <a:rPr lang="en-US" sz="2700" spc="-115">
                <a:solidFill>
                  <a:srgbClr val="000000"/>
                </a:solidFill>
                <a:latin typeface="Open Sans Bold"/>
              </a:rPr>
              <a:t>NOT </a:t>
            </a:r>
            <a:r>
              <a:rPr lang="en-US" sz="2700" spc="-115">
                <a:solidFill>
                  <a:srgbClr val="000000"/>
                </a:solidFill>
                <a:latin typeface="Open Sans"/>
              </a:rPr>
              <a:t>LIKE ‘%alore’ is </a:t>
            </a:r>
            <a:r>
              <a:rPr lang="en-US" sz="2700" spc="-115">
                <a:solidFill>
                  <a:srgbClr val="FF0000"/>
                </a:solidFill>
                <a:latin typeface="Open Sans Bold"/>
              </a:rPr>
              <a:t>NOT TRUE</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15924" y="1002588"/>
            <a:ext cx="4518660" cy="1040448"/>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336090" y="2480437"/>
            <a:ext cx="14453235" cy="1672273"/>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SQL has a set of rules and guidelines called Syntax.</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Data types are used to specify the type of data that can be stored in a column in  the database table.</a:t>
            </a:r>
          </a:p>
        </p:txBody>
      </p:sp>
      <p:sp>
        <p:nvSpPr>
          <p:cNvPr id="5" name="TextBox 5"/>
          <p:cNvSpPr txBox="1"/>
          <p:nvPr/>
        </p:nvSpPr>
        <p:spPr>
          <a:xfrm>
            <a:off x="1336090" y="6596952"/>
            <a:ext cx="13633132" cy="2907665"/>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0000"/>
                </a:solidFill>
                <a:latin typeface="Montserrat"/>
              </a:rPr>
              <a:t>Types of Commands include DDL,DQL,DML,DCL and TCL.</a:t>
            </a:r>
          </a:p>
          <a:p>
            <a:pPr marL="506730" lvl="1" indent="-253365" algn="l">
              <a:lnSpc>
                <a:spcPts val="3240"/>
              </a:lnSpc>
            </a:pPr>
            <a:endParaRPr lang="en-US" sz="2700" spc="18">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An Operator is a reserved word or a character used in a SQL statement to</a:t>
            </a:r>
          </a:p>
          <a:p>
            <a:pPr marL="506730" lvl="1" indent="-253365" algn="l">
              <a:lnSpc>
                <a:spcPts val="3240"/>
              </a:lnSpc>
            </a:pPr>
            <a:r>
              <a:rPr lang="en-US" sz="2700" spc="26">
                <a:solidFill>
                  <a:srgbClr val="000000"/>
                </a:solidFill>
                <a:latin typeface="Montserrat"/>
              </a:rPr>
              <a:t>perform comparisons, arithmetic or logical operations.</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18">
                <a:solidFill>
                  <a:srgbClr val="000000"/>
                </a:solidFill>
                <a:latin typeface="Montserrat"/>
              </a:rPr>
              <a:t>Types of Operators include Arithmetic Operators, Comparison Operators and</a:t>
            </a:r>
          </a:p>
          <a:p>
            <a:pPr marL="506730" lvl="1" indent="-253365" algn="l">
              <a:lnSpc>
                <a:spcPts val="3240"/>
              </a:lnSpc>
            </a:pPr>
            <a:r>
              <a:rPr lang="en-US" sz="2700" spc="18">
                <a:solidFill>
                  <a:srgbClr val="000000"/>
                </a:solidFill>
                <a:latin typeface="Montserrat"/>
              </a:rPr>
              <a:t>Logical Operators.</a:t>
            </a:r>
          </a:p>
        </p:txBody>
      </p:sp>
      <p:graphicFrame>
        <p:nvGraphicFramePr>
          <p:cNvPr id="6" name="Table 6"/>
          <p:cNvGraphicFramePr>
            <a:graphicFrameLocks noGrp="1"/>
          </p:cNvGraphicFramePr>
          <p:nvPr/>
        </p:nvGraphicFramePr>
        <p:xfrm>
          <a:off x="2478976" y="4369308"/>
          <a:ext cx="12191999" cy="1927859"/>
        </p:xfrm>
        <a:graphic>
          <a:graphicData uri="http://schemas.openxmlformats.org/drawingml/2006/table">
            <a:tbl>
              <a:tblPr/>
              <a:tblGrid>
                <a:gridCol w="4064315">
                  <a:extLst>
                    <a:ext uri="{9D8B030D-6E8A-4147-A177-3AD203B41FA5}">
                      <a16:colId xmlns:a16="http://schemas.microsoft.com/office/drawing/2014/main" val="20000"/>
                    </a:ext>
                  </a:extLst>
                </a:gridCol>
                <a:gridCol w="5152347">
                  <a:extLst>
                    <a:ext uri="{9D8B030D-6E8A-4147-A177-3AD203B41FA5}">
                      <a16:colId xmlns:a16="http://schemas.microsoft.com/office/drawing/2014/main" val="20001"/>
                    </a:ext>
                  </a:extLst>
                </a:gridCol>
                <a:gridCol w="2975337">
                  <a:extLst>
                    <a:ext uri="{9D8B030D-6E8A-4147-A177-3AD203B41FA5}">
                      <a16:colId xmlns:a16="http://schemas.microsoft.com/office/drawing/2014/main" val="20002"/>
                    </a:ext>
                  </a:extLst>
                </a:gridCol>
              </a:tblGrid>
              <a:tr h="586125">
                <a:tc>
                  <a:txBody>
                    <a:bodyPr/>
                    <a:lstStyle/>
                    <a:p>
                      <a:pPr algn="l">
                        <a:lnSpc>
                          <a:spcPts val="3240"/>
                        </a:lnSpc>
                        <a:defRPr/>
                      </a:pPr>
                      <a:r>
                        <a:rPr lang="en-US" sz="2700" spc="26">
                          <a:solidFill>
                            <a:srgbClr val="FFFFFF"/>
                          </a:solidFill>
                          <a:latin typeface="Montserrat Bold"/>
                        </a:rPr>
                        <a:t>NUMERIC</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l">
                        <a:lnSpc>
                          <a:spcPts val="3240"/>
                        </a:lnSpc>
                        <a:defRPr/>
                      </a:pPr>
                      <a:r>
                        <a:rPr lang="en-US" sz="2700" spc="18">
                          <a:solidFill>
                            <a:srgbClr val="FFFFFF"/>
                          </a:solidFill>
                          <a:latin typeface="Montserrat Bold"/>
                        </a:rPr>
                        <a:t>CHARACTER / STRING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26">
                          <a:solidFill>
                            <a:srgbClr val="FFFFFF"/>
                          </a:solidFill>
                          <a:latin typeface="Montserrat Bold"/>
                        </a:rPr>
                        <a:t>DATE &amp; TIME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1341734">
                <a:tc>
                  <a:txBody>
                    <a:bodyPr/>
                    <a:lstStyle/>
                    <a:p>
                      <a:pPr algn="ctr">
                        <a:lnSpc>
                          <a:spcPts val="3240"/>
                        </a:lnSpc>
                        <a:defRPr/>
                      </a:pPr>
                      <a:r>
                        <a:rPr lang="en-US" sz="2700" spc="26">
                          <a:solidFill>
                            <a:srgbClr val="000000"/>
                          </a:solidFill>
                          <a:latin typeface="Montserrat"/>
                        </a:rPr>
                        <a:t>number  number(p,s)  float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char(n)</a:t>
                      </a:r>
                      <a:endParaRPr lang="en-US" sz="1100"/>
                    </a:p>
                    <a:p>
                      <a:pPr algn="ctr">
                        <a:lnSpc>
                          <a:spcPts val="3240"/>
                        </a:lnSpc>
                      </a:pPr>
                      <a:r>
                        <a:rPr lang="en-US" sz="2700" spc="11">
                          <a:solidFill>
                            <a:srgbClr val="000000"/>
                          </a:solidFill>
                          <a:latin typeface="Montserrat"/>
                        </a:rPr>
                        <a:t>varchar2(n)</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l">
                        <a:lnSpc>
                          <a:spcPts val="1679"/>
                        </a:lnSpc>
                        <a:defRPr/>
                      </a:pPr>
                      <a:endParaRPr lang="en-US" sz="1100"/>
                    </a:p>
                    <a:p>
                      <a:pPr algn="ctr">
                        <a:lnSpc>
                          <a:spcPts val="3240"/>
                        </a:lnSpc>
                      </a:pPr>
                      <a:r>
                        <a:rPr lang="en-US" sz="2700" spc="26">
                          <a:solidFill>
                            <a:srgbClr val="000000"/>
                          </a:solidFill>
                          <a:latin typeface="Montserrat"/>
                        </a:rPr>
                        <a:t>date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bl>
          </a:graphicData>
        </a:graphic>
      </p:graphicFrame>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5988483"/>
            <a:ext cx="4671167" cy="3269817"/>
          </a:xfrm>
          <a:prstGeom prst="rect">
            <a:avLst/>
          </a:prstGeom>
        </p:spPr>
      </p:pic>
      <p:sp>
        <p:nvSpPr>
          <p:cNvPr id="5" name="TextBox 5"/>
          <p:cNvSpPr txBox="1"/>
          <p:nvPr/>
        </p:nvSpPr>
        <p:spPr>
          <a:xfrm>
            <a:off x="3217733" y="3116451"/>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a:rPr>
              <a:t>Structured Query Language  (SQL)</a:t>
            </a:r>
          </a:p>
        </p:txBody>
      </p:sp>
      <p:sp>
        <p:nvSpPr>
          <p:cNvPr id="6" name="TextBox 6"/>
          <p:cNvSpPr txBox="1"/>
          <p:nvPr/>
        </p:nvSpPr>
        <p:spPr>
          <a:xfrm>
            <a:off x="3583926" y="4527967"/>
            <a:ext cx="8206740"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Module-3 : SQL Fundamentals 2</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513017" y="6339774"/>
            <a:ext cx="3774983" cy="39472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31131" y="3108108"/>
            <a:ext cx="2893605"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761290" y="3157320"/>
            <a:ext cx="2709488"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1">
                <a:solidFill>
                  <a:srgbClr val="44536A"/>
                </a:solidFill>
                <a:latin typeface="Open Sans Bold"/>
              </a:rPr>
              <a:t>Fundamentals </a:t>
            </a:r>
          </a:p>
          <a:p>
            <a:pPr algn="l">
              <a:lnSpc>
                <a:spcPts val="3240"/>
              </a:lnSpc>
            </a:pPr>
            <a:r>
              <a:rPr lang="en-US" sz="2700" spc="-122">
                <a:solidFill>
                  <a:srgbClr val="44536A"/>
                </a:solidFill>
                <a:latin typeface="Open Sans Bold"/>
              </a:rPr>
              <a:t>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752844" y="3108108"/>
            <a:ext cx="2636520"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1">
                <a:solidFill>
                  <a:srgbClr val="44536A"/>
                </a:solidFill>
                <a:latin typeface="Open Sans Bold"/>
              </a:rPr>
              <a:t>Fundamentals </a:t>
            </a:r>
          </a:p>
          <a:p>
            <a:pPr algn="l">
              <a:lnSpc>
                <a:spcPts val="3240"/>
              </a:lnSpc>
            </a:pPr>
            <a:r>
              <a:rPr lang="en-US" sz="2700" spc="-122">
                <a:solidFill>
                  <a:srgbClr val="44536A"/>
                </a:solidFill>
                <a:latin typeface="Open Sans Bold"/>
              </a:rPr>
              <a:t>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48776" y="3077945"/>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307519" y="5487924"/>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729858" y="5462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90969" y="5294884"/>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056239" y="5438018"/>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129649" y="7583067"/>
            <a:ext cx="1754022"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6020741" y="7680293"/>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752844" y="7552905"/>
            <a:ext cx="2636520"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005951" y="7680293"/>
            <a:ext cx="1837157"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1"/>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2"/>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09252"/>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476280" y="3147646"/>
            <a:ext cx="8703212" cy="3800475"/>
            <a:chOff x="0" y="0"/>
            <a:chExt cx="11604282" cy="5067300"/>
          </a:xfrm>
        </p:grpSpPr>
        <p:sp>
          <p:nvSpPr>
            <p:cNvPr id="7" name="TextBox 7"/>
            <p:cNvSpPr txBox="1"/>
            <p:nvPr/>
          </p:nvSpPr>
          <p:spPr>
            <a:xfrm>
              <a:off x="561632" y="0"/>
              <a:ext cx="11042650" cy="5067300"/>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a:rPr>
                <a:t>SQL – SELECT, SELECT DISTINCT</a:t>
              </a:r>
            </a:p>
            <a:p>
              <a:pPr marL="669608" lvl="1" indent="-334804" algn="l">
                <a:lnSpc>
                  <a:spcPts val="4320"/>
                </a:lnSpc>
              </a:pPr>
              <a:endParaRPr lang="en-US" sz="3600" spc="27">
                <a:solidFill>
                  <a:srgbClr val="000000"/>
                </a:solidFill>
                <a:latin typeface="Montserrat"/>
              </a:endParaRPr>
            </a:p>
            <a:p>
              <a:pPr algn="l">
                <a:lnSpc>
                  <a:spcPts val="4320"/>
                </a:lnSpc>
              </a:pPr>
              <a:r>
                <a:rPr lang="en-US" sz="3600" spc="34">
                  <a:solidFill>
                    <a:srgbClr val="000000"/>
                  </a:solidFill>
                  <a:latin typeface="Montserrat"/>
                </a:rPr>
                <a:t>SQL – COUNT</a:t>
              </a:r>
            </a:p>
            <a:p>
              <a:pPr marL="669608" lvl="1" indent="-334804" algn="l">
                <a:lnSpc>
                  <a:spcPts val="4320"/>
                </a:lnSpc>
              </a:pPr>
              <a:endParaRPr lang="en-US" sz="3600" spc="34">
                <a:solidFill>
                  <a:srgbClr val="000000"/>
                </a:solidFill>
                <a:latin typeface="Montserrat"/>
              </a:endParaRPr>
            </a:p>
            <a:p>
              <a:pPr algn="l">
                <a:lnSpc>
                  <a:spcPts val="4320"/>
                </a:lnSpc>
              </a:pPr>
              <a:r>
                <a:rPr lang="en-US" sz="3600" spc="27">
                  <a:solidFill>
                    <a:srgbClr val="000000"/>
                  </a:solidFill>
                  <a:latin typeface="Montserrat"/>
                </a:rPr>
                <a:t>SQL – ALIAS</a:t>
              </a:r>
            </a:p>
            <a:p>
              <a:pPr marL="669608" lvl="1" indent="-334804" algn="l">
                <a:lnSpc>
                  <a:spcPts val="4320"/>
                </a:lnSpc>
              </a:pPr>
              <a:endParaRPr lang="en-US" sz="3600" spc="27">
                <a:solidFill>
                  <a:srgbClr val="000000"/>
                </a:solidFill>
                <a:latin typeface="Montserrat"/>
              </a:endParaRPr>
            </a:p>
            <a:p>
              <a:pPr algn="l">
                <a:lnSpc>
                  <a:spcPts val="4320"/>
                </a:lnSpc>
              </a:pPr>
              <a:r>
                <a:rPr lang="en-US" sz="3600" spc="34">
                  <a:solidFill>
                    <a:srgbClr val="000000"/>
                  </a:solidFill>
                  <a:latin typeface="Montserrat"/>
                </a:rPr>
                <a:t>SQL – WHERE</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4439997"/>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201195"/>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2968548"/>
              <a:ext cx="394368" cy="456576"/>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84871"/>
              <a:ext cx="394368" cy="456576"/>
            </a:xfrm>
            <a:prstGeom prst="rect">
              <a:avLst/>
            </a:prstGeom>
          </p:spPr>
        </p:pic>
      </p:grpSp>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30174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a:t>
            </a:r>
          </a:p>
        </p:txBody>
      </p:sp>
      <p:sp>
        <p:nvSpPr>
          <p:cNvPr id="4" name="TextBox 4"/>
          <p:cNvSpPr txBox="1"/>
          <p:nvPr/>
        </p:nvSpPr>
        <p:spPr>
          <a:xfrm>
            <a:off x="2806065" y="2749231"/>
            <a:ext cx="12296775"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t>
            </a:r>
            <a:r>
              <a:rPr lang="en-US" sz="2700" spc="18">
                <a:solidFill>
                  <a:srgbClr val="00AF50"/>
                </a:solidFill>
                <a:latin typeface="Montserrat Bold"/>
              </a:rPr>
              <a:t>SELECT </a:t>
            </a:r>
            <a:r>
              <a:rPr lang="en-US" sz="2700" spc="18">
                <a:solidFill>
                  <a:srgbClr val="000000"/>
                </a:solidFill>
                <a:latin typeface="Montserrat Bold"/>
              </a:rPr>
              <a:t>statement is used to retrieve data from the database.”</a:t>
            </a:r>
          </a:p>
        </p:txBody>
      </p:sp>
      <p:sp>
        <p:nvSpPr>
          <p:cNvPr id="5" name="TextBox 5"/>
          <p:cNvSpPr txBox="1"/>
          <p:nvPr/>
        </p:nvSpPr>
        <p:spPr>
          <a:xfrm>
            <a:off x="1707336" y="4479162"/>
            <a:ext cx="3143250"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SELECT Syntax :</a:t>
            </a:r>
          </a:p>
        </p:txBody>
      </p:sp>
      <p:sp>
        <p:nvSpPr>
          <p:cNvPr id="6" name="TextBox 6"/>
          <p:cNvSpPr txBox="1"/>
          <p:nvPr/>
        </p:nvSpPr>
        <p:spPr>
          <a:xfrm>
            <a:off x="1707336" y="5932538"/>
            <a:ext cx="12662535" cy="482282"/>
          </a:xfrm>
          <a:prstGeom prst="rect">
            <a:avLst/>
          </a:prstGeom>
        </p:spPr>
        <p:txBody>
          <a:bodyPr lIns="0" tIns="0" rIns="0" bIns="0" rtlCol="0" anchor="t">
            <a:spAutoFit/>
          </a:bodyPr>
          <a:lstStyle/>
          <a:p>
            <a:pPr algn="l">
              <a:lnSpc>
                <a:spcPts val="3600"/>
              </a:lnSpc>
            </a:pPr>
            <a:r>
              <a:rPr lang="en-US" sz="3000" spc="13" dirty="0">
                <a:solidFill>
                  <a:srgbClr val="006FC0"/>
                </a:solidFill>
                <a:latin typeface="Montserrat Bold"/>
              </a:rPr>
              <a:t>SELECT </a:t>
            </a:r>
            <a:r>
              <a:rPr lang="en-US" sz="3000" spc="13" dirty="0">
                <a:solidFill>
                  <a:srgbClr val="000000"/>
                </a:solidFill>
                <a:latin typeface="Montserrat Bold"/>
              </a:rPr>
              <a:t>column1, column2, …, </a:t>
            </a:r>
            <a:r>
              <a:rPr lang="en-US" sz="3000" spc="13" dirty="0" err="1">
                <a:solidFill>
                  <a:srgbClr val="000000"/>
                </a:solidFill>
                <a:latin typeface="Montserrat Bold"/>
              </a:rPr>
              <a:t>columnN</a:t>
            </a:r>
            <a:r>
              <a:rPr lang="en-US" sz="3000" spc="13" dirty="0">
                <a:solidFill>
                  <a:srgbClr val="000000"/>
                </a:solidFill>
                <a:latin typeface="Montserrat Bold"/>
              </a:rPr>
              <a:t> </a:t>
            </a:r>
            <a:r>
              <a:rPr lang="en-US" sz="3000" spc="13" dirty="0">
                <a:solidFill>
                  <a:srgbClr val="006FC0"/>
                </a:solidFill>
                <a:latin typeface="Montserrat Bold"/>
              </a:rPr>
              <a:t>FROM </a:t>
            </a:r>
            <a:r>
              <a:rPr lang="en-US" sz="3000" spc="13" dirty="0" err="1">
                <a:solidFill>
                  <a:srgbClr val="000000"/>
                </a:solidFill>
                <a:latin typeface="Montserrat Bold"/>
              </a:rPr>
              <a:t>table_name</a:t>
            </a:r>
            <a:r>
              <a:rPr lang="en-US" sz="3000" spc="13" dirty="0">
                <a:solidFill>
                  <a:srgbClr val="000000"/>
                </a:solidFill>
                <a:latin typeface="Montserrat Bold"/>
              </a:rPr>
              <a:t>;</a:t>
            </a:r>
          </a:p>
        </p:txBody>
      </p:sp>
      <p:sp>
        <p:nvSpPr>
          <p:cNvPr id="7" name="TextBox 7"/>
          <p:cNvSpPr txBox="1"/>
          <p:nvPr/>
        </p:nvSpPr>
        <p:spPr>
          <a:xfrm>
            <a:off x="1707336" y="7762291"/>
            <a:ext cx="6173153" cy="482282"/>
          </a:xfrm>
          <a:prstGeom prst="rect">
            <a:avLst/>
          </a:prstGeom>
        </p:spPr>
        <p:txBody>
          <a:bodyPr lIns="0" tIns="0" rIns="0" bIns="0" rtlCol="0" anchor="t">
            <a:spAutoFit/>
          </a:bodyPr>
          <a:lstStyle/>
          <a:p>
            <a:pPr algn="l">
              <a:lnSpc>
                <a:spcPts val="3600"/>
              </a:lnSpc>
            </a:pPr>
            <a:r>
              <a:rPr lang="en-US" sz="3000" spc="6" dirty="0">
                <a:solidFill>
                  <a:srgbClr val="006FC0"/>
                </a:solidFill>
                <a:latin typeface="Montserrat Bold"/>
              </a:rPr>
              <a:t>SELECT </a:t>
            </a:r>
            <a:r>
              <a:rPr lang="en-US" sz="3000" spc="6" dirty="0">
                <a:solidFill>
                  <a:srgbClr val="000000"/>
                </a:solidFill>
                <a:latin typeface="Montserrat Bold"/>
              </a:rPr>
              <a:t>* </a:t>
            </a:r>
            <a:r>
              <a:rPr lang="en-US" sz="3000" spc="6" dirty="0">
                <a:solidFill>
                  <a:srgbClr val="006FC0"/>
                </a:solidFill>
                <a:latin typeface="Montserrat Bold"/>
              </a:rPr>
              <a:t>FROM </a:t>
            </a:r>
            <a:r>
              <a:rPr lang="en-US" sz="3000" spc="6" dirty="0" err="1">
                <a:solidFill>
                  <a:srgbClr val="000000"/>
                </a:solidFill>
                <a:latin typeface="Montserrat Bold"/>
              </a:rPr>
              <a:t>table_name</a:t>
            </a:r>
            <a:r>
              <a:rPr lang="en-US" sz="3000" spc="6" dirty="0">
                <a:solidFill>
                  <a:srgbClr val="000000"/>
                </a:solidFill>
                <a:latin typeface="Montserrat Bold"/>
              </a:rPr>
              <a:t>;</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30174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a:t>
            </a:r>
          </a:p>
        </p:txBody>
      </p:sp>
      <p:graphicFrame>
        <p:nvGraphicFramePr>
          <p:cNvPr id="4" name="Table 4"/>
          <p:cNvGraphicFramePr>
            <a:graphicFrameLocks noGrp="1"/>
          </p:cNvGraphicFramePr>
          <p:nvPr/>
        </p:nvGraphicFramePr>
        <p:xfrm>
          <a:off x="1890807" y="3534536"/>
          <a:ext cx="14124621" cy="4488558"/>
        </p:xfrm>
        <a:graphic>
          <a:graphicData uri="http://schemas.openxmlformats.org/drawingml/2006/table">
            <a:tbl>
              <a:tblPr/>
              <a:tblGrid>
                <a:gridCol w="3288446">
                  <a:extLst>
                    <a:ext uri="{9D8B030D-6E8A-4147-A177-3AD203B41FA5}">
                      <a16:colId xmlns:a16="http://schemas.microsoft.com/office/drawing/2014/main" val="20000"/>
                    </a:ext>
                  </a:extLst>
                </a:gridCol>
                <a:gridCol w="3637121">
                  <a:extLst>
                    <a:ext uri="{9D8B030D-6E8A-4147-A177-3AD203B41FA5}">
                      <a16:colId xmlns:a16="http://schemas.microsoft.com/office/drawing/2014/main" val="20001"/>
                    </a:ext>
                  </a:extLst>
                </a:gridCol>
                <a:gridCol w="1548831">
                  <a:extLst>
                    <a:ext uri="{9D8B030D-6E8A-4147-A177-3AD203B41FA5}">
                      <a16:colId xmlns:a16="http://schemas.microsoft.com/office/drawing/2014/main" val="20002"/>
                    </a:ext>
                  </a:extLst>
                </a:gridCol>
                <a:gridCol w="2825112">
                  <a:extLst>
                    <a:ext uri="{9D8B030D-6E8A-4147-A177-3AD203B41FA5}">
                      <a16:colId xmlns:a16="http://schemas.microsoft.com/office/drawing/2014/main" val="20003"/>
                    </a:ext>
                  </a:extLst>
                </a:gridCol>
                <a:gridCol w="2825111">
                  <a:extLst>
                    <a:ext uri="{9D8B030D-6E8A-4147-A177-3AD203B41FA5}">
                      <a16:colId xmlns:a16="http://schemas.microsoft.com/office/drawing/2014/main" val="20004"/>
                    </a:ext>
                  </a:extLst>
                </a:gridCol>
              </a:tblGrid>
              <a:tr h="1348976">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Name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Age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Gender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Salary</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811868">
                <a:tc>
                  <a:txBody>
                    <a:bodyPr/>
                    <a:lstStyle/>
                    <a:p>
                      <a:pPr algn="ctr">
                        <a:lnSpc>
                          <a:spcPts val="3240"/>
                        </a:lnSpc>
                        <a:defRPr/>
                      </a:pPr>
                      <a:r>
                        <a:rPr lang="en-US" sz="2700" spc="41">
                          <a:solidFill>
                            <a:srgbClr val="000000"/>
                          </a:solidFill>
                          <a:latin typeface="Montserrat"/>
                        </a:rPr>
                        <a:t>001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71">
                          <a:solidFill>
                            <a:srgbClr val="000000"/>
                          </a:solidFill>
                          <a:latin typeface="Montserrat"/>
                        </a:rPr>
                        <a:t>Tom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775905">
                <a:tc>
                  <a:txBody>
                    <a:bodyPr/>
                    <a:lstStyle/>
                    <a:p>
                      <a:pPr algn="ctr">
                        <a:lnSpc>
                          <a:spcPts val="3240"/>
                        </a:lnSpc>
                        <a:defRPr/>
                      </a:pPr>
                      <a:r>
                        <a:rPr lang="en-US" sz="2700" spc="41">
                          <a:solidFill>
                            <a:srgbClr val="000000"/>
                          </a:solidFill>
                          <a:latin typeface="Montserrat"/>
                        </a:rPr>
                        <a:t>002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Anita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30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65000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775904">
                <a:tc>
                  <a:txBody>
                    <a:bodyPr/>
                    <a:lstStyle/>
                    <a:p>
                      <a:pPr algn="ctr">
                        <a:lnSpc>
                          <a:spcPts val="3240"/>
                        </a:lnSpc>
                        <a:defRPr/>
                      </a:pPr>
                      <a:r>
                        <a:rPr lang="en-US" sz="2700" spc="33">
                          <a:solidFill>
                            <a:srgbClr val="000000"/>
                          </a:solidFill>
                          <a:latin typeface="Montserrat"/>
                        </a:rPr>
                        <a:t>003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Vijay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775905">
                <a:tc>
                  <a:txBody>
                    <a:bodyPr/>
                    <a:lstStyle/>
                    <a:p>
                      <a:pPr algn="ctr">
                        <a:lnSpc>
                          <a:spcPts val="3240"/>
                        </a:lnSpc>
                        <a:defRPr/>
                      </a:pPr>
                      <a:r>
                        <a:rPr lang="en-US" sz="2700" spc="41">
                          <a:solidFill>
                            <a:srgbClr val="000000"/>
                          </a:solidFill>
                          <a:latin typeface="Montserrat"/>
                        </a:rPr>
                        <a:t>004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Fatima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143666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 DISTINCT</a:t>
            </a:r>
          </a:p>
        </p:txBody>
      </p:sp>
      <p:sp>
        <p:nvSpPr>
          <p:cNvPr id="4" name="TextBox 4"/>
          <p:cNvSpPr txBox="1"/>
          <p:nvPr/>
        </p:nvSpPr>
        <p:spPr>
          <a:xfrm>
            <a:off x="2190178" y="2927781"/>
            <a:ext cx="13146405" cy="383222"/>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SELECT DISTINCT </a:t>
            </a:r>
            <a:r>
              <a:rPr lang="en-US" sz="2400" spc="30">
                <a:solidFill>
                  <a:srgbClr val="000000"/>
                </a:solidFill>
                <a:latin typeface="Montserrat Bold"/>
              </a:rPr>
              <a:t>is used to return only the distinct values from the table.”</a:t>
            </a:r>
          </a:p>
        </p:txBody>
      </p:sp>
      <p:sp>
        <p:nvSpPr>
          <p:cNvPr id="5" name="TextBox 5"/>
          <p:cNvSpPr txBox="1"/>
          <p:nvPr/>
        </p:nvSpPr>
        <p:spPr>
          <a:xfrm>
            <a:off x="1959291" y="4479162"/>
            <a:ext cx="10871835" cy="2484755"/>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SELECT DISTINCT Syntax :</a:t>
            </a:r>
          </a:p>
          <a:p>
            <a:pPr algn="l">
              <a:lnSpc>
                <a:spcPts val="7203"/>
              </a:lnSpc>
            </a:pPr>
            <a:r>
              <a:rPr lang="en-US" sz="3000" spc="6">
                <a:solidFill>
                  <a:srgbClr val="006FC0"/>
                </a:solidFill>
                <a:latin typeface="Montserrat Bold"/>
              </a:rPr>
              <a:t>SELECT DISTINCT </a:t>
            </a:r>
            <a:r>
              <a:rPr lang="en-US" sz="3000" spc="6">
                <a:solidFill>
                  <a:srgbClr val="000000"/>
                </a:solidFill>
                <a:latin typeface="Montserrat Bold"/>
              </a:rPr>
              <a:t>column1, column2, … , columnN  </a:t>
            </a:r>
            <a:r>
              <a:rPr lang="en-US" sz="3000" spc="6">
                <a:solidFill>
                  <a:srgbClr val="006FC0"/>
                </a:solidFill>
                <a:latin typeface="Montserrat Bold"/>
              </a:rPr>
              <a:t>FROM </a:t>
            </a:r>
            <a:r>
              <a:rPr lang="en-US" sz="3000" spc="6">
                <a:solidFill>
                  <a:srgbClr val="000000"/>
                </a:solidFill>
                <a:latin typeface="Montserrat Bold"/>
              </a:rPr>
              <a:t>table_name;</a:t>
            </a:r>
          </a:p>
        </p:txBody>
      </p:sp>
      <p:sp>
        <p:nvSpPr>
          <p:cNvPr id="6" name="TextBox 6"/>
          <p:cNvSpPr txBox="1"/>
          <p:nvPr/>
        </p:nvSpPr>
        <p:spPr>
          <a:xfrm>
            <a:off x="1959291" y="8311132"/>
            <a:ext cx="8422957" cy="482917"/>
          </a:xfrm>
          <a:prstGeom prst="rect">
            <a:avLst/>
          </a:prstGeom>
        </p:spPr>
        <p:txBody>
          <a:bodyPr lIns="0" tIns="0" rIns="0" bIns="0" rtlCol="0" anchor="t">
            <a:spAutoFit/>
          </a:bodyPr>
          <a:lstStyle/>
          <a:p>
            <a:pPr algn="l">
              <a:lnSpc>
                <a:spcPts val="3600"/>
              </a:lnSpc>
            </a:pPr>
            <a:r>
              <a:rPr lang="en-US" sz="3000" spc="13">
                <a:solidFill>
                  <a:srgbClr val="006FC0"/>
                </a:solidFill>
                <a:latin typeface="Montserrat Bold"/>
              </a:rPr>
              <a:t>SELECT DISTINCT </a:t>
            </a:r>
            <a:r>
              <a:rPr lang="en-US" sz="3000" spc="13">
                <a:solidFill>
                  <a:srgbClr val="000000"/>
                </a:solidFill>
                <a:latin typeface="Montserrat Bold"/>
              </a:rPr>
              <a:t>* </a:t>
            </a:r>
            <a:r>
              <a:rPr lang="en-US" sz="3000" spc="13">
                <a:solidFill>
                  <a:srgbClr val="006FC0"/>
                </a:solidFill>
                <a:latin typeface="Montserrat Bold"/>
              </a:rPr>
              <a:t>FROM </a:t>
            </a:r>
            <a:r>
              <a:rPr lang="en-US" sz="3000" spc="13">
                <a:solidFill>
                  <a:srgbClr val="000000"/>
                </a:solidFill>
                <a:latin typeface="Montserrat Bold"/>
              </a:rPr>
              <a:t>table_name;</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143666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 DISTINCT</a:t>
            </a:r>
          </a:p>
        </p:txBody>
      </p:sp>
      <p:graphicFrame>
        <p:nvGraphicFramePr>
          <p:cNvPr id="4" name="Table 4"/>
          <p:cNvGraphicFramePr>
            <a:graphicFrameLocks noGrp="1"/>
          </p:cNvGraphicFramePr>
          <p:nvPr/>
        </p:nvGraphicFramePr>
        <p:xfrm>
          <a:off x="1890807" y="3534536"/>
          <a:ext cx="14124621" cy="4488558"/>
        </p:xfrm>
        <a:graphic>
          <a:graphicData uri="http://schemas.openxmlformats.org/drawingml/2006/table">
            <a:tbl>
              <a:tblPr/>
              <a:tblGrid>
                <a:gridCol w="3288446">
                  <a:extLst>
                    <a:ext uri="{9D8B030D-6E8A-4147-A177-3AD203B41FA5}">
                      <a16:colId xmlns:a16="http://schemas.microsoft.com/office/drawing/2014/main" val="20000"/>
                    </a:ext>
                  </a:extLst>
                </a:gridCol>
                <a:gridCol w="3637121">
                  <a:extLst>
                    <a:ext uri="{9D8B030D-6E8A-4147-A177-3AD203B41FA5}">
                      <a16:colId xmlns:a16="http://schemas.microsoft.com/office/drawing/2014/main" val="20001"/>
                    </a:ext>
                  </a:extLst>
                </a:gridCol>
                <a:gridCol w="1548831">
                  <a:extLst>
                    <a:ext uri="{9D8B030D-6E8A-4147-A177-3AD203B41FA5}">
                      <a16:colId xmlns:a16="http://schemas.microsoft.com/office/drawing/2014/main" val="20002"/>
                    </a:ext>
                  </a:extLst>
                </a:gridCol>
                <a:gridCol w="2825112">
                  <a:extLst>
                    <a:ext uri="{9D8B030D-6E8A-4147-A177-3AD203B41FA5}">
                      <a16:colId xmlns:a16="http://schemas.microsoft.com/office/drawing/2014/main" val="20003"/>
                    </a:ext>
                  </a:extLst>
                </a:gridCol>
                <a:gridCol w="2825111">
                  <a:extLst>
                    <a:ext uri="{9D8B030D-6E8A-4147-A177-3AD203B41FA5}">
                      <a16:colId xmlns:a16="http://schemas.microsoft.com/office/drawing/2014/main" val="20004"/>
                    </a:ext>
                  </a:extLst>
                </a:gridCol>
              </a:tblGrid>
              <a:tr h="1348976">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Name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Age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Gender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Salary</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811868">
                <a:tc>
                  <a:txBody>
                    <a:bodyPr/>
                    <a:lstStyle/>
                    <a:p>
                      <a:pPr algn="ctr">
                        <a:lnSpc>
                          <a:spcPts val="3240"/>
                        </a:lnSpc>
                        <a:defRPr/>
                      </a:pPr>
                      <a:r>
                        <a:rPr lang="en-US" sz="2700" spc="41">
                          <a:solidFill>
                            <a:srgbClr val="000000"/>
                          </a:solidFill>
                          <a:latin typeface="Montserrat"/>
                        </a:rPr>
                        <a:t>001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71">
                          <a:solidFill>
                            <a:srgbClr val="000000"/>
                          </a:solidFill>
                          <a:latin typeface="Montserrat"/>
                        </a:rPr>
                        <a:t>Tom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775905">
                <a:tc>
                  <a:txBody>
                    <a:bodyPr/>
                    <a:lstStyle/>
                    <a:p>
                      <a:pPr algn="ctr">
                        <a:lnSpc>
                          <a:spcPts val="3240"/>
                        </a:lnSpc>
                        <a:defRPr/>
                      </a:pPr>
                      <a:r>
                        <a:rPr lang="en-US" sz="2700" spc="41">
                          <a:solidFill>
                            <a:srgbClr val="000000"/>
                          </a:solidFill>
                          <a:latin typeface="Montserrat"/>
                        </a:rPr>
                        <a:t>002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Anita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30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65000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775904">
                <a:tc>
                  <a:txBody>
                    <a:bodyPr/>
                    <a:lstStyle/>
                    <a:p>
                      <a:pPr algn="ctr">
                        <a:lnSpc>
                          <a:spcPts val="3240"/>
                        </a:lnSpc>
                        <a:defRPr/>
                      </a:pPr>
                      <a:r>
                        <a:rPr lang="en-US" sz="2700" spc="33">
                          <a:solidFill>
                            <a:srgbClr val="000000"/>
                          </a:solidFill>
                          <a:latin typeface="Montserrat"/>
                        </a:rPr>
                        <a:t>003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Vijay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775905">
                <a:tc>
                  <a:txBody>
                    <a:bodyPr/>
                    <a:lstStyle/>
                    <a:p>
                      <a:pPr algn="ctr">
                        <a:lnSpc>
                          <a:spcPts val="3240"/>
                        </a:lnSpc>
                        <a:defRPr/>
                      </a:pPr>
                      <a:r>
                        <a:rPr lang="en-US" sz="2700" spc="41">
                          <a:solidFill>
                            <a:srgbClr val="000000"/>
                          </a:solidFill>
                          <a:latin typeface="Montserrat"/>
                        </a:rPr>
                        <a:t>004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Fatima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9350693"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SQL</a:t>
            </a:r>
          </a:p>
        </p:txBody>
      </p:sp>
      <p:sp>
        <p:nvSpPr>
          <p:cNvPr id="4" name="TextBox 4"/>
          <p:cNvSpPr txBox="1"/>
          <p:nvPr/>
        </p:nvSpPr>
        <p:spPr>
          <a:xfrm>
            <a:off x="1287170" y="2464527"/>
            <a:ext cx="16314420" cy="1873250"/>
          </a:xfrm>
          <a:prstGeom prst="rect">
            <a:avLst/>
          </a:prstGeom>
        </p:spPr>
        <p:txBody>
          <a:bodyPr lIns="0" tIns="0" rIns="0" bIns="0" rtlCol="0" anchor="t">
            <a:spAutoFit/>
          </a:bodyPr>
          <a:lstStyle/>
          <a:p>
            <a:pPr marL="669609" lvl="1" indent="-334804" algn="l">
              <a:lnSpc>
                <a:spcPts val="6484"/>
              </a:lnSpc>
              <a:buFont typeface="Arial"/>
              <a:buChar char="•"/>
            </a:pPr>
            <a:r>
              <a:rPr lang="en-US" sz="3600" spc="27">
                <a:solidFill>
                  <a:srgbClr val="000000"/>
                </a:solidFill>
                <a:latin typeface="Montserrat"/>
              </a:rPr>
              <a:t>SQL is a standard language for storing, manipulating and retrieving  data stored in databases.</a:t>
            </a:r>
          </a:p>
        </p:txBody>
      </p:sp>
      <p:sp>
        <p:nvSpPr>
          <p:cNvPr id="5" name="TextBox 5"/>
          <p:cNvSpPr txBox="1"/>
          <p:nvPr/>
        </p:nvSpPr>
        <p:spPr>
          <a:xfrm>
            <a:off x="1287170" y="5788584"/>
            <a:ext cx="16332518" cy="3429635"/>
          </a:xfrm>
          <a:prstGeom prst="rect">
            <a:avLst/>
          </a:prstGeom>
        </p:spPr>
        <p:txBody>
          <a:bodyPr lIns="0" tIns="0" rIns="0" bIns="0" rtlCol="0" anchor="t">
            <a:spAutoFit/>
          </a:bodyPr>
          <a:lstStyle/>
          <a:p>
            <a:pPr marL="669609" lvl="1" indent="-334804" algn="l">
              <a:lnSpc>
                <a:spcPts val="4320"/>
              </a:lnSpc>
              <a:buFont typeface="Arial"/>
              <a:buChar char="•"/>
            </a:pPr>
            <a:r>
              <a:rPr lang="en-US" sz="3600" spc="27">
                <a:solidFill>
                  <a:srgbClr val="000000"/>
                </a:solidFill>
                <a:latin typeface="Montserrat"/>
              </a:rPr>
              <a:t>SQL is a query language for Relational Database System.</a:t>
            </a:r>
          </a:p>
          <a:p>
            <a:pPr marL="669609" lvl="1" indent="-334804" algn="l">
              <a:lnSpc>
                <a:spcPts val="4320"/>
              </a:lnSpc>
            </a:pPr>
            <a:endParaRPr lang="en-US" sz="3600" spc="27">
              <a:solidFill>
                <a:srgbClr val="000000"/>
              </a:solidFill>
              <a:latin typeface="Montserrat"/>
            </a:endParaRPr>
          </a:p>
          <a:p>
            <a:pPr marL="669609" lvl="1" indent="-334804" algn="l">
              <a:lnSpc>
                <a:spcPts val="4320"/>
              </a:lnSpc>
            </a:pPr>
            <a:endParaRPr lang="en-US" sz="3600" spc="27">
              <a:solidFill>
                <a:srgbClr val="000000"/>
              </a:solidFill>
              <a:latin typeface="Montserrat"/>
            </a:endParaRPr>
          </a:p>
          <a:p>
            <a:pPr marL="669609" lvl="1" indent="-334804" algn="l">
              <a:lnSpc>
                <a:spcPts val="6484"/>
              </a:lnSpc>
              <a:buFont typeface="Arial"/>
              <a:buChar char="•"/>
            </a:pPr>
            <a:r>
              <a:rPr lang="en-US" sz="3600" spc="19">
                <a:solidFill>
                  <a:srgbClr val="000000"/>
                </a:solidFill>
                <a:latin typeface="Montserrat"/>
              </a:rPr>
              <a:t>SQL was first developed at IBM in the 1970s with Oracle as a major  contributor.</a:t>
            </a:r>
          </a:p>
        </p:txBody>
      </p:sp>
      <p:pic>
        <p:nvPicPr>
          <p:cNvPr id="6" name="Picture 6"/>
          <p:cNvPicPr>
            <a:picLocks noChangeAspect="1"/>
          </p:cNvPicPr>
          <p:nvPr/>
        </p:nvPicPr>
        <p:blipFill>
          <a:blip r:embed="rId3"/>
          <a:srcRect t="14180" b="19681"/>
          <a:stretch>
            <a:fillRect/>
          </a:stretch>
        </p:blipFill>
        <p:spPr>
          <a:xfrm>
            <a:off x="16086986" y="9740798"/>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0055543"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 COUNT</a:t>
            </a:r>
          </a:p>
        </p:txBody>
      </p:sp>
      <p:sp>
        <p:nvSpPr>
          <p:cNvPr id="4" name="TextBox 4"/>
          <p:cNvSpPr txBox="1"/>
          <p:nvPr/>
        </p:nvSpPr>
        <p:spPr>
          <a:xfrm>
            <a:off x="2190178" y="2927781"/>
            <a:ext cx="12500610" cy="383222"/>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SELECT COUNT() </a:t>
            </a:r>
            <a:r>
              <a:rPr lang="en-US" sz="2400" spc="23">
                <a:solidFill>
                  <a:srgbClr val="000000"/>
                </a:solidFill>
                <a:latin typeface="Montserrat Bold"/>
              </a:rPr>
              <a:t>function is used to return number of rows in a query.”</a:t>
            </a:r>
          </a:p>
        </p:txBody>
      </p:sp>
      <p:sp>
        <p:nvSpPr>
          <p:cNvPr id="5" name="TextBox 5"/>
          <p:cNvSpPr txBox="1"/>
          <p:nvPr/>
        </p:nvSpPr>
        <p:spPr>
          <a:xfrm>
            <a:off x="1945004" y="4254296"/>
            <a:ext cx="4973955" cy="437833"/>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SELECT COUNT() Syntax :</a:t>
            </a:r>
          </a:p>
        </p:txBody>
      </p:sp>
      <p:sp>
        <p:nvSpPr>
          <p:cNvPr id="6" name="TextBox 6"/>
          <p:cNvSpPr txBox="1"/>
          <p:nvPr/>
        </p:nvSpPr>
        <p:spPr>
          <a:xfrm>
            <a:off x="1945004" y="5882067"/>
            <a:ext cx="13074015" cy="2769870"/>
          </a:xfrm>
          <a:prstGeom prst="rect">
            <a:avLst/>
          </a:prstGeom>
        </p:spPr>
        <p:txBody>
          <a:bodyPr lIns="0" tIns="0" rIns="0" bIns="0" rtlCol="0" anchor="t">
            <a:spAutoFit/>
          </a:bodyPr>
          <a:lstStyle/>
          <a:p>
            <a:pPr algn="l">
              <a:lnSpc>
                <a:spcPts val="3600"/>
              </a:lnSpc>
            </a:pPr>
            <a:r>
              <a:rPr lang="en-US" sz="3000" spc="13">
                <a:solidFill>
                  <a:srgbClr val="006FC0"/>
                </a:solidFill>
                <a:latin typeface="Montserrat Bold"/>
              </a:rPr>
              <a:t>SELECT COUNT</a:t>
            </a:r>
            <a:r>
              <a:rPr lang="en-US" sz="3000" spc="13">
                <a:solidFill>
                  <a:srgbClr val="000000"/>
                </a:solidFill>
                <a:latin typeface="Montserrat Bold"/>
              </a:rPr>
              <a:t>(*) </a:t>
            </a:r>
            <a:r>
              <a:rPr lang="en-US" sz="3000" spc="13">
                <a:solidFill>
                  <a:srgbClr val="006FC0"/>
                </a:solidFill>
                <a:latin typeface="Montserrat Bold"/>
              </a:rPr>
              <a:t>FROM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006FC0"/>
                </a:solidFill>
                <a:latin typeface="Montserrat Bold"/>
              </a:rPr>
              <a:t>SELECT COUNT</a:t>
            </a:r>
            <a:r>
              <a:rPr lang="en-US" sz="3000" spc="13">
                <a:solidFill>
                  <a:srgbClr val="000000"/>
                </a:solidFill>
                <a:latin typeface="Montserrat Bold"/>
              </a:rPr>
              <a:t>(column_name) </a:t>
            </a:r>
            <a:r>
              <a:rPr lang="en-US" sz="3000" spc="13">
                <a:solidFill>
                  <a:srgbClr val="006FC0"/>
                </a:solidFill>
                <a:latin typeface="Montserrat Bold"/>
              </a:rPr>
              <a:t>FROM </a:t>
            </a:r>
            <a:r>
              <a:rPr lang="en-US" sz="3000" spc="13">
                <a:solidFill>
                  <a:srgbClr val="000000"/>
                </a:solidFill>
                <a:latin typeface="Montserrat Bold"/>
              </a:rPr>
              <a:t>table_name;</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SELECT COUNT</a:t>
            </a:r>
            <a:r>
              <a:rPr lang="en-US" sz="3000" spc="13">
                <a:solidFill>
                  <a:srgbClr val="000000"/>
                </a:solidFill>
                <a:latin typeface="Montserrat Bold"/>
              </a:rPr>
              <a:t>(</a:t>
            </a:r>
            <a:r>
              <a:rPr lang="en-US" sz="3000" spc="13">
                <a:solidFill>
                  <a:srgbClr val="4471C4"/>
                </a:solidFill>
                <a:latin typeface="Montserrat Bold"/>
              </a:rPr>
              <a:t>DISTINCT </a:t>
            </a:r>
            <a:r>
              <a:rPr lang="en-US" sz="3000" spc="13">
                <a:solidFill>
                  <a:srgbClr val="000000"/>
                </a:solidFill>
                <a:latin typeface="Montserrat Bold"/>
              </a:rPr>
              <a:t>column_name) </a:t>
            </a:r>
            <a:r>
              <a:rPr lang="en-US" sz="3000" spc="13">
                <a:solidFill>
                  <a:srgbClr val="4471C4"/>
                </a:solidFill>
                <a:latin typeface="Montserrat Bold"/>
              </a:rPr>
              <a:t>FROM </a:t>
            </a:r>
            <a:r>
              <a:rPr lang="en-US" sz="3000" spc="13">
                <a:solidFill>
                  <a:srgbClr val="000000"/>
                </a:solidFill>
                <a:latin typeface="Montserrat Bold"/>
              </a:rPr>
              <a:t>table_name;</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143666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SELECT DISTINCT</a:t>
            </a:r>
          </a:p>
        </p:txBody>
      </p:sp>
      <p:graphicFrame>
        <p:nvGraphicFramePr>
          <p:cNvPr id="4" name="Table 4"/>
          <p:cNvGraphicFramePr>
            <a:graphicFrameLocks noGrp="1"/>
          </p:cNvGraphicFramePr>
          <p:nvPr/>
        </p:nvGraphicFramePr>
        <p:xfrm>
          <a:off x="1890807" y="3534536"/>
          <a:ext cx="14124621" cy="4488558"/>
        </p:xfrm>
        <a:graphic>
          <a:graphicData uri="http://schemas.openxmlformats.org/drawingml/2006/table">
            <a:tbl>
              <a:tblPr/>
              <a:tblGrid>
                <a:gridCol w="3288446">
                  <a:extLst>
                    <a:ext uri="{9D8B030D-6E8A-4147-A177-3AD203B41FA5}">
                      <a16:colId xmlns:a16="http://schemas.microsoft.com/office/drawing/2014/main" val="20000"/>
                    </a:ext>
                  </a:extLst>
                </a:gridCol>
                <a:gridCol w="3637121">
                  <a:extLst>
                    <a:ext uri="{9D8B030D-6E8A-4147-A177-3AD203B41FA5}">
                      <a16:colId xmlns:a16="http://schemas.microsoft.com/office/drawing/2014/main" val="20001"/>
                    </a:ext>
                  </a:extLst>
                </a:gridCol>
                <a:gridCol w="1548831">
                  <a:extLst>
                    <a:ext uri="{9D8B030D-6E8A-4147-A177-3AD203B41FA5}">
                      <a16:colId xmlns:a16="http://schemas.microsoft.com/office/drawing/2014/main" val="20002"/>
                    </a:ext>
                  </a:extLst>
                </a:gridCol>
                <a:gridCol w="2825112">
                  <a:extLst>
                    <a:ext uri="{9D8B030D-6E8A-4147-A177-3AD203B41FA5}">
                      <a16:colId xmlns:a16="http://schemas.microsoft.com/office/drawing/2014/main" val="20003"/>
                    </a:ext>
                  </a:extLst>
                </a:gridCol>
                <a:gridCol w="2825111">
                  <a:extLst>
                    <a:ext uri="{9D8B030D-6E8A-4147-A177-3AD203B41FA5}">
                      <a16:colId xmlns:a16="http://schemas.microsoft.com/office/drawing/2014/main" val="20004"/>
                    </a:ext>
                  </a:extLst>
                </a:gridCol>
              </a:tblGrid>
              <a:tr h="1348976">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Employee Name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Age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1">
                          <a:solidFill>
                            <a:srgbClr val="FFFFFF"/>
                          </a:solidFill>
                          <a:latin typeface="Montserrat Bold"/>
                        </a:rPr>
                        <a:t>Gender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1679"/>
                        </a:lnSpc>
                        <a:defRPr/>
                      </a:pPr>
                      <a:endParaRPr lang="en-US" sz="1100"/>
                    </a:p>
                    <a:p>
                      <a:pPr algn="ctr">
                        <a:lnSpc>
                          <a:spcPts val="3240"/>
                        </a:lnSpc>
                      </a:pPr>
                      <a:r>
                        <a:rPr lang="en-US" sz="2700" spc="18">
                          <a:solidFill>
                            <a:srgbClr val="FFFFFF"/>
                          </a:solidFill>
                          <a:latin typeface="Montserrat Bold"/>
                        </a:rPr>
                        <a:t>Salary</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811868">
                <a:tc>
                  <a:txBody>
                    <a:bodyPr/>
                    <a:lstStyle/>
                    <a:p>
                      <a:pPr algn="ctr">
                        <a:lnSpc>
                          <a:spcPts val="3240"/>
                        </a:lnSpc>
                        <a:defRPr/>
                      </a:pPr>
                      <a:r>
                        <a:rPr lang="en-US" sz="2700" spc="41">
                          <a:solidFill>
                            <a:srgbClr val="000000"/>
                          </a:solidFill>
                          <a:latin typeface="Montserrat"/>
                        </a:rPr>
                        <a:t>001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71">
                          <a:solidFill>
                            <a:srgbClr val="000000"/>
                          </a:solidFill>
                          <a:latin typeface="Montserrat"/>
                        </a:rPr>
                        <a:t>Tom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775905">
                <a:tc>
                  <a:txBody>
                    <a:bodyPr/>
                    <a:lstStyle/>
                    <a:p>
                      <a:pPr algn="ctr">
                        <a:lnSpc>
                          <a:spcPts val="3240"/>
                        </a:lnSpc>
                        <a:defRPr/>
                      </a:pPr>
                      <a:r>
                        <a:rPr lang="en-US" sz="2700" spc="41">
                          <a:solidFill>
                            <a:srgbClr val="000000"/>
                          </a:solidFill>
                          <a:latin typeface="Montserrat"/>
                        </a:rPr>
                        <a:t>002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Anita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30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65000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775904">
                <a:tc>
                  <a:txBody>
                    <a:bodyPr/>
                    <a:lstStyle/>
                    <a:p>
                      <a:pPr algn="ctr">
                        <a:lnSpc>
                          <a:spcPts val="3240"/>
                        </a:lnSpc>
                        <a:defRPr/>
                      </a:pPr>
                      <a:r>
                        <a:rPr lang="en-US" sz="2700" spc="33">
                          <a:solidFill>
                            <a:srgbClr val="000000"/>
                          </a:solidFill>
                          <a:latin typeface="Montserrat"/>
                        </a:rPr>
                        <a:t>003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Vijay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775905">
                <a:tc>
                  <a:txBody>
                    <a:bodyPr/>
                    <a:lstStyle/>
                    <a:p>
                      <a:pPr algn="ctr">
                        <a:lnSpc>
                          <a:spcPts val="3240"/>
                        </a:lnSpc>
                        <a:defRPr/>
                      </a:pPr>
                      <a:r>
                        <a:rPr lang="en-US" sz="2700" spc="41">
                          <a:solidFill>
                            <a:srgbClr val="000000"/>
                          </a:solidFill>
                          <a:latin typeface="Montserrat"/>
                        </a:rPr>
                        <a:t>004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Fatima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45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F</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45000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59312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ALIAS</a:t>
            </a:r>
          </a:p>
        </p:txBody>
      </p:sp>
      <p:sp>
        <p:nvSpPr>
          <p:cNvPr id="4" name="TextBox 4"/>
          <p:cNvSpPr txBox="1"/>
          <p:nvPr/>
        </p:nvSpPr>
        <p:spPr>
          <a:xfrm>
            <a:off x="1287170" y="2514649"/>
            <a:ext cx="15218093" cy="437833"/>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“An </a:t>
            </a:r>
            <a:r>
              <a:rPr lang="en-US" sz="2700" spc="18">
                <a:solidFill>
                  <a:srgbClr val="00AF50"/>
                </a:solidFill>
                <a:latin typeface="Montserrat Bold"/>
              </a:rPr>
              <a:t>ALIAS </a:t>
            </a:r>
            <a:r>
              <a:rPr lang="en-US" sz="2700" spc="18">
                <a:solidFill>
                  <a:srgbClr val="000000"/>
                </a:solidFill>
                <a:latin typeface="Montserrat Bold"/>
              </a:rPr>
              <a:t>name is a temporary name given to a column or a table in a query.”</a:t>
            </a:r>
          </a:p>
        </p:txBody>
      </p:sp>
      <p:sp>
        <p:nvSpPr>
          <p:cNvPr id="5" name="TextBox 5"/>
          <p:cNvSpPr txBox="1"/>
          <p:nvPr/>
        </p:nvSpPr>
        <p:spPr>
          <a:xfrm>
            <a:off x="1980246" y="4008245"/>
            <a:ext cx="2919412"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ALIAS Syntax :</a:t>
            </a:r>
          </a:p>
        </p:txBody>
      </p:sp>
      <p:sp>
        <p:nvSpPr>
          <p:cNvPr id="6" name="TextBox 6"/>
          <p:cNvSpPr txBox="1"/>
          <p:nvPr/>
        </p:nvSpPr>
        <p:spPr>
          <a:xfrm>
            <a:off x="1980246" y="5517121"/>
            <a:ext cx="14034135" cy="574993"/>
          </a:xfrm>
          <a:prstGeom prst="rect">
            <a:avLst/>
          </a:prstGeom>
        </p:spPr>
        <p:txBody>
          <a:bodyPr lIns="0" tIns="0" rIns="0" bIns="0" rtlCol="0" anchor="t">
            <a:spAutoFit/>
          </a:bodyPr>
          <a:lstStyle/>
          <a:p>
            <a:pPr algn="l">
              <a:lnSpc>
                <a:spcPts val="4320"/>
              </a:lnSpc>
            </a:pPr>
            <a:r>
              <a:rPr lang="en-US" sz="3600" spc="27">
                <a:solidFill>
                  <a:srgbClr val="006FC0"/>
                </a:solidFill>
                <a:latin typeface="Montserrat Bold"/>
              </a:rPr>
              <a:t>SELECT </a:t>
            </a:r>
            <a:r>
              <a:rPr lang="en-US" sz="3600" spc="27">
                <a:solidFill>
                  <a:srgbClr val="000000"/>
                </a:solidFill>
                <a:latin typeface="Montserrat Bold"/>
              </a:rPr>
              <a:t>column1 </a:t>
            </a:r>
            <a:r>
              <a:rPr lang="en-US" sz="3600" spc="27">
                <a:solidFill>
                  <a:srgbClr val="006FC0"/>
                </a:solidFill>
                <a:latin typeface="Montserrat Bold"/>
              </a:rPr>
              <a:t>AS </a:t>
            </a:r>
            <a:r>
              <a:rPr lang="en-US" sz="3600" spc="27">
                <a:solidFill>
                  <a:srgbClr val="00AF50"/>
                </a:solidFill>
                <a:latin typeface="Montserrat Bold"/>
              </a:rPr>
              <a:t>Column_Name </a:t>
            </a:r>
            <a:r>
              <a:rPr lang="en-US" sz="3600" spc="27">
                <a:solidFill>
                  <a:srgbClr val="006FC0"/>
                </a:solidFill>
                <a:latin typeface="Montserrat Bold"/>
              </a:rPr>
              <a:t>FROM </a:t>
            </a:r>
            <a:r>
              <a:rPr lang="en-US" sz="3600" spc="27">
                <a:solidFill>
                  <a:srgbClr val="000000"/>
                </a:solidFill>
                <a:latin typeface="Montserrat Bold"/>
              </a:rPr>
              <a:t>table_name;</a:t>
            </a:r>
          </a:p>
        </p:txBody>
      </p:sp>
      <p:sp>
        <p:nvSpPr>
          <p:cNvPr id="7" name="TextBox 7"/>
          <p:cNvSpPr txBox="1"/>
          <p:nvPr/>
        </p:nvSpPr>
        <p:spPr>
          <a:xfrm>
            <a:off x="1980246" y="7712634"/>
            <a:ext cx="10777538" cy="574993"/>
          </a:xfrm>
          <a:prstGeom prst="rect">
            <a:avLst/>
          </a:prstGeom>
        </p:spPr>
        <p:txBody>
          <a:bodyPr lIns="0" tIns="0" rIns="0" bIns="0" rtlCol="0" anchor="t">
            <a:spAutoFit/>
          </a:bodyPr>
          <a:lstStyle/>
          <a:p>
            <a:pPr algn="l">
              <a:lnSpc>
                <a:spcPts val="4320"/>
              </a:lnSpc>
            </a:pPr>
            <a:r>
              <a:rPr lang="en-US" sz="3600" spc="27">
                <a:solidFill>
                  <a:srgbClr val="006FC0"/>
                </a:solidFill>
                <a:latin typeface="Montserrat Bold"/>
              </a:rPr>
              <a:t>SELECT </a:t>
            </a:r>
            <a:r>
              <a:rPr lang="en-US" sz="3600" spc="27">
                <a:solidFill>
                  <a:srgbClr val="000000"/>
                </a:solidFill>
                <a:latin typeface="Montserrat Bold"/>
              </a:rPr>
              <a:t>* </a:t>
            </a:r>
            <a:r>
              <a:rPr lang="en-US" sz="3600" spc="27">
                <a:solidFill>
                  <a:srgbClr val="006FC0"/>
                </a:solidFill>
                <a:latin typeface="Montserrat Bold"/>
              </a:rPr>
              <a:t>FROM </a:t>
            </a:r>
            <a:r>
              <a:rPr lang="en-US" sz="3600" spc="27">
                <a:solidFill>
                  <a:srgbClr val="000000"/>
                </a:solidFill>
                <a:latin typeface="Montserrat Bold"/>
              </a:rPr>
              <a:t>table_name </a:t>
            </a:r>
            <a:r>
              <a:rPr lang="en-US" sz="3600" spc="27">
                <a:solidFill>
                  <a:srgbClr val="00AF50"/>
                </a:solidFill>
                <a:latin typeface="Montserrat Bold"/>
              </a:rPr>
              <a:t>Table_Name</a:t>
            </a:r>
            <a:r>
              <a:rPr lang="en-US" sz="3600" spc="27">
                <a:solidFill>
                  <a:srgbClr val="000000"/>
                </a:solidFill>
                <a:latin typeface="Montserrat Bold"/>
              </a:rPr>
              <a:t>;</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9873614"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WHERE Clause</a:t>
            </a:r>
          </a:p>
        </p:txBody>
      </p:sp>
      <p:sp>
        <p:nvSpPr>
          <p:cNvPr id="4" name="TextBox 4"/>
          <p:cNvSpPr txBox="1"/>
          <p:nvPr/>
        </p:nvSpPr>
        <p:spPr>
          <a:xfrm>
            <a:off x="3239834" y="2694367"/>
            <a:ext cx="12014835"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a:t>
            </a:r>
            <a:r>
              <a:rPr lang="en-US" sz="2700" spc="11">
                <a:solidFill>
                  <a:srgbClr val="00AF50"/>
                </a:solidFill>
                <a:latin typeface="Montserrat Bold"/>
              </a:rPr>
              <a:t>WHERE </a:t>
            </a:r>
            <a:r>
              <a:rPr lang="en-US" sz="2700" spc="11">
                <a:solidFill>
                  <a:srgbClr val="000000"/>
                </a:solidFill>
                <a:latin typeface="Montserrat Bold"/>
              </a:rPr>
              <a:t>clause is used to filter records based on a condition.”</a:t>
            </a:r>
          </a:p>
        </p:txBody>
      </p:sp>
      <p:sp>
        <p:nvSpPr>
          <p:cNvPr id="5" name="TextBox 5"/>
          <p:cNvSpPr txBox="1"/>
          <p:nvPr/>
        </p:nvSpPr>
        <p:spPr>
          <a:xfrm>
            <a:off x="2456307" y="4171504"/>
            <a:ext cx="314325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WHERE Syntax :</a:t>
            </a:r>
          </a:p>
        </p:txBody>
      </p:sp>
      <p:sp>
        <p:nvSpPr>
          <p:cNvPr id="6" name="TextBox 6"/>
          <p:cNvSpPr txBox="1"/>
          <p:nvPr/>
        </p:nvSpPr>
        <p:spPr>
          <a:xfrm>
            <a:off x="2456307" y="5684317"/>
            <a:ext cx="9683115" cy="939482"/>
          </a:xfrm>
          <a:prstGeom prst="rect">
            <a:avLst/>
          </a:prstGeom>
        </p:spPr>
        <p:txBody>
          <a:bodyPr lIns="0" tIns="0" rIns="0" bIns="0" rtlCol="0" anchor="t">
            <a:spAutoFit/>
          </a:bodyPr>
          <a:lstStyle/>
          <a:p>
            <a:pPr algn="l">
              <a:lnSpc>
                <a:spcPts val="3600"/>
              </a:lnSpc>
            </a:pPr>
            <a:r>
              <a:rPr lang="en-US" sz="3000" spc="13">
                <a:solidFill>
                  <a:srgbClr val="006FC0"/>
                </a:solidFill>
                <a:latin typeface="Montserrat Bold"/>
              </a:rPr>
              <a:t>SELECT </a:t>
            </a:r>
            <a:r>
              <a:rPr lang="en-US" sz="3000" spc="13">
                <a:solidFill>
                  <a:srgbClr val="000000"/>
                </a:solidFill>
                <a:latin typeface="Montserrat Bold"/>
              </a:rPr>
              <a:t>column1, column2 </a:t>
            </a:r>
            <a:r>
              <a:rPr lang="en-US" sz="3000" spc="13">
                <a:solidFill>
                  <a:srgbClr val="006FC0"/>
                </a:solidFill>
                <a:latin typeface="Montserrat Bold"/>
              </a:rPr>
              <a:t>FROM </a:t>
            </a:r>
            <a:r>
              <a:rPr lang="en-US" sz="3000" spc="13">
                <a:solidFill>
                  <a:srgbClr val="000000"/>
                </a:solidFill>
                <a:latin typeface="Montserrat Bold"/>
              </a:rPr>
              <a:t>table_name</a:t>
            </a:r>
          </a:p>
          <a:p>
            <a:pPr algn="l">
              <a:lnSpc>
                <a:spcPts val="3600"/>
              </a:lnSpc>
            </a:pPr>
            <a:r>
              <a:rPr lang="en-US" sz="3000" spc="13">
                <a:solidFill>
                  <a:srgbClr val="4471C4"/>
                </a:solidFill>
                <a:latin typeface="Montserrat Bold"/>
              </a:rPr>
              <a:t>WHERE </a:t>
            </a:r>
            <a:r>
              <a:rPr lang="en-US" sz="3000" spc="13">
                <a:solidFill>
                  <a:srgbClr val="000000"/>
                </a:solidFill>
                <a:latin typeface="Montserrat Bold"/>
              </a:rPr>
              <a:t>condition;</a:t>
            </a:r>
          </a:p>
        </p:txBody>
      </p:sp>
      <p:sp>
        <p:nvSpPr>
          <p:cNvPr id="7" name="TextBox 7"/>
          <p:cNvSpPr txBox="1"/>
          <p:nvPr/>
        </p:nvSpPr>
        <p:spPr>
          <a:xfrm>
            <a:off x="2456307" y="7971473"/>
            <a:ext cx="6018847" cy="940117"/>
          </a:xfrm>
          <a:prstGeom prst="rect">
            <a:avLst/>
          </a:prstGeom>
        </p:spPr>
        <p:txBody>
          <a:bodyPr lIns="0" tIns="0" rIns="0" bIns="0" rtlCol="0" anchor="t">
            <a:spAutoFit/>
          </a:bodyPr>
          <a:lstStyle/>
          <a:p>
            <a:pPr algn="l">
              <a:lnSpc>
                <a:spcPts val="3600"/>
              </a:lnSpc>
            </a:pPr>
            <a:r>
              <a:rPr lang="en-US" sz="3000" spc="6">
                <a:solidFill>
                  <a:srgbClr val="006FC0"/>
                </a:solidFill>
                <a:latin typeface="Montserrat Bold"/>
              </a:rPr>
              <a:t>SELECT </a:t>
            </a:r>
            <a:r>
              <a:rPr lang="en-US" sz="3000" spc="6">
                <a:solidFill>
                  <a:srgbClr val="000000"/>
                </a:solidFill>
                <a:latin typeface="Montserrat Bold"/>
              </a:rPr>
              <a:t>* </a:t>
            </a:r>
            <a:r>
              <a:rPr lang="en-US" sz="3000" spc="6">
                <a:solidFill>
                  <a:srgbClr val="006FC0"/>
                </a:solidFill>
                <a:latin typeface="Montserrat Bold"/>
              </a:rPr>
              <a:t>FROM </a:t>
            </a:r>
            <a:r>
              <a:rPr lang="en-US" sz="3000" spc="6">
                <a:solidFill>
                  <a:srgbClr val="000000"/>
                </a:solidFill>
                <a:latin typeface="Montserrat Bold"/>
              </a:rPr>
              <a:t>table_name</a:t>
            </a:r>
          </a:p>
          <a:p>
            <a:pPr algn="l">
              <a:lnSpc>
                <a:spcPts val="3600"/>
              </a:lnSpc>
            </a:pPr>
            <a:r>
              <a:rPr lang="en-US" sz="3000" spc="13">
                <a:solidFill>
                  <a:srgbClr val="4471C4"/>
                </a:solidFill>
                <a:latin typeface="Montserrat Bold"/>
              </a:rPr>
              <a:t>WHERE </a:t>
            </a:r>
            <a:r>
              <a:rPr lang="en-US" sz="3000" spc="13">
                <a:solidFill>
                  <a:srgbClr val="000000"/>
                </a:solidFill>
                <a:latin typeface="Montserrat Bold"/>
              </a:rPr>
              <a:t>condition;</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181531"/>
            <a:ext cx="13133070" cy="849312"/>
          </a:xfrm>
          <a:prstGeom prst="rect">
            <a:avLst/>
          </a:prstGeom>
        </p:spPr>
        <p:txBody>
          <a:bodyPr lIns="0" tIns="0" rIns="0" bIns="0" rtlCol="0" anchor="t">
            <a:spAutoFit/>
          </a:bodyPr>
          <a:lstStyle/>
          <a:p>
            <a:pPr algn="l">
              <a:lnSpc>
                <a:spcPts val="6480"/>
              </a:lnSpc>
            </a:pPr>
            <a:r>
              <a:rPr lang="en-US" sz="5400" spc="44">
                <a:solidFill>
                  <a:srgbClr val="000000"/>
                </a:solidFill>
                <a:latin typeface="Montserrat Bold"/>
              </a:rPr>
              <a:t>SQL – Operators in WHERE Clause</a:t>
            </a:r>
          </a:p>
        </p:txBody>
      </p:sp>
      <p:sp>
        <p:nvSpPr>
          <p:cNvPr id="4" name="TextBox 4"/>
          <p:cNvSpPr txBox="1"/>
          <p:nvPr/>
        </p:nvSpPr>
        <p:spPr>
          <a:xfrm>
            <a:off x="1392325" y="2689720"/>
            <a:ext cx="10036493" cy="437833"/>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a:rPr>
              <a:t>The following operators can be used in the WHERE Clause</a:t>
            </a:r>
          </a:p>
        </p:txBody>
      </p:sp>
      <p:grpSp>
        <p:nvGrpSpPr>
          <p:cNvPr id="5" name="Group 5"/>
          <p:cNvGrpSpPr/>
          <p:nvPr/>
        </p:nvGrpSpPr>
        <p:grpSpPr>
          <a:xfrm>
            <a:off x="1103832" y="3204972"/>
            <a:ext cx="4411427" cy="6580174"/>
            <a:chOff x="0" y="0"/>
            <a:chExt cx="5881903" cy="8773566"/>
          </a:xfrm>
        </p:grpSpPr>
        <p:pic>
          <p:nvPicPr>
            <p:cNvPr id="6" name="Picture 6"/>
            <p:cNvPicPr>
              <a:picLocks noChangeAspect="1"/>
            </p:cNvPicPr>
            <p:nvPr/>
          </p:nvPicPr>
          <p:blipFill>
            <a:blip r:embed="rId3"/>
            <a:srcRect t="66" b="66"/>
            <a:stretch>
              <a:fillRect/>
            </a:stretch>
          </p:blipFill>
          <p:spPr>
            <a:xfrm>
              <a:off x="3603957" y="2261942"/>
              <a:ext cx="2203560" cy="1645924"/>
            </a:xfrm>
            <a:prstGeom prst="rect">
              <a:avLst/>
            </a:prstGeom>
          </p:spPr>
        </p:pic>
        <p:sp>
          <p:nvSpPr>
            <p:cNvPr id="7" name="TextBox 7"/>
            <p:cNvSpPr txBox="1"/>
            <p:nvPr/>
          </p:nvSpPr>
          <p:spPr>
            <a:xfrm>
              <a:off x="4487929" y="2335816"/>
              <a:ext cx="659130" cy="1498177"/>
            </a:xfrm>
            <a:prstGeom prst="rect">
              <a:avLst/>
            </a:prstGeom>
          </p:spPr>
          <p:txBody>
            <a:bodyPr lIns="0" tIns="0" rIns="0" bIns="0" rtlCol="0" anchor="t">
              <a:spAutoFit/>
            </a:bodyPr>
            <a:lstStyle/>
            <a:p>
              <a:pPr algn="l">
                <a:lnSpc>
                  <a:spcPts val="8640"/>
                </a:lnSpc>
              </a:pPr>
              <a:r>
                <a:rPr lang="en-US" sz="7200" spc="-286">
                  <a:solidFill>
                    <a:srgbClr val="000000"/>
                  </a:solidFill>
                  <a:latin typeface="Open Sans Bold"/>
                </a:rPr>
                <a:t>&gt;</a:t>
              </a:r>
            </a:p>
          </p:txBody>
        </p:sp>
        <p:pic>
          <p:nvPicPr>
            <p:cNvPr id="8" name="Picture 8"/>
            <p:cNvPicPr>
              <a:picLocks noChangeAspect="1"/>
            </p:cNvPicPr>
            <p:nvPr/>
          </p:nvPicPr>
          <p:blipFill>
            <a:blip r:embed="rId4"/>
            <a:srcRect t="66" b="66"/>
            <a:stretch>
              <a:fillRect/>
            </a:stretch>
          </p:blipFill>
          <p:spPr>
            <a:xfrm>
              <a:off x="0" y="2285209"/>
              <a:ext cx="2203560" cy="1645924"/>
            </a:xfrm>
            <a:prstGeom prst="rect">
              <a:avLst/>
            </a:prstGeom>
          </p:spPr>
        </p:pic>
        <p:sp>
          <p:nvSpPr>
            <p:cNvPr id="9" name="TextBox 9"/>
            <p:cNvSpPr txBox="1"/>
            <p:nvPr/>
          </p:nvSpPr>
          <p:spPr>
            <a:xfrm>
              <a:off x="775696" y="2261942"/>
              <a:ext cx="659130" cy="1498177"/>
            </a:xfrm>
            <a:prstGeom prst="rect">
              <a:avLst/>
            </a:prstGeom>
          </p:spPr>
          <p:txBody>
            <a:bodyPr lIns="0" tIns="0" rIns="0" bIns="0" rtlCol="0" anchor="t">
              <a:spAutoFit/>
            </a:bodyPr>
            <a:lstStyle/>
            <a:p>
              <a:pPr algn="l">
                <a:lnSpc>
                  <a:spcPts val="8640"/>
                </a:lnSpc>
              </a:pPr>
              <a:r>
                <a:rPr lang="en-US" sz="7200" spc="-286">
                  <a:solidFill>
                    <a:srgbClr val="000000"/>
                  </a:solidFill>
                  <a:latin typeface="Open Sans Bold"/>
                </a:rPr>
                <a:t>&lt;</a:t>
              </a:r>
            </a:p>
          </p:txBody>
        </p:sp>
        <p:pic>
          <p:nvPicPr>
            <p:cNvPr id="10" name="Picture 10"/>
            <p:cNvPicPr>
              <a:picLocks noChangeAspect="1"/>
            </p:cNvPicPr>
            <p:nvPr/>
          </p:nvPicPr>
          <p:blipFill>
            <a:blip r:embed="rId5"/>
            <a:srcRect t="16" b="16"/>
            <a:stretch>
              <a:fillRect/>
            </a:stretch>
          </p:blipFill>
          <p:spPr>
            <a:xfrm>
              <a:off x="1679856" y="0"/>
              <a:ext cx="2531364" cy="3012948"/>
            </a:xfrm>
            <a:prstGeom prst="rect">
              <a:avLst/>
            </a:prstGeom>
          </p:spPr>
        </p:pic>
        <p:sp>
          <p:nvSpPr>
            <p:cNvPr id="11" name="TextBox 11"/>
            <p:cNvSpPr txBox="1"/>
            <p:nvPr/>
          </p:nvSpPr>
          <p:spPr>
            <a:xfrm>
              <a:off x="2618132" y="484191"/>
              <a:ext cx="659130" cy="1498177"/>
            </a:xfrm>
            <a:prstGeom prst="rect">
              <a:avLst/>
            </a:prstGeom>
          </p:spPr>
          <p:txBody>
            <a:bodyPr lIns="0" tIns="0" rIns="0" bIns="0" rtlCol="0" anchor="t">
              <a:spAutoFit/>
            </a:bodyPr>
            <a:lstStyle/>
            <a:p>
              <a:pPr algn="l">
                <a:lnSpc>
                  <a:spcPts val="8640"/>
                </a:lnSpc>
              </a:pPr>
              <a:r>
                <a:rPr lang="en-US" sz="7200" spc="-286">
                  <a:solidFill>
                    <a:srgbClr val="000000"/>
                  </a:solidFill>
                  <a:latin typeface="Open Sans Bold"/>
                </a:rPr>
                <a:t>=</a:t>
              </a:r>
            </a:p>
          </p:txBody>
        </p:sp>
        <p:pic>
          <p:nvPicPr>
            <p:cNvPr id="12" name="Picture 12"/>
            <p:cNvPicPr>
              <a:picLocks noChangeAspect="1"/>
            </p:cNvPicPr>
            <p:nvPr/>
          </p:nvPicPr>
          <p:blipFill>
            <a:blip r:embed="rId6"/>
            <a:srcRect l="91" r="91"/>
            <a:stretch>
              <a:fillRect/>
            </a:stretch>
          </p:blipFill>
          <p:spPr>
            <a:xfrm>
              <a:off x="3660469" y="4540587"/>
              <a:ext cx="2221434" cy="1650896"/>
            </a:xfrm>
            <a:prstGeom prst="rect">
              <a:avLst/>
            </a:prstGeom>
          </p:spPr>
        </p:pic>
        <p:sp>
          <p:nvSpPr>
            <p:cNvPr id="13" name="TextBox 13"/>
            <p:cNvSpPr txBox="1"/>
            <p:nvPr/>
          </p:nvSpPr>
          <p:spPr>
            <a:xfrm>
              <a:off x="4537517" y="4540587"/>
              <a:ext cx="1270000" cy="1498177"/>
            </a:xfrm>
            <a:prstGeom prst="rect">
              <a:avLst/>
            </a:prstGeom>
          </p:spPr>
          <p:txBody>
            <a:bodyPr lIns="0" tIns="0" rIns="0" bIns="0" rtlCol="0" anchor="t">
              <a:spAutoFit/>
            </a:bodyPr>
            <a:lstStyle/>
            <a:p>
              <a:pPr algn="l">
                <a:lnSpc>
                  <a:spcPts val="8640"/>
                </a:lnSpc>
              </a:pPr>
              <a:r>
                <a:rPr lang="en-US" sz="7200" spc="-279">
                  <a:solidFill>
                    <a:srgbClr val="000000"/>
                  </a:solidFill>
                  <a:latin typeface="Open Sans Bold"/>
                </a:rPr>
                <a:t>&gt;=</a:t>
              </a:r>
            </a:p>
          </p:txBody>
        </p:sp>
        <p:pic>
          <p:nvPicPr>
            <p:cNvPr id="14" name="Picture 14"/>
            <p:cNvPicPr>
              <a:picLocks noChangeAspect="1"/>
            </p:cNvPicPr>
            <p:nvPr/>
          </p:nvPicPr>
          <p:blipFill>
            <a:blip r:embed="rId7"/>
            <a:srcRect l="91" r="91"/>
            <a:stretch>
              <a:fillRect/>
            </a:stretch>
          </p:blipFill>
          <p:spPr>
            <a:xfrm>
              <a:off x="158277" y="4540587"/>
              <a:ext cx="2203226" cy="1650896"/>
            </a:xfrm>
            <a:prstGeom prst="rect">
              <a:avLst/>
            </a:prstGeom>
          </p:spPr>
        </p:pic>
        <p:sp>
          <p:nvSpPr>
            <p:cNvPr id="15" name="TextBox 15"/>
            <p:cNvSpPr txBox="1"/>
            <p:nvPr/>
          </p:nvSpPr>
          <p:spPr>
            <a:xfrm>
              <a:off x="813973" y="4540587"/>
              <a:ext cx="1271270" cy="1498177"/>
            </a:xfrm>
            <a:prstGeom prst="rect">
              <a:avLst/>
            </a:prstGeom>
          </p:spPr>
          <p:txBody>
            <a:bodyPr lIns="0" tIns="0" rIns="0" bIns="0" rtlCol="0" anchor="t">
              <a:spAutoFit/>
            </a:bodyPr>
            <a:lstStyle/>
            <a:p>
              <a:pPr algn="l">
                <a:lnSpc>
                  <a:spcPts val="8640"/>
                </a:lnSpc>
              </a:pPr>
              <a:r>
                <a:rPr lang="en-US" sz="7200" spc="-271">
                  <a:solidFill>
                    <a:srgbClr val="000000"/>
                  </a:solidFill>
                  <a:latin typeface="Open Sans Bold"/>
                </a:rPr>
                <a:t>&lt;=</a:t>
              </a:r>
            </a:p>
          </p:txBody>
        </p:sp>
        <p:pic>
          <p:nvPicPr>
            <p:cNvPr id="16" name="Picture 16"/>
            <p:cNvPicPr>
              <a:picLocks noChangeAspect="1"/>
            </p:cNvPicPr>
            <p:nvPr/>
          </p:nvPicPr>
          <p:blipFill>
            <a:blip r:embed="rId8"/>
            <a:srcRect l="73" r="73"/>
            <a:stretch>
              <a:fillRect/>
            </a:stretch>
          </p:blipFill>
          <p:spPr>
            <a:xfrm>
              <a:off x="1449608" y="6138570"/>
              <a:ext cx="3140964" cy="2634996"/>
            </a:xfrm>
            <a:prstGeom prst="rect">
              <a:avLst/>
            </a:prstGeom>
          </p:spPr>
        </p:pic>
        <p:sp>
          <p:nvSpPr>
            <p:cNvPr id="17" name="TextBox 17"/>
            <p:cNvSpPr txBox="1"/>
            <p:nvPr/>
          </p:nvSpPr>
          <p:spPr>
            <a:xfrm>
              <a:off x="2618132" y="6655108"/>
              <a:ext cx="1270000" cy="1498177"/>
            </a:xfrm>
            <a:prstGeom prst="rect">
              <a:avLst/>
            </a:prstGeom>
          </p:spPr>
          <p:txBody>
            <a:bodyPr lIns="0" tIns="0" rIns="0" bIns="0" rtlCol="0" anchor="t">
              <a:spAutoFit/>
            </a:bodyPr>
            <a:lstStyle/>
            <a:p>
              <a:pPr algn="l">
                <a:lnSpc>
                  <a:spcPts val="8640"/>
                </a:lnSpc>
              </a:pPr>
              <a:r>
                <a:rPr lang="en-US" sz="7200" spc="-279">
                  <a:solidFill>
                    <a:srgbClr val="000000"/>
                  </a:solidFill>
                  <a:latin typeface="Open Sans Bold"/>
                </a:rPr>
                <a:t>&lt;&gt;</a:t>
              </a:r>
            </a:p>
          </p:txBody>
        </p:sp>
      </p:grpSp>
      <p:pic>
        <p:nvPicPr>
          <p:cNvPr id="18" name="Picture 18"/>
          <p:cNvPicPr>
            <a:picLocks noChangeAspect="1"/>
          </p:cNvPicPr>
          <p:nvPr/>
        </p:nvPicPr>
        <p:blipFill>
          <a:blip r:embed="rId9"/>
          <a:srcRect t="142" b="142"/>
          <a:stretch>
            <a:fillRect/>
          </a:stretch>
        </p:blipFill>
        <p:spPr>
          <a:xfrm>
            <a:off x="13862211" y="3513435"/>
            <a:ext cx="1654082" cy="1233612"/>
          </a:xfrm>
          <a:prstGeom prst="rect">
            <a:avLst/>
          </a:prstGeom>
        </p:spPr>
      </p:pic>
      <p:sp>
        <p:nvSpPr>
          <p:cNvPr id="19" name="TextBox 19"/>
          <p:cNvSpPr txBox="1"/>
          <p:nvPr/>
        </p:nvSpPr>
        <p:spPr>
          <a:xfrm>
            <a:off x="14248827" y="3901756"/>
            <a:ext cx="880110"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AND</a:t>
            </a:r>
          </a:p>
        </p:txBody>
      </p:sp>
      <p:pic>
        <p:nvPicPr>
          <p:cNvPr id="20" name="Picture 20"/>
          <p:cNvPicPr>
            <a:picLocks noChangeAspect="1"/>
          </p:cNvPicPr>
          <p:nvPr/>
        </p:nvPicPr>
        <p:blipFill>
          <a:blip r:embed="rId10"/>
          <a:srcRect t="42" b="42"/>
          <a:stretch>
            <a:fillRect/>
          </a:stretch>
        </p:blipFill>
        <p:spPr>
          <a:xfrm>
            <a:off x="13862211" y="6082959"/>
            <a:ext cx="1654082" cy="1236099"/>
          </a:xfrm>
          <a:prstGeom prst="rect">
            <a:avLst/>
          </a:prstGeom>
        </p:spPr>
      </p:pic>
      <p:sp>
        <p:nvSpPr>
          <p:cNvPr id="21" name="TextBox 21"/>
          <p:cNvSpPr txBox="1"/>
          <p:nvPr/>
        </p:nvSpPr>
        <p:spPr>
          <a:xfrm>
            <a:off x="14294547" y="6399517"/>
            <a:ext cx="784860"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OR</a:t>
            </a:r>
          </a:p>
        </p:txBody>
      </p:sp>
      <p:pic>
        <p:nvPicPr>
          <p:cNvPr id="22" name="Picture 22"/>
          <p:cNvPicPr>
            <a:picLocks noChangeAspect="1"/>
          </p:cNvPicPr>
          <p:nvPr/>
        </p:nvPicPr>
        <p:blipFill>
          <a:blip r:embed="rId11"/>
          <a:srcRect t="142" b="142"/>
          <a:stretch>
            <a:fillRect/>
          </a:stretch>
        </p:blipFill>
        <p:spPr>
          <a:xfrm>
            <a:off x="13862211" y="8652382"/>
            <a:ext cx="1654082" cy="1233612"/>
          </a:xfrm>
          <a:prstGeom prst="rect">
            <a:avLst/>
          </a:prstGeom>
        </p:spPr>
      </p:pic>
      <p:sp>
        <p:nvSpPr>
          <p:cNvPr id="23" name="TextBox 23"/>
          <p:cNvSpPr txBox="1"/>
          <p:nvPr/>
        </p:nvSpPr>
        <p:spPr>
          <a:xfrm>
            <a:off x="14257973" y="9040723"/>
            <a:ext cx="85629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NOT</a:t>
            </a:r>
          </a:p>
        </p:txBody>
      </p:sp>
      <p:pic>
        <p:nvPicPr>
          <p:cNvPr id="24" name="Picture 24"/>
          <p:cNvPicPr>
            <a:picLocks noChangeAspect="1"/>
          </p:cNvPicPr>
          <p:nvPr/>
        </p:nvPicPr>
        <p:blipFill>
          <a:blip r:embed="rId12"/>
          <a:srcRect t="142" b="142"/>
          <a:stretch>
            <a:fillRect/>
          </a:stretch>
        </p:blipFill>
        <p:spPr>
          <a:xfrm>
            <a:off x="8375811" y="3582015"/>
            <a:ext cx="1654082" cy="1233612"/>
          </a:xfrm>
          <a:prstGeom prst="rect">
            <a:avLst/>
          </a:prstGeom>
        </p:spPr>
      </p:pic>
      <p:sp>
        <p:nvSpPr>
          <p:cNvPr id="25" name="TextBox 25"/>
          <p:cNvSpPr txBox="1"/>
          <p:nvPr/>
        </p:nvSpPr>
        <p:spPr>
          <a:xfrm>
            <a:off x="8940164" y="3966260"/>
            <a:ext cx="517207" cy="437833"/>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IN</a:t>
            </a:r>
          </a:p>
        </p:txBody>
      </p:sp>
      <p:pic>
        <p:nvPicPr>
          <p:cNvPr id="26" name="Picture 26"/>
          <p:cNvPicPr>
            <a:picLocks noChangeAspect="1"/>
          </p:cNvPicPr>
          <p:nvPr/>
        </p:nvPicPr>
        <p:blipFill>
          <a:blip r:embed="rId13"/>
          <a:srcRect t="163" b="163"/>
          <a:stretch>
            <a:fillRect/>
          </a:stretch>
        </p:blipFill>
        <p:spPr>
          <a:xfrm>
            <a:off x="7861492" y="6082899"/>
            <a:ext cx="2673617" cy="1233612"/>
          </a:xfrm>
          <a:prstGeom prst="rect">
            <a:avLst/>
          </a:prstGeom>
        </p:spPr>
      </p:pic>
      <p:sp>
        <p:nvSpPr>
          <p:cNvPr id="27" name="TextBox 27"/>
          <p:cNvSpPr txBox="1"/>
          <p:nvPr/>
        </p:nvSpPr>
        <p:spPr>
          <a:xfrm>
            <a:off x="8246172" y="6468097"/>
            <a:ext cx="1911668"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BETWEEN</a:t>
            </a:r>
          </a:p>
        </p:txBody>
      </p:sp>
      <p:pic>
        <p:nvPicPr>
          <p:cNvPr id="28" name="Picture 28"/>
          <p:cNvPicPr>
            <a:picLocks noChangeAspect="1"/>
          </p:cNvPicPr>
          <p:nvPr/>
        </p:nvPicPr>
        <p:blipFill>
          <a:blip r:embed="rId14"/>
          <a:srcRect t="142" b="142"/>
          <a:stretch>
            <a:fillRect/>
          </a:stretch>
        </p:blipFill>
        <p:spPr>
          <a:xfrm>
            <a:off x="8375811" y="8643238"/>
            <a:ext cx="1654082" cy="1233612"/>
          </a:xfrm>
          <a:prstGeom prst="rect">
            <a:avLst/>
          </a:prstGeom>
        </p:spPr>
      </p:pic>
      <p:sp>
        <p:nvSpPr>
          <p:cNvPr id="29" name="TextBox 29"/>
          <p:cNvSpPr txBox="1"/>
          <p:nvPr/>
        </p:nvSpPr>
        <p:spPr>
          <a:xfrm>
            <a:off x="8729853" y="9029750"/>
            <a:ext cx="944880"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LIKE</a:t>
            </a:r>
          </a:p>
        </p:txBody>
      </p:sp>
      <p:pic>
        <p:nvPicPr>
          <p:cNvPr id="30" name="Picture 30"/>
          <p:cNvPicPr>
            <a:picLocks noChangeAspect="1"/>
          </p:cNvPicPr>
          <p:nvPr/>
        </p:nvPicPr>
        <p:blipFill>
          <a:blip r:embed="rId15"/>
          <a:srcRect t="14180" b="19681"/>
          <a:stretch>
            <a:fillRect/>
          </a:stretch>
        </p:blipFill>
        <p:spPr>
          <a:xfrm>
            <a:off x="16086986" y="9741104"/>
            <a:ext cx="2201014" cy="545896"/>
          </a:xfrm>
          <a:prstGeom prst="rect">
            <a:avLst/>
          </a:prstGeom>
        </p:spPr>
      </p:pic>
      <p:pic>
        <p:nvPicPr>
          <p:cNvPr id="31" name="Picture 31"/>
          <p:cNvPicPr>
            <a:picLocks noChangeAspect="1"/>
          </p:cNvPicPr>
          <p:nvPr/>
        </p:nvPicPr>
        <p:blipFill>
          <a:blip r:embed="rId16"/>
          <a:srcRect/>
          <a:stretch>
            <a:fillRect/>
          </a:stretch>
        </p:blipFill>
        <p:spPr>
          <a:xfrm>
            <a:off x="16384102" y="285444"/>
            <a:ext cx="1308813" cy="1656871"/>
          </a:xfrm>
          <a:prstGeom prst="rect">
            <a:avLst/>
          </a:prstGeom>
        </p:spPr>
      </p:pic>
      <p:sp>
        <p:nvSpPr>
          <p:cNvPr id="32" name="TextBox 3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9873614"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WHERE Clause</a:t>
            </a:r>
          </a:p>
        </p:txBody>
      </p:sp>
      <p:graphicFrame>
        <p:nvGraphicFramePr>
          <p:cNvPr id="4" name="Table 4"/>
          <p:cNvGraphicFramePr>
            <a:graphicFrameLocks noGrp="1"/>
          </p:cNvGraphicFramePr>
          <p:nvPr/>
        </p:nvGraphicFramePr>
        <p:xfrm>
          <a:off x="1685148" y="3801160"/>
          <a:ext cx="14401837" cy="5610697"/>
        </p:xfrm>
        <a:graphic>
          <a:graphicData uri="http://schemas.openxmlformats.org/drawingml/2006/table">
            <a:tbl>
              <a:tblPr/>
              <a:tblGrid>
                <a:gridCol w="2223452">
                  <a:extLst>
                    <a:ext uri="{9D8B030D-6E8A-4147-A177-3AD203B41FA5}">
                      <a16:colId xmlns:a16="http://schemas.microsoft.com/office/drawing/2014/main" val="20000"/>
                    </a:ext>
                  </a:extLst>
                </a:gridCol>
                <a:gridCol w="2783259">
                  <a:extLst>
                    <a:ext uri="{9D8B030D-6E8A-4147-A177-3AD203B41FA5}">
                      <a16:colId xmlns:a16="http://schemas.microsoft.com/office/drawing/2014/main" val="20001"/>
                    </a:ext>
                  </a:extLst>
                </a:gridCol>
                <a:gridCol w="2401700">
                  <a:extLst>
                    <a:ext uri="{9D8B030D-6E8A-4147-A177-3AD203B41FA5}">
                      <a16:colId xmlns:a16="http://schemas.microsoft.com/office/drawing/2014/main" val="20002"/>
                    </a:ext>
                  </a:extLst>
                </a:gridCol>
                <a:gridCol w="1744410">
                  <a:extLst>
                    <a:ext uri="{9D8B030D-6E8A-4147-A177-3AD203B41FA5}">
                      <a16:colId xmlns:a16="http://schemas.microsoft.com/office/drawing/2014/main" val="20003"/>
                    </a:ext>
                  </a:extLst>
                </a:gridCol>
                <a:gridCol w="2624507">
                  <a:extLst>
                    <a:ext uri="{9D8B030D-6E8A-4147-A177-3AD203B41FA5}">
                      <a16:colId xmlns:a16="http://schemas.microsoft.com/office/drawing/2014/main" val="20004"/>
                    </a:ext>
                  </a:extLst>
                </a:gridCol>
                <a:gridCol w="2624509">
                  <a:extLst>
                    <a:ext uri="{9D8B030D-6E8A-4147-A177-3AD203B41FA5}">
                      <a16:colId xmlns:a16="http://schemas.microsoft.com/office/drawing/2014/main" val="20005"/>
                    </a:ext>
                  </a:extLst>
                </a:gridCol>
              </a:tblGrid>
              <a:tr h="973202">
                <a:tc>
                  <a:txBody>
                    <a:bodyPr/>
                    <a:lstStyle/>
                    <a:p>
                      <a:pPr algn="ctr">
                        <a:lnSpc>
                          <a:spcPts val="3240"/>
                        </a:lnSpc>
                        <a:defRPr/>
                      </a:pPr>
                      <a:r>
                        <a:rPr lang="en-US" sz="2700" spc="11">
                          <a:solidFill>
                            <a:srgbClr val="FFFFFF"/>
                          </a:solidFill>
                          <a:latin typeface="Montserrat Bold"/>
                        </a:rPr>
                        <a:t>Customer</a:t>
                      </a:r>
                      <a:endParaRPr lang="en-US" sz="1100"/>
                    </a:p>
                    <a:p>
                      <a:pPr algn="ctr">
                        <a:lnSpc>
                          <a:spcPts val="3240"/>
                        </a:lnSpc>
                      </a:pPr>
                      <a:r>
                        <a:rPr lang="en-US" sz="2700" spc="26">
                          <a:solidFill>
                            <a:srgbClr val="FFFFFF"/>
                          </a:solidFill>
                          <a:latin typeface="Montserrat Bold"/>
                        </a:rPr>
                        <a:t>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Customer</a:t>
                      </a:r>
                      <a:endParaRPr lang="en-US" sz="1100"/>
                    </a:p>
                    <a:p>
                      <a:pPr algn="ctr">
                        <a:lnSpc>
                          <a:spcPts val="3240"/>
                        </a:lnSpc>
                      </a:pPr>
                      <a:r>
                        <a:rPr lang="en-US" sz="2700" spc="18">
                          <a:solidFill>
                            <a:srgbClr val="FFFFFF"/>
                          </a:solidFill>
                          <a:latin typeface="Montserrat Bold"/>
                        </a:rPr>
                        <a:t>Name</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Phone</a:t>
                      </a:r>
                      <a:endParaRPr lang="en-US" sz="1100"/>
                    </a:p>
                    <a:p>
                      <a:pPr algn="l">
                        <a:lnSpc>
                          <a:spcPts val="3240"/>
                        </a:lnSpc>
                      </a:pPr>
                      <a:r>
                        <a:rPr lang="en-US" sz="2700" spc="11">
                          <a:solidFill>
                            <a:srgbClr val="FFFFFF"/>
                          </a:solidFill>
                          <a:latin typeface="Montserrat Bold"/>
                        </a:rPr>
                        <a:t>Number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Bill Amount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688719">
                <a:tc>
                  <a:txBody>
                    <a:bodyPr/>
                    <a:lstStyle/>
                    <a:p>
                      <a:pPr algn="l">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900123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58132">
                <a:tc>
                  <a:txBody>
                    <a:bodyPr/>
                    <a:lstStyle/>
                    <a:p>
                      <a:pPr algn="l">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988753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58132">
                <a:tc>
                  <a:txBody>
                    <a:bodyPr/>
                    <a:lstStyle/>
                    <a:p>
                      <a:pPr algn="l">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984501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58131">
                <a:tc>
                  <a:txBody>
                    <a:bodyPr/>
                    <a:lstStyle/>
                    <a:p>
                      <a:pPr algn="l">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973810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1200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58132">
                <a:tc>
                  <a:txBody>
                    <a:bodyPr/>
                    <a:lstStyle/>
                    <a:p>
                      <a:pPr algn="l">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974296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58131">
                <a:tc>
                  <a:txBody>
                    <a:bodyPr/>
                    <a:lstStyle/>
                    <a:p>
                      <a:pPr algn="l">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770575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58118">
                <a:tc>
                  <a:txBody>
                    <a:bodyPr/>
                    <a:lstStyle/>
                    <a:p>
                      <a:pPr algn="l">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654215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287170" y="2549258"/>
            <a:ext cx="14949488" cy="1251902"/>
          </a:xfrm>
          <a:prstGeom prst="rect">
            <a:avLst/>
          </a:prstGeom>
        </p:spPr>
        <p:txBody>
          <a:bodyPr lIns="0" tIns="0" rIns="0" bIns="0" rtlCol="0" anchor="t">
            <a:spAutoFit/>
          </a:bodyPr>
          <a:lstStyle/>
          <a:p>
            <a:pPr algn="l">
              <a:lnSpc>
                <a:spcPts val="2879"/>
              </a:lnSpc>
            </a:pPr>
            <a:r>
              <a:rPr lang="en-US" sz="2400" spc="15">
                <a:solidFill>
                  <a:srgbClr val="000000"/>
                </a:solidFill>
                <a:latin typeface="Montserrat Bold"/>
              </a:rPr>
              <a:t>WHERE </a:t>
            </a:r>
            <a:r>
              <a:rPr lang="en-US" sz="2400" spc="15">
                <a:solidFill>
                  <a:srgbClr val="000000"/>
                </a:solidFill>
                <a:latin typeface="Montserrat"/>
              </a:rPr>
              <a:t>Clause is not only used with SELECT, it is also used in UPDATE, DELETE statements.</a:t>
            </a:r>
          </a:p>
          <a:p>
            <a:pPr algn="l">
              <a:lnSpc>
                <a:spcPts val="2879"/>
              </a:lnSpc>
            </a:pPr>
            <a:endParaRPr lang="en-US" sz="2400" spc="15">
              <a:solidFill>
                <a:srgbClr val="000000"/>
              </a:solidFill>
              <a:latin typeface="Montserrat"/>
            </a:endParaRPr>
          </a:p>
          <a:p>
            <a:pPr algn="l">
              <a:lnSpc>
                <a:spcPts val="3240"/>
              </a:lnSpc>
            </a:pPr>
            <a:r>
              <a:rPr lang="en-US" sz="2700" spc="18">
                <a:solidFill>
                  <a:srgbClr val="000000"/>
                </a:solidFill>
                <a:latin typeface="Montserrat"/>
              </a:rPr>
              <a:t>Customer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287170" y="3132328"/>
            <a:ext cx="14815185" cy="5377497"/>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SELECT </a:t>
            </a:r>
            <a:r>
              <a:rPr lang="en-US" sz="2700" spc="18">
                <a:solidFill>
                  <a:srgbClr val="000000"/>
                </a:solidFill>
                <a:latin typeface="Montserrat Bold"/>
              </a:rPr>
              <a:t>statement is used to retrieve data from the database.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SELECT DISTINCT </a:t>
            </a:r>
            <a:r>
              <a:rPr lang="en-US" sz="2700" spc="18">
                <a:solidFill>
                  <a:srgbClr val="000000"/>
                </a:solidFill>
                <a:latin typeface="Montserrat Bold"/>
              </a:rPr>
              <a:t>is used to return only the distinct values from the table.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1">
                <a:solidFill>
                  <a:srgbClr val="00AF50"/>
                </a:solidFill>
                <a:latin typeface="Montserrat Bold"/>
              </a:rPr>
              <a:t>SELECT COUNT() </a:t>
            </a:r>
            <a:r>
              <a:rPr lang="en-US" sz="2700" spc="11">
                <a:solidFill>
                  <a:srgbClr val="000000"/>
                </a:solidFill>
                <a:latin typeface="Montserrat Bold"/>
              </a:rPr>
              <a:t>function is used to return number of rows in a query.</a:t>
            </a:r>
          </a:p>
          <a:p>
            <a:pPr marL="506730" lvl="1" indent="-253365" algn="l">
              <a:lnSpc>
                <a:spcPts val="3240"/>
              </a:lnSpc>
            </a:pPr>
            <a:endParaRPr lang="en-US" sz="2700" spc="11">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WHERE </a:t>
            </a:r>
            <a:r>
              <a:rPr lang="en-US" sz="2700" spc="18">
                <a:solidFill>
                  <a:srgbClr val="000000"/>
                </a:solidFill>
                <a:latin typeface="Montserrat Bold"/>
              </a:rPr>
              <a:t>clause is used to filter records based on a condition.</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1">
                <a:solidFill>
                  <a:srgbClr val="00AF50"/>
                </a:solidFill>
                <a:latin typeface="Montserrat Bold"/>
              </a:rPr>
              <a:t>ALIAS </a:t>
            </a:r>
            <a:r>
              <a:rPr lang="en-US" sz="2700" spc="11">
                <a:solidFill>
                  <a:srgbClr val="000000"/>
                </a:solidFill>
                <a:latin typeface="Montserrat Bold"/>
              </a:rPr>
              <a:t>name is a temporary name given to a column or a table in a query.</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sp>
        <p:nvSpPr>
          <p:cNvPr id="4" name="TextBox 4"/>
          <p:cNvSpPr txBox="1"/>
          <p:nvPr/>
        </p:nvSpPr>
        <p:spPr>
          <a:xfrm>
            <a:off x="3217733" y="2414210"/>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a:rPr>
              <a:t>Structured Query Language  (SQL)</a:t>
            </a:r>
          </a:p>
        </p:txBody>
      </p:sp>
      <p:sp>
        <p:nvSpPr>
          <p:cNvPr id="5" name="TextBox 5"/>
          <p:cNvSpPr txBox="1"/>
          <p:nvPr/>
        </p:nvSpPr>
        <p:spPr>
          <a:xfrm>
            <a:off x="3217733" y="3628431"/>
            <a:ext cx="9404032"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Module-4 : SQL Aggregate Functions</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6236"/>
            <a:ext cx="3774983" cy="394722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3879222" y="5844202"/>
            <a:ext cx="3774983" cy="394722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532871" y="5807214"/>
            <a:ext cx="3451086" cy="34510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6477" y="3197433"/>
            <a:ext cx="2780366"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2732" y="3037872"/>
            <a:ext cx="2419347"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10012490" y="3037872"/>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9626" y="3108108"/>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256471" y="5500624"/>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19392" y="5500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845326" y="5294884"/>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3805926" y="5500624"/>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7"/>
          <a:srcRect t="99" b="99"/>
          <a:stretch>
            <a:fillRect/>
          </a:stretch>
        </p:blipFill>
        <p:spPr>
          <a:xfrm>
            <a:off x="1442452" y="7395183"/>
            <a:ext cx="3128415" cy="1482522"/>
          </a:xfrm>
          <a:prstGeom prst="rect">
            <a:avLst/>
          </a:prstGeom>
        </p:spPr>
      </p:pic>
      <p:sp>
        <p:nvSpPr>
          <p:cNvPr id="21" name="TextBox 21"/>
          <p:cNvSpPr txBox="1"/>
          <p:nvPr/>
        </p:nvSpPr>
        <p:spPr>
          <a:xfrm>
            <a:off x="2161221" y="7692517"/>
            <a:ext cx="1667440"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6020741" y="7665212"/>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651422" y="7665212"/>
            <a:ext cx="2685773" cy="828675"/>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015476" y="7665212"/>
            <a:ext cx="1894480"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1"/>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2"/>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grpSp>
        <p:nvGrpSpPr>
          <p:cNvPr id="6" name="Group 6"/>
          <p:cNvGrpSpPr/>
          <p:nvPr/>
        </p:nvGrpSpPr>
        <p:grpSpPr>
          <a:xfrm>
            <a:off x="1293274" y="3396946"/>
            <a:ext cx="9062935" cy="3800475"/>
            <a:chOff x="0" y="0"/>
            <a:chExt cx="12083913" cy="5067300"/>
          </a:xfrm>
        </p:grpSpPr>
        <p:sp>
          <p:nvSpPr>
            <p:cNvPr id="7" name="TextBox 7"/>
            <p:cNvSpPr txBox="1"/>
            <p:nvPr/>
          </p:nvSpPr>
          <p:spPr>
            <a:xfrm>
              <a:off x="592953" y="0"/>
              <a:ext cx="11490960" cy="5067300"/>
            </a:xfrm>
            <a:prstGeom prst="rect">
              <a:avLst/>
            </a:prstGeom>
          </p:spPr>
          <p:txBody>
            <a:bodyPr lIns="0" tIns="0" rIns="0" bIns="0" rtlCol="0" anchor="t">
              <a:spAutoFit/>
            </a:bodyPr>
            <a:lstStyle/>
            <a:p>
              <a:pPr algn="l">
                <a:lnSpc>
                  <a:spcPts val="4320"/>
                </a:lnSpc>
              </a:pPr>
              <a:r>
                <a:rPr lang="en-US" sz="3600" spc="34">
                  <a:solidFill>
                    <a:srgbClr val="000000"/>
                  </a:solidFill>
                  <a:latin typeface="Montserrat"/>
                </a:rPr>
                <a:t>SQL – ORDER BY</a:t>
              </a:r>
            </a:p>
            <a:p>
              <a:pPr marL="669608" lvl="1" indent="-334804" algn="l">
                <a:lnSpc>
                  <a:spcPts val="4320"/>
                </a:lnSpc>
              </a:pPr>
              <a:endParaRPr lang="en-US" sz="3600" spc="34">
                <a:solidFill>
                  <a:srgbClr val="000000"/>
                </a:solidFill>
                <a:latin typeface="Montserrat"/>
              </a:endParaRPr>
            </a:p>
            <a:p>
              <a:pPr algn="l">
                <a:lnSpc>
                  <a:spcPts val="4320"/>
                </a:lnSpc>
              </a:pPr>
              <a:r>
                <a:rPr lang="en-US" sz="3600" spc="12">
                  <a:solidFill>
                    <a:srgbClr val="000000"/>
                  </a:solidFill>
                  <a:latin typeface="Montserrat"/>
                </a:rPr>
                <a:t>SQL – INSERT INTO, NULL VALUES</a:t>
              </a:r>
            </a:p>
            <a:p>
              <a:pPr marL="669608" lvl="1" indent="-334804" algn="l">
                <a:lnSpc>
                  <a:spcPts val="4320"/>
                </a:lnSpc>
              </a:pPr>
              <a:endParaRPr lang="en-US" sz="3600" spc="12">
                <a:solidFill>
                  <a:srgbClr val="000000"/>
                </a:solidFill>
                <a:latin typeface="Montserrat"/>
              </a:endParaRPr>
            </a:p>
            <a:p>
              <a:pPr algn="l">
                <a:lnSpc>
                  <a:spcPts val="4320"/>
                </a:lnSpc>
              </a:pPr>
              <a:r>
                <a:rPr lang="en-US" sz="3600" spc="27">
                  <a:solidFill>
                    <a:srgbClr val="000000"/>
                  </a:solidFill>
                  <a:latin typeface="Montserrat"/>
                </a:rPr>
                <a:t>SQL – UPDATE, DELETE</a:t>
              </a:r>
            </a:p>
            <a:p>
              <a:pPr marL="669608" lvl="1" indent="-334804" algn="l">
                <a:lnSpc>
                  <a:spcPts val="4320"/>
                </a:lnSpc>
              </a:pPr>
              <a:endParaRPr lang="en-US" sz="3600" spc="27">
                <a:solidFill>
                  <a:srgbClr val="000000"/>
                </a:solidFill>
                <a:latin typeface="Montserrat"/>
              </a:endParaRPr>
            </a:p>
            <a:p>
              <a:pPr algn="l">
                <a:lnSpc>
                  <a:spcPts val="4320"/>
                </a:lnSpc>
              </a:pPr>
              <a:r>
                <a:rPr lang="en-US" sz="3600" spc="34">
                  <a:solidFill>
                    <a:srgbClr val="000000"/>
                  </a:solidFill>
                  <a:latin typeface="Montserrat"/>
                </a:rPr>
                <a:t>SQL – AGGREGATE FUNCTIONS</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94269"/>
              <a:ext cx="394368" cy="456576"/>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90645"/>
              <a:ext cx="394368" cy="456576"/>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67624"/>
              <a:ext cx="394368" cy="45657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93274" y="6747693"/>
            <a:ext cx="295776" cy="342432"/>
          </a:xfrm>
          <a:prstGeom prst="rect">
            <a:avLst/>
          </a:prstGeom>
        </p:spPr>
      </p:pic>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8491"/>
            <a:ext cx="6584632"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What is	Data?</a:t>
            </a:r>
          </a:p>
        </p:txBody>
      </p:sp>
      <p:sp>
        <p:nvSpPr>
          <p:cNvPr id="4" name="TextBox 4"/>
          <p:cNvSpPr txBox="1"/>
          <p:nvPr/>
        </p:nvSpPr>
        <p:spPr>
          <a:xfrm>
            <a:off x="1521713" y="2754247"/>
            <a:ext cx="16237268" cy="342846"/>
          </a:xfrm>
          <a:prstGeom prst="rect">
            <a:avLst/>
          </a:prstGeom>
        </p:spPr>
        <p:txBody>
          <a:bodyPr lIns="0" tIns="0" rIns="0" bIns="0" rtlCol="0" anchor="t">
            <a:spAutoFit/>
          </a:bodyPr>
          <a:lstStyle/>
          <a:p>
            <a:pPr algn="l">
              <a:lnSpc>
                <a:spcPts val="2759"/>
              </a:lnSpc>
            </a:pPr>
            <a:r>
              <a:rPr lang="en-US" sz="2299" spc="5">
                <a:solidFill>
                  <a:srgbClr val="000000"/>
                </a:solidFill>
                <a:latin typeface="Inter"/>
              </a:rPr>
              <a:t>“Data is raw facts and figures, such as numbers, words, measurements, notes or just description of things.”</a:t>
            </a:r>
          </a:p>
        </p:txBody>
      </p:sp>
      <p:sp>
        <p:nvSpPr>
          <p:cNvPr id="5" name="TextBox 5"/>
          <p:cNvSpPr txBox="1"/>
          <p:nvPr/>
        </p:nvSpPr>
        <p:spPr>
          <a:xfrm>
            <a:off x="1306828" y="4341686"/>
            <a:ext cx="3575685" cy="482917"/>
          </a:xfrm>
          <a:prstGeom prst="rect">
            <a:avLst/>
          </a:prstGeom>
        </p:spPr>
        <p:txBody>
          <a:bodyPr lIns="0" tIns="0" rIns="0" bIns="0" rtlCol="0" anchor="t">
            <a:spAutoFit/>
          </a:bodyPr>
          <a:lstStyle/>
          <a:p>
            <a:pPr algn="l">
              <a:lnSpc>
                <a:spcPts val="3600"/>
              </a:lnSpc>
            </a:pPr>
            <a:r>
              <a:rPr lang="en-US" sz="3000" spc="21">
                <a:solidFill>
                  <a:srgbClr val="000000"/>
                </a:solidFill>
                <a:latin typeface="Montserrat"/>
              </a:rPr>
              <a:t>Examples of Data:</a:t>
            </a:r>
          </a:p>
        </p:txBody>
      </p:sp>
      <p:grpSp>
        <p:nvGrpSpPr>
          <p:cNvPr id="6" name="Group 6"/>
          <p:cNvGrpSpPr/>
          <p:nvPr/>
        </p:nvGrpSpPr>
        <p:grpSpPr>
          <a:xfrm>
            <a:off x="2199131" y="5783579"/>
            <a:ext cx="2149029" cy="718374"/>
            <a:chOff x="0" y="0"/>
            <a:chExt cx="2865372" cy="957832"/>
          </a:xfrm>
        </p:grpSpPr>
        <p:sp>
          <p:nvSpPr>
            <p:cNvPr id="7" name="Freeform 7"/>
            <p:cNvSpPr/>
            <p:nvPr/>
          </p:nvSpPr>
          <p:spPr>
            <a:xfrm>
              <a:off x="0" y="0"/>
              <a:ext cx="2865374" cy="957834"/>
            </a:xfrm>
            <a:custGeom>
              <a:avLst/>
              <a:gdLst/>
              <a:ahLst/>
              <a:cxnLst/>
              <a:rect l="l" t="t" r="r" b="b"/>
              <a:pathLst>
                <a:path w="2865374" h="957834">
                  <a:moveTo>
                    <a:pt x="12192" y="0"/>
                  </a:moveTo>
                  <a:lnTo>
                    <a:pt x="2853182" y="0"/>
                  </a:lnTo>
                  <a:cubicBezTo>
                    <a:pt x="2859913" y="0"/>
                    <a:pt x="2865374" y="5461"/>
                    <a:pt x="2865374" y="12192"/>
                  </a:cubicBezTo>
                  <a:lnTo>
                    <a:pt x="2865374" y="945642"/>
                  </a:lnTo>
                  <a:cubicBezTo>
                    <a:pt x="2865374" y="952373"/>
                    <a:pt x="2859913" y="957834"/>
                    <a:pt x="2853182" y="957834"/>
                  </a:cubicBezTo>
                  <a:lnTo>
                    <a:pt x="12192" y="957834"/>
                  </a:lnTo>
                  <a:cubicBezTo>
                    <a:pt x="5461" y="957834"/>
                    <a:pt x="0" y="952373"/>
                    <a:pt x="0" y="945642"/>
                  </a:cubicBezTo>
                  <a:lnTo>
                    <a:pt x="0" y="12192"/>
                  </a:lnTo>
                  <a:cubicBezTo>
                    <a:pt x="0" y="5461"/>
                    <a:pt x="5461" y="0"/>
                    <a:pt x="12192" y="0"/>
                  </a:cubicBezTo>
                  <a:moveTo>
                    <a:pt x="12192" y="24384"/>
                  </a:moveTo>
                  <a:lnTo>
                    <a:pt x="12192" y="12192"/>
                  </a:lnTo>
                  <a:lnTo>
                    <a:pt x="24384" y="12192"/>
                  </a:lnTo>
                  <a:lnTo>
                    <a:pt x="24384" y="945642"/>
                  </a:lnTo>
                  <a:lnTo>
                    <a:pt x="12192" y="945642"/>
                  </a:lnTo>
                  <a:lnTo>
                    <a:pt x="12192" y="933450"/>
                  </a:lnTo>
                  <a:lnTo>
                    <a:pt x="2853182" y="933450"/>
                  </a:lnTo>
                  <a:lnTo>
                    <a:pt x="2853182" y="945642"/>
                  </a:lnTo>
                  <a:lnTo>
                    <a:pt x="2840990" y="945642"/>
                  </a:lnTo>
                  <a:lnTo>
                    <a:pt x="2840990" y="12192"/>
                  </a:lnTo>
                  <a:lnTo>
                    <a:pt x="2853182" y="12192"/>
                  </a:lnTo>
                  <a:lnTo>
                    <a:pt x="2853182" y="24384"/>
                  </a:lnTo>
                  <a:lnTo>
                    <a:pt x="12192" y="24384"/>
                  </a:lnTo>
                  <a:close/>
                </a:path>
              </a:pathLst>
            </a:custGeom>
            <a:solidFill>
              <a:srgbClr val="2E528F"/>
            </a:solidFill>
          </p:spPr>
        </p:sp>
        <p:sp>
          <p:nvSpPr>
            <p:cNvPr id="8" name="TextBox 8"/>
            <p:cNvSpPr txBox="1"/>
            <p:nvPr/>
          </p:nvSpPr>
          <p:spPr>
            <a:xfrm>
              <a:off x="0" y="0"/>
              <a:ext cx="2865372" cy="957832"/>
            </a:xfrm>
            <a:prstGeom prst="rect">
              <a:avLst/>
            </a:prstGeom>
          </p:spPr>
          <p:txBody>
            <a:bodyPr lIns="50800" tIns="50800" rIns="50800" bIns="50800" rtlCol="0" anchor="t"/>
            <a:lstStyle/>
            <a:p>
              <a:pPr algn="l">
                <a:lnSpc>
                  <a:spcPts val="2520"/>
                </a:lnSpc>
              </a:pPr>
              <a:r>
                <a:rPr lang="en-US" sz="2100" spc="12">
                  <a:solidFill>
                    <a:srgbClr val="44536A"/>
                  </a:solidFill>
                  <a:latin typeface="Montserrat"/>
                </a:rPr>
                <a:t>45,35,11,50</a:t>
              </a:r>
            </a:p>
          </p:txBody>
        </p:sp>
      </p:grpSp>
      <p:grpSp>
        <p:nvGrpSpPr>
          <p:cNvPr id="9" name="Group 9"/>
          <p:cNvGrpSpPr/>
          <p:nvPr/>
        </p:nvGrpSpPr>
        <p:grpSpPr>
          <a:xfrm>
            <a:off x="2199131" y="6995159"/>
            <a:ext cx="2149029" cy="723137"/>
            <a:chOff x="0" y="0"/>
            <a:chExt cx="2865372" cy="964182"/>
          </a:xfrm>
        </p:grpSpPr>
        <p:sp>
          <p:nvSpPr>
            <p:cNvPr id="10" name="Freeform 10"/>
            <p:cNvSpPr/>
            <p:nvPr/>
          </p:nvSpPr>
          <p:spPr>
            <a:xfrm>
              <a:off x="0" y="0"/>
              <a:ext cx="2865374" cy="964184"/>
            </a:xfrm>
            <a:custGeom>
              <a:avLst/>
              <a:gdLst/>
              <a:ahLst/>
              <a:cxnLst/>
              <a:rect l="l" t="t" r="r" b="b"/>
              <a:pathLst>
                <a:path w="2865374" h="964184">
                  <a:moveTo>
                    <a:pt x="12192" y="0"/>
                  </a:moveTo>
                  <a:lnTo>
                    <a:pt x="2853182" y="0"/>
                  </a:lnTo>
                  <a:cubicBezTo>
                    <a:pt x="2859913" y="0"/>
                    <a:pt x="2865374" y="5461"/>
                    <a:pt x="2865374" y="12192"/>
                  </a:cubicBezTo>
                  <a:lnTo>
                    <a:pt x="2865374" y="951992"/>
                  </a:lnTo>
                  <a:cubicBezTo>
                    <a:pt x="2865374" y="958723"/>
                    <a:pt x="2859913" y="964184"/>
                    <a:pt x="2853182" y="964184"/>
                  </a:cubicBezTo>
                  <a:lnTo>
                    <a:pt x="12192" y="964184"/>
                  </a:lnTo>
                  <a:cubicBezTo>
                    <a:pt x="5461" y="964184"/>
                    <a:pt x="0" y="958723"/>
                    <a:pt x="0" y="951992"/>
                  </a:cubicBezTo>
                  <a:lnTo>
                    <a:pt x="0" y="12192"/>
                  </a:lnTo>
                  <a:cubicBezTo>
                    <a:pt x="0" y="5461"/>
                    <a:pt x="5461" y="0"/>
                    <a:pt x="12192" y="0"/>
                  </a:cubicBezTo>
                  <a:moveTo>
                    <a:pt x="12192" y="24384"/>
                  </a:moveTo>
                  <a:lnTo>
                    <a:pt x="12192" y="12192"/>
                  </a:lnTo>
                  <a:lnTo>
                    <a:pt x="24384" y="12192"/>
                  </a:lnTo>
                  <a:lnTo>
                    <a:pt x="24384" y="951992"/>
                  </a:lnTo>
                  <a:lnTo>
                    <a:pt x="12192" y="951992"/>
                  </a:lnTo>
                  <a:lnTo>
                    <a:pt x="12192" y="939800"/>
                  </a:lnTo>
                  <a:lnTo>
                    <a:pt x="2853182" y="939800"/>
                  </a:lnTo>
                  <a:lnTo>
                    <a:pt x="2853182" y="951992"/>
                  </a:lnTo>
                  <a:lnTo>
                    <a:pt x="2840990" y="951992"/>
                  </a:lnTo>
                  <a:lnTo>
                    <a:pt x="2840990" y="12192"/>
                  </a:lnTo>
                  <a:lnTo>
                    <a:pt x="2853182" y="12192"/>
                  </a:lnTo>
                  <a:lnTo>
                    <a:pt x="2853182" y="24384"/>
                  </a:lnTo>
                  <a:lnTo>
                    <a:pt x="12192" y="24384"/>
                  </a:lnTo>
                  <a:close/>
                </a:path>
              </a:pathLst>
            </a:custGeom>
            <a:solidFill>
              <a:srgbClr val="2E528F"/>
            </a:solidFill>
          </p:spPr>
        </p:sp>
        <p:sp>
          <p:nvSpPr>
            <p:cNvPr id="11" name="TextBox 11"/>
            <p:cNvSpPr txBox="1"/>
            <p:nvPr/>
          </p:nvSpPr>
          <p:spPr>
            <a:xfrm>
              <a:off x="0" y="0"/>
              <a:ext cx="2865372" cy="964182"/>
            </a:xfrm>
            <a:prstGeom prst="rect">
              <a:avLst/>
            </a:prstGeom>
          </p:spPr>
          <p:txBody>
            <a:bodyPr lIns="50800" tIns="50800" rIns="50800" bIns="50800" rtlCol="0" anchor="t"/>
            <a:lstStyle/>
            <a:p>
              <a:pPr algn="l">
                <a:lnSpc>
                  <a:spcPts val="3240"/>
                </a:lnSpc>
              </a:pPr>
              <a:r>
                <a:rPr lang="en-US" sz="2700" spc="18">
                  <a:solidFill>
                    <a:srgbClr val="44536A"/>
                  </a:solidFill>
                  <a:latin typeface="Montserrat"/>
                </a:rPr>
                <a:t>99.86</a:t>
              </a:r>
            </a:p>
          </p:txBody>
        </p:sp>
      </p:grpSp>
      <p:grpSp>
        <p:nvGrpSpPr>
          <p:cNvPr id="12" name="Group 12"/>
          <p:cNvGrpSpPr/>
          <p:nvPr/>
        </p:nvGrpSpPr>
        <p:grpSpPr>
          <a:xfrm>
            <a:off x="4905756" y="5783578"/>
            <a:ext cx="2144268" cy="718375"/>
            <a:chOff x="0" y="0"/>
            <a:chExt cx="2859024" cy="957834"/>
          </a:xfrm>
        </p:grpSpPr>
        <p:sp>
          <p:nvSpPr>
            <p:cNvPr id="13" name="Freeform 13"/>
            <p:cNvSpPr/>
            <p:nvPr/>
          </p:nvSpPr>
          <p:spPr>
            <a:xfrm>
              <a:off x="0" y="0"/>
              <a:ext cx="2859024" cy="957834"/>
            </a:xfrm>
            <a:custGeom>
              <a:avLst/>
              <a:gdLst/>
              <a:ahLst/>
              <a:cxnLst/>
              <a:rect l="l" t="t" r="r" b="b"/>
              <a:pathLst>
                <a:path w="2859024" h="957834">
                  <a:moveTo>
                    <a:pt x="12192" y="0"/>
                  </a:moveTo>
                  <a:lnTo>
                    <a:pt x="2846832" y="0"/>
                  </a:lnTo>
                  <a:cubicBezTo>
                    <a:pt x="2853563" y="0"/>
                    <a:pt x="2859024" y="5461"/>
                    <a:pt x="2859024" y="12192"/>
                  </a:cubicBezTo>
                  <a:lnTo>
                    <a:pt x="2859024" y="945642"/>
                  </a:lnTo>
                  <a:cubicBezTo>
                    <a:pt x="2859024" y="952373"/>
                    <a:pt x="2853563" y="957834"/>
                    <a:pt x="2846832" y="957834"/>
                  </a:cubicBezTo>
                  <a:lnTo>
                    <a:pt x="12192" y="957834"/>
                  </a:lnTo>
                  <a:cubicBezTo>
                    <a:pt x="5461" y="957834"/>
                    <a:pt x="0" y="952373"/>
                    <a:pt x="0" y="945642"/>
                  </a:cubicBezTo>
                  <a:lnTo>
                    <a:pt x="0" y="12192"/>
                  </a:lnTo>
                  <a:cubicBezTo>
                    <a:pt x="0" y="5461"/>
                    <a:pt x="5461" y="0"/>
                    <a:pt x="12192" y="0"/>
                  </a:cubicBezTo>
                  <a:moveTo>
                    <a:pt x="12192" y="24384"/>
                  </a:moveTo>
                  <a:lnTo>
                    <a:pt x="12192" y="12192"/>
                  </a:lnTo>
                  <a:lnTo>
                    <a:pt x="24384" y="12192"/>
                  </a:lnTo>
                  <a:lnTo>
                    <a:pt x="24384" y="945642"/>
                  </a:lnTo>
                  <a:lnTo>
                    <a:pt x="12192" y="945642"/>
                  </a:lnTo>
                  <a:lnTo>
                    <a:pt x="12192" y="933450"/>
                  </a:lnTo>
                  <a:lnTo>
                    <a:pt x="2846832" y="933450"/>
                  </a:lnTo>
                  <a:lnTo>
                    <a:pt x="2846832" y="945642"/>
                  </a:lnTo>
                  <a:lnTo>
                    <a:pt x="2834640" y="945642"/>
                  </a:lnTo>
                  <a:lnTo>
                    <a:pt x="2834640" y="12192"/>
                  </a:lnTo>
                  <a:lnTo>
                    <a:pt x="2846832" y="12192"/>
                  </a:lnTo>
                  <a:lnTo>
                    <a:pt x="2846832" y="24384"/>
                  </a:lnTo>
                  <a:lnTo>
                    <a:pt x="12192" y="24384"/>
                  </a:lnTo>
                  <a:close/>
                </a:path>
              </a:pathLst>
            </a:custGeom>
            <a:solidFill>
              <a:srgbClr val="2E528F"/>
            </a:solidFill>
          </p:spPr>
        </p:sp>
        <p:sp>
          <p:nvSpPr>
            <p:cNvPr id="14" name="TextBox 14"/>
            <p:cNvSpPr txBox="1"/>
            <p:nvPr/>
          </p:nvSpPr>
          <p:spPr>
            <a:xfrm>
              <a:off x="0" y="0"/>
              <a:ext cx="2859024" cy="957834"/>
            </a:xfrm>
            <a:prstGeom prst="rect">
              <a:avLst/>
            </a:prstGeom>
          </p:spPr>
          <p:txBody>
            <a:bodyPr lIns="50800" tIns="50800" rIns="50800" bIns="50800" rtlCol="0" anchor="t"/>
            <a:lstStyle/>
            <a:p>
              <a:pPr algn="l">
                <a:lnSpc>
                  <a:spcPts val="2520"/>
                </a:lnSpc>
              </a:pPr>
              <a:r>
                <a:rPr lang="en-US" sz="2100" spc="-2">
                  <a:solidFill>
                    <a:srgbClr val="44536A"/>
                  </a:solidFill>
                  <a:latin typeface="Montserrat"/>
                </a:rPr>
                <a:t>Rahul Dravid</a:t>
              </a:r>
            </a:p>
          </p:txBody>
        </p:sp>
      </p:grpSp>
      <p:grpSp>
        <p:nvGrpSpPr>
          <p:cNvPr id="15" name="Group 15"/>
          <p:cNvGrpSpPr/>
          <p:nvPr/>
        </p:nvGrpSpPr>
        <p:grpSpPr>
          <a:xfrm>
            <a:off x="4905756" y="6995158"/>
            <a:ext cx="2144268" cy="723138"/>
            <a:chOff x="0" y="0"/>
            <a:chExt cx="2859024" cy="964184"/>
          </a:xfrm>
        </p:grpSpPr>
        <p:sp>
          <p:nvSpPr>
            <p:cNvPr id="16" name="Freeform 16"/>
            <p:cNvSpPr/>
            <p:nvPr/>
          </p:nvSpPr>
          <p:spPr>
            <a:xfrm>
              <a:off x="0" y="0"/>
              <a:ext cx="2859024" cy="964184"/>
            </a:xfrm>
            <a:custGeom>
              <a:avLst/>
              <a:gdLst/>
              <a:ahLst/>
              <a:cxnLst/>
              <a:rect l="l" t="t" r="r" b="b"/>
              <a:pathLst>
                <a:path w="2859024" h="964184">
                  <a:moveTo>
                    <a:pt x="12192" y="0"/>
                  </a:moveTo>
                  <a:lnTo>
                    <a:pt x="2846832" y="0"/>
                  </a:lnTo>
                  <a:cubicBezTo>
                    <a:pt x="2853563" y="0"/>
                    <a:pt x="2859024" y="5461"/>
                    <a:pt x="2859024" y="12192"/>
                  </a:cubicBezTo>
                  <a:lnTo>
                    <a:pt x="2859024" y="951992"/>
                  </a:lnTo>
                  <a:cubicBezTo>
                    <a:pt x="2859024" y="958723"/>
                    <a:pt x="2853563" y="964184"/>
                    <a:pt x="2846832" y="964184"/>
                  </a:cubicBezTo>
                  <a:lnTo>
                    <a:pt x="12192" y="964184"/>
                  </a:lnTo>
                  <a:cubicBezTo>
                    <a:pt x="5461" y="964184"/>
                    <a:pt x="0" y="958723"/>
                    <a:pt x="0" y="951992"/>
                  </a:cubicBezTo>
                  <a:lnTo>
                    <a:pt x="0" y="12192"/>
                  </a:lnTo>
                  <a:cubicBezTo>
                    <a:pt x="0" y="5461"/>
                    <a:pt x="5461" y="0"/>
                    <a:pt x="12192" y="0"/>
                  </a:cubicBezTo>
                  <a:moveTo>
                    <a:pt x="12192" y="24384"/>
                  </a:moveTo>
                  <a:lnTo>
                    <a:pt x="12192" y="12192"/>
                  </a:lnTo>
                  <a:lnTo>
                    <a:pt x="24384" y="12192"/>
                  </a:lnTo>
                  <a:lnTo>
                    <a:pt x="24384" y="951992"/>
                  </a:lnTo>
                  <a:lnTo>
                    <a:pt x="12192" y="951992"/>
                  </a:lnTo>
                  <a:lnTo>
                    <a:pt x="12192" y="939800"/>
                  </a:lnTo>
                  <a:lnTo>
                    <a:pt x="2846832" y="939800"/>
                  </a:lnTo>
                  <a:lnTo>
                    <a:pt x="2846832" y="951992"/>
                  </a:lnTo>
                  <a:lnTo>
                    <a:pt x="2834640" y="951992"/>
                  </a:lnTo>
                  <a:lnTo>
                    <a:pt x="2834640" y="12192"/>
                  </a:lnTo>
                  <a:lnTo>
                    <a:pt x="2846832" y="12192"/>
                  </a:lnTo>
                  <a:lnTo>
                    <a:pt x="2846832" y="24384"/>
                  </a:lnTo>
                  <a:lnTo>
                    <a:pt x="12192" y="24384"/>
                  </a:lnTo>
                  <a:close/>
                </a:path>
              </a:pathLst>
            </a:custGeom>
            <a:solidFill>
              <a:srgbClr val="2E528F"/>
            </a:solidFill>
          </p:spPr>
        </p:sp>
        <p:sp>
          <p:nvSpPr>
            <p:cNvPr id="17" name="TextBox 17"/>
            <p:cNvSpPr txBox="1"/>
            <p:nvPr/>
          </p:nvSpPr>
          <p:spPr>
            <a:xfrm>
              <a:off x="0" y="0"/>
              <a:ext cx="2859024" cy="964184"/>
            </a:xfrm>
            <a:prstGeom prst="rect">
              <a:avLst/>
            </a:prstGeom>
          </p:spPr>
          <p:txBody>
            <a:bodyPr lIns="50800" tIns="50800" rIns="50800" bIns="50800" rtlCol="0" anchor="t"/>
            <a:lstStyle/>
            <a:p>
              <a:pPr algn="l">
                <a:lnSpc>
                  <a:spcPts val="2520"/>
                </a:lnSpc>
              </a:pPr>
              <a:r>
                <a:rPr lang="en-US" sz="2100" spc="-2">
                  <a:solidFill>
                    <a:srgbClr val="44536A"/>
                  </a:solidFill>
                  <a:latin typeface="Montserrat"/>
                </a:rPr>
                <a:t>Mysore  Palace</a:t>
              </a:r>
            </a:p>
          </p:txBody>
        </p:sp>
      </p:grpSp>
      <p:grpSp>
        <p:nvGrpSpPr>
          <p:cNvPr id="18" name="Group 18"/>
          <p:cNvGrpSpPr/>
          <p:nvPr/>
        </p:nvGrpSpPr>
        <p:grpSpPr>
          <a:xfrm>
            <a:off x="7754110" y="5783578"/>
            <a:ext cx="2144268" cy="718375"/>
            <a:chOff x="0" y="0"/>
            <a:chExt cx="2859024" cy="957834"/>
          </a:xfrm>
        </p:grpSpPr>
        <p:sp>
          <p:nvSpPr>
            <p:cNvPr id="19" name="Freeform 19"/>
            <p:cNvSpPr/>
            <p:nvPr/>
          </p:nvSpPr>
          <p:spPr>
            <a:xfrm>
              <a:off x="0" y="0"/>
              <a:ext cx="2859024" cy="957834"/>
            </a:xfrm>
            <a:custGeom>
              <a:avLst/>
              <a:gdLst/>
              <a:ahLst/>
              <a:cxnLst/>
              <a:rect l="l" t="t" r="r" b="b"/>
              <a:pathLst>
                <a:path w="2859024" h="957834">
                  <a:moveTo>
                    <a:pt x="12192" y="0"/>
                  </a:moveTo>
                  <a:lnTo>
                    <a:pt x="2846832" y="0"/>
                  </a:lnTo>
                  <a:cubicBezTo>
                    <a:pt x="2853563" y="0"/>
                    <a:pt x="2859024" y="5461"/>
                    <a:pt x="2859024" y="12192"/>
                  </a:cubicBezTo>
                  <a:lnTo>
                    <a:pt x="2859024" y="945642"/>
                  </a:lnTo>
                  <a:cubicBezTo>
                    <a:pt x="2859024" y="952373"/>
                    <a:pt x="2853563" y="957834"/>
                    <a:pt x="2846832" y="957834"/>
                  </a:cubicBezTo>
                  <a:lnTo>
                    <a:pt x="12192" y="957834"/>
                  </a:lnTo>
                  <a:cubicBezTo>
                    <a:pt x="5461" y="957834"/>
                    <a:pt x="0" y="952373"/>
                    <a:pt x="0" y="945642"/>
                  </a:cubicBezTo>
                  <a:lnTo>
                    <a:pt x="0" y="12192"/>
                  </a:lnTo>
                  <a:cubicBezTo>
                    <a:pt x="0" y="5461"/>
                    <a:pt x="5461" y="0"/>
                    <a:pt x="12192" y="0"/>
                  </a:cubicBezTo>
                  <a:moveTo>
                    <a:pt x="12192" y="24384"/>
                  </a:moveTo>
                  <a:lnTo>
                    <a:pt x="12192" y="12192"/>
                  </a:lnTo>
                  <a:lnTo>
                    <a:pt x="24384" y="12192"/>
                  </a:lnTo>
                  <a:lnTo>
                    <a:pt x="24384" y="945642"/>
                  </a:lnTo>
                  <a:lnTo>
                    <a:pt x="12192" y="945642"/>
                  </a:lnTo>
                  <a:lnTo>
                    <a:pt x="12192" y="933450"/>
                  </a:lnTo>
                  <a:lnTo>
                    <a:pt x="2846832" y="933450"/>
                  </a:lnTo>
                  <a:lnTo>
                    <a:pt x="2846832" y="945642"/>
                  </a:lnTo>
                  <a:lnTo>
                    <a:pt x="2834640" y="945642"/>
                  </a:lnTo>
                  <a:lnTo>
                    <a:pt x="2834640" y="12192"/>
                  </a:lnTo>
                  <a:lnTo>
                    <a:pt x="2846832" y="12192"/>
                  </a:lnTo>
                  <a:lnTo>
                    <a:pt x="2846832" y="24384"/>
                  </a:lnTo>
                  <a:lnTo>
                    <a:pt x="12192" y="24384"/>
                  </a:lnTo>
                  <a:close/>
                </a:path>
              </a:pathLst>
            </a:custGeom>
            <a:solidFill>
              <a:srgbClr val="2E528F"/>
            </a:solidFill>
          </p:spPr>
        </p:sp>
        <p:sp>
          <p:nvSpPr>
            <p:cNvPr id="20" name="TextBox 20"/>
            <p:cNvSpPr txBox="1"/>
            <p:nvPr/>
          </p:nvSpPr>
          <p:spPr>
            <a:xfrm>
              <a:off x="0" y="0"/>
              <a:ext cx="2859024" cy="957834"/>
            </a:xfrm>
            <a:prstGeom prst="rect">
              <a:avLst/>
            </a:prstGeom>
          </p:spPr>
          <p:txBody>
            <a:bodyPr lIns="50800" tIns="50800" rIns="50800" bIns="50800" rtlCol="0" anchor="t"/>
            <a:lstStyle/>
            <a:p>
              <a:pPr algn="l">
                <a:lnSpc>
                  <a:spcPts val="3240"/>
                </a:lnSpc>
              </a:pPr>
              <a:r>
                <a:rPr lang="en-US" sz="2700" spc="26">
                  <a:solidFill>
                    <a:srgbClr val="44536A"/>
                  </a:solidFill>
                  <a:latin typeface="Montserrat"/>
                </a:rPr>
                <a:t>Apple</a:t>
              </a:r>
            </a:p>
          </p:txBody>
        </p:sp>
      </p:grpSp>
      <p:grpSp>
        <p:nvGrpSpPr>
          <p:cNvPr id="21" name="Group 21"/>
          <p:cNvGrpSpPr/>
          <p:nvPr/>
        </p:nvGrpSpPr>
        <p:grpSpPr>
          <a:xfrm>
            <a:off x="7754110" y="6995158"/>
            <a:ext cx="2144268" cy="723138"/>
            <a:chOff x="0" y="0"/>
            <a:chExt cx="2859024" cy="964184"/>
          </a:xfrm>
        </p:grpSpPr>
        <p:sp>
          <p:nvSpPr>
            <p:cNvPr id="22" name="Freeform 22"/>
            <p:cNvSpPr/>
            <p:nvPr/>
          </p:nvSpPr>
          <p:spPr>
            <a:xfrm>
              <a:off x="0" y="0"/>
              <a:ext cx="2859024" cy="964184"/>
            </a:xfrm>
            <a:custGeom>
              <a:avLst/>
              <a:gdLst/>
              <a:ahLst/>
              <a:cxnLst/>
              <a:rect l="l" t="t" r="r" b="b"/>
              <a:pathLst>
                <a:path w="2859024" h="964184">
                  <a:moveTo>
                    <a:pt x="12192" y="0"/>
                  </a:moveTo>
                  <a:lnTo>
                    <a:pt x="2846832" y="0"/>
                  </a:lnTo>
                  <a:cubicBezTo>
                    <a:pt x="2853563" y="0"/>
                    <a:pt x="2859024" y="5461"/>
                    <a:pt x="2859024" y="12192"/>
                  </a:cubicBezTo>
                  <a:lnTo>
                    <a:pt x="2859024" y="951992"/>
                  </a:lnTo>
                  <a:cubicBezTo>
                    <a:pt x="2859024" y="958723"/>
                    <a:pt x="2853563" y="964184"/>
                    <a:pt x="2846832" y="964184"/>
                  </a:cubicBezTo>
                  <a:lnTo>
                    <a:pt x="12192" y="964184"/>
                  </a:lnTo>
                  <a:cubicBezTo>
                    <a:pt x="5461" y="964184"/>
                    <a:pt x="0" y="958723"/>
                    <a:pt x="0" y="951992"/>
                  </a:cubicBezTo>
                  <a:lnTo>
                    <a:pt x="0" y="12192"/>
                  </a:lnTo>
                  <a:cubicBezTo>
                    <a:pt x="0" y="5461"/>
                    <a:pt x="5461" y="0"/>
                    <a:pt x="12192" y="0"/>
                  </a:cubicBezTo>
                  <a:moveTo>
                    <a:pt x="12192" y="24384"/>
                  </a:moveTo>
                  <a:lnTo>
                    <a:pt x="12192" y="12192"/>
                  </a:lnTo>
                  <a:lnTo>
                    <a:pt x="24384" y="12192"/>
                  </a:lnTo>
                  <a:lnTo>
                    <a:pt x="24384" y="951992"/>
                  </a:lnTo>
                  <a:lnTo>
                    <a:pt x="12192" y="951992"/>
                  </a:lnTo>
                  <a:lnTo>
                    <a:pt x="12192" y="939800"/>
                  </a:lnTo>
                  <a:lnTo>
                    <a:pt x="2846832" y="939800"/>
                  </a:lnTo>
                  <a:lnTo>
                    <a:pt x="2846832" y="951992"/>
                  </a:lnTo>
                  <a:lnTo>
                    <a:pt x="2834640" y="951992"/>
                  </a:lnTo>
                  <a:lnTo>
                    <a:pt x="2834640" y="12192"/>
                  </a:lnTo>
                  <a:lnTo>
                    <a:pt x="2846832" y="12192"/>
                  </a:lnTo>
                  <a:lnTo>
                    <a:pt x="2846832" y="24384"/>
                  </a:lnTo>
                  <a:lnTo>
                    <a:pt x="12192" y="24384"/>
                  </a:lnTo>
                  <a:close/>
                </a:path>
              </a:pathLst>
            </a:custGeom>
            <a:solidFill>
              <a:srgbClr val="2E528F"/>
            </a:solidFill>
          </p:spPr>
        </p:sp>
        <p:sp>
          <p:nvSpPr>
            <p:cNvPr id="23" name="TextBox 23"/>
            <p:cNvSpPr txBox="1"/>
            <p:nvPr/>
          </p:nvSpPr>
          <p:spPr>
            <a:xfrm>
              <a:off x="0" y="0"/>
              <a:ext cx="2859024" cy="964184"/>
            </a:xfrm>
            <a:prstGeom prst="rect">
              <a:avLst/>
            </a:prstGeom>
          </p:spPr>
          <p:txBody>
            <a:bodyPr lIns="50800" tIns="50800" rIns="50800" bIns="50800" rtlCol="0" anchor="t"/>
            <a:lstStyle/>
            <a:p>
              <a:pPr algn="l">
                <a:lnSpc>
                  <a:spcPts val="3240"/>
                </a:lnSpc>
              </a:pPr>
              <a:r>
                <a:rPr lang="en-US" sz="2700" spc="33">
                  <a:solidFill>
                    <a:srgbClr val="44536A"/>
                  </a:solidFill>
                  <a:latin typeface="Montserrat"/>
                </a:rPr>
                <a:t>201R</a:t>
              </a:r>
            </a:p>
          </p:txBody>
        </p:sp>
      </p:grpSp>
      <p:grpSp>
        <p:nvGrpSpPr>
          <p:cNvPr id="24" name="Group 24"/>
          <p:cNvGrpSpPr/>
          <p:nvPr/>
        </p:nvGrpSpPr>
        <p:grpSpPr>
          <a:xfrm>
            <a:off x="10597895" y="5783578"/>
            <a:ext cx="2144268" cy="718375"/>
            <a:chOff x="0" y="0"/>
            <a:chExt cx="2859024" cy="957834"/>
          </a:xfrm>
        </p:grpSpPr>
        <p:sp>
          <p:nvSpPr>
            <p:cNvPr id="25" name="Freeform 25"/>
            <p:cNvSpPr/>
            <p:nvPr/>
          </p:nvSpPr>
          <p:spPr>
            <a:xfrm>
              <a:off x="0" y="0"/>
              <a:ext cx="2859024" cy="957834"/>
            </a:xfrm>
            <a:custGeom>
              <a:avLst/>
              <a:gdLst/>
              <a:ahLst/>
              <a:cxnLst/>
              <a:rect l="l" t="t" r="r" b="b"/>
              <a:pathLst>
                <a:path w="2859024" h="957834">
                  <a:moveTo>
                    <a:pt x="12192" y="0"/>
                  </a:moveTo>
                  <a:lnTo>
                    <a:pt x="2846832" y="0"/>
                  </a:lnTo>
                  <a:cubicBezTo>
                    <a:pt x="2853563" y="0"/>
                    <a:pt x="2859024" y="5461"/>
                    <a:pt x="2859024" y="12192"/>
                  </a:cubicBezTo>
                  <a:lnTo>
                    <a:pt x="2859024" y="945642"/>
                  </a:lnTo>
                  <a:cubicBezTo>
                    <a:pt x="2859024" y="952373"/>
                    <a:pt x="2853563" y="957834"/>
                    <a:pt x="2846832" y="957834"/>
                  </a:cubicBezTo>
                  <a:lnTo>
                    <a:pt x="12192" y="957834"/>
                  </a:lnTo>
                  <a:cubicBezTo>
                    <a:pt x="5461" y="957834"/>
                    <a:pt x="0" y="952373"/>
                    <a:pt x="0" y="945642"/>
                  </a:cubicBezTo>
                  <a:lnTo>
                    <a:pt x="0" y="12192"/>
                  </a:lnTo>
                  <a:cubicBezTo>
                    <a:pt x="0" y="5461"/>
                    <a:pt x="5461" y="0"/>
                    <a:pt x="12192" y="0"/>
                  </a:cubicBezTo>
                  <a:moveTo>
                    <a:pt x="12192" y="24384"/>
                  </a:moveTo>
                  <a:lnTo>
                    <a:pt x="12192" y="12192"/>
                  </a:lnTo>
                  <a:lnTo>
                    <a:pt x="24384" y="12192"/>
                  </a:lnTo>
                  <a:lnTo>
                    <a:pt x="24384" y="945642"/>
                  </a:lnTo>
                  <a:lnTo>
                    <a:pt x="12192" y="945642"/>
                  </a:lnTo>
                  <a:lnTo>
                    <a:pt x="12192" y="933450"/>
                  </a:lnTo>
                  <a:lnTo>
                    <a:pt x="2846832" y="933450"/>
                  </a:lnTo>
                  <a:lnTo>
                    <a:pt x="2846832" y="945642"/>
                  </a:lnTo>
                  <a:lnTo>
                    <a:pt x="2834640" y="945642"/>
                  </a:lnTo>
                  <a:lnTo>
                    <a:pt x="2834640" y="12192"/>
                  </a:lnTo>
                  <a:lnTo>
                    <a:pt x="2846832" y="12192"/>
                  </a:lnTo>
                  <a:lnTo>
                    <a:pt x="2846832" y="24384"/>
                  </a:lnTo>
                  <a:lnTo>
                    <a:pt x="12192" y="24384"/>
                  </a:lnTo>
                  <a:close/>
                </a:path>
              </a:pathLst>
            </a:custGeom>
            <a:solidFill>
              <a:srgbClr val="2E528F"/>
            </a:solidFill>
          </p:spPr>
        </p:sp>
        <p:sp>
          <p:nvSpPr>
            <p:cNvPr id="26" name="TextBox 26"/>
            <p:cNvSpPr txBox="1"/>
            <p:nvPr/>
          </p:nvSpPr>
          <p:spPr>
            <a:xfrm>
              <a:off x="0" y="0"/>
              <a:ext cx="2859024" cy="957834"/>
            </a:xfrm>
            <a:prstGeom prst="rect">
              <a:avLst/>
            </a:prstGeom>
          </p:spPr>
          <p:txBody>
            <a:bodyPr lIns="50800" tIns="50800" rIns="50800" bIns="50800" rtlCol="0" anchor="t"/>
            <a:lstStyle/>
            <a:p>
              <a:pPr algn="l">
                <a:lnSpc>
                  <a:spcPts val="3240"/>
                </a:lnSpc>
              </a:pPr>
              <a:r>
                <a:rPr lang="en-US" sz="2700" spc="11">
                  <a:solidFill>
                    <a:srgbClr val="44536A"/>
                  </a:solidFill>
                  <a:latin typeface="Montserrat"/>
                </a:rPr>
                <a:t>RCB</a:t>
              </a:r>
            </a:p>
          </p:txBody>
        </p:sp>
      </p:grpSp>
      <p:grpSp>
        <p:nvGrpSpPr>
          <p:cNvPr id="27" name="Group 27"/>
          <p:cNvGrpSpPr/>
          <p:nvPr/>
        </p:nvGrpSpPr>
        <p:grpSpPr>
          <a:xfrm>
            <a:off x="10597895" y="6995158"/>
            <a:ext cx="2144268" cy="723138"/>
            <a:chOff x="0" y="0"/>
            <a:chExt cx="2859024" cy="964184"/>
          </a:xfrm>
        </p:grpSpPr>
        <p:sp>
          <p:nvSpPr>
            <p:cNvPr id="28" name="Freeform 28"/>
            <p:cNvSpPr/>
            <p:nvPr/>
          </p:nvSpPr>
          <p:spPr>
            <a:xfrm>
              <a:off x="0" y="0"/>
              <a:ext cx="2859024" cy="964184"/>
            </a:xfrm>
            <a:custGeom>
              <a:avLst/>
              <a:gdLst/>
              <a:ahLst/>
              <a:cxnLst/>
              <a:rect l="l" t="t" r="r" b="b"/>
              <a:pathLst>
                <a:path w="2859024" h="964184">
                  <a:moveTo>
                    <a:pt x="12192" y="0"/>
                  </a:moveTo>
                  <a:lnTo>
                    <a:pt x="2846832" y="0"/>
                  </a:lnTo>
                  <a:cubicBezTo>
                    <a:pt x="2853563" y="0"/>
                    <a:pt x="2859024" y="5461"/>
                    <a:pt x="2859024" y="12192"/>
                  </a:cubicBezTo>
                  <a:lnTo>
                    <a:pt x="2859024" y="951992"/>
                  </a:lnTo>
                  <a:cubicBezTo>
                    <a:pt x="2859024" y="958723"/>
                    <a:pt x="2853563" y="964184"/>
                    <a:pt x="2846832" y="964184"/>
                  </a:cubicBezTo>
                  <a:lnTo>
                    <a:pt x="12192" y="964184"/>
                  </a:lnTo>
                  <a:cubicBezTo>
                    <a:pt x="5461" y="964184"/>
                    <a:pt x="0" y="958723"/>
                    <a:pt x="0" y="951992"/>
                  </a:cubicBezTo>
                  <a:lnTo>
                    <a:pt x="0" y="12192"/>
                  </a:lnTo>
                  <a:cubicBezTo>
                    <a:pt x="0" y="5461"/>
                    <a:pt x="5461" y="0"/>
                    <a:pt x="12192" y="0"/>
                  </a:cubicBezTo>
                  <a:moveTo>
                    <a:pt x="12192" y="24384"/>
                  </a:moveTo>
                  <a:lnTo>
                    <a:pt x="12192" y="12192"/>
                  </a:lnTo>
                  <a:lnTo>
                    <a:pt x="24384" y="12192"/>
                  </a:lnTo>
                  <a:lnTo>
                    <a:pt x="24384" y="951992"/>
                  </a:lnTo>
                  <a:lnTo>
                    <a:pt x="12192" y="951992"/>
                  </a:lnTo>
                  <a:lnTo>
                    <a:pt x="12192" y="939800"/>
                  </a:lnTo>
                  <a:lnTo>
                    <a:pt x="2846832" y="939800"/>
                  </a:lnTo>
                  <a:lnTo>
                    <a:pt x="2846832" y="951992"/>
                  </a:lnTo>
                  <a:lnTo>
                    <a:pt x="2834640" y="951992"/>
                  </a:lnTo>
                  <a:lnTo>
                    <a:pt x="2834640" y="12192"/>
                  </a:lnTo>
                  <a:lnTo>
                    <a:pt x="2846832" y="12192"/>
                  </a:lnTo>
                  <a:lnTo>
                    <a:pt x="2846832" y="24384"/>
                  </a:lnTo>
                  <a:lnTo>
                    <a:pt x="12192" y="24384"/>
                  </a:lnTo>
                  <a:close/>
                </a:path>
              </a:pathLst>
            </a:custGeom>
            <a:solidFill>
              <a:srgbClr val="2E528F"/>
            </a:solidFill>
          </p:spPr>
        </p:sp>
        <p:sp>
          <p:nvSpPr>
            <p:cNvPr id="29" name="TextBox 29"/>
            <p:cNvSpPr txBox="1"/>
            <p:nvPr/>
          </p:nvSpPr>
          <p:spPr>
            <a:xfrm>
              <a:off x="0" y="0"/>
              <a:ext cx="2859024" cy="964184"/>
            </a:xfrm>
            <a:prstGeom prst="rect">
              <a:avLst/>
            </a:prstGeom>
          </p:spPr>
          <p:txBody>
            <a:bodyPr lIns="50800" tIns="50800" rIns="50800" bIns="50800" rtlCol="0" anchor="t"/>
            <a:lstStyle/>
            <a:p>
              <a:pPr algn="l">
                <a:lnSpc>
                  <a:spcPts val="3240"/>
                </a:lnSpc>
              </a:pPr>
              <a:r>
                <a:rPr lang="en-US" sz="2700" spc="18">
                  <a:solidFill>
                    <a:srgbClr val="44536A"/>
                  </a:solidFill>
                  <a:latin typeface="Montserrat"/>
                </a:rPr>
                <a:t>5.05</a:t>
              </a:r>
            </a:p>
          </p:txBody>
        </p:sp>
      </p:grpSp>
      <p:grpSp>
        <p:nvGrpSpPr>
          <p:cNvPr id="30" name="Group 30"/>
          <p:cNvGrpSpPr/>
          <p:nvPr/>
        </p:nvGrpSpPr>
        <p:grpSpPr>
          <a:xfrm>
            <a:off x="13592556" y="5783578"/>
            <a:ext cx="2144268" cy="718375"/>
            <a:chOff x="0" y="0"/>
            <a:chExt cx="2859024" cy="957834"/>
          </a:xfrm>
        </p:grpSpPr>
        <p:sp>
          <p:nvSpPr>
            <p:cNvPr id="31" name="Freeform 31"/>
            <p:cNvSpPr/>
            <p:nvPr/>
          </p:nvSpPr>
          <p:spPr>
            <a:xfrm>
              <a:off x="0" y="0"/>
              <a:ext cx="2859024" cy="957834"/>
            </a:xfrm>
            <a:custGeom>
              <a:avLst/>
              <a:gdLst/>
              <a:ahLst/>
              <a:cxnLst/>
              <a:rect l="l" t="t" r="r" b="b"/>
              <a:pathLst>
                <a:path w="2859024" h="957834">
                  <a:moveTo>
                    <a:pt x="12192" y="0"/>
                  </a:moveTo>
                  <a:lnTo>
                    <a:pt x="2846832" y="0"/>
                  </a:lnTo>
                  <a:cubicBezTo>
                    <a:pt x="2853563" y="0"/>
                    <a:pt x="2859024" y="5461"/>
                    <a:pt x="2859024" y="12192"/>
                  </a:cubicBezTo>
                  <a:lnTo>
                    <a:pt x="2859024" y="945642"/>
                  </a:lnTo>
                  <a:cubicBezTo>
                    <a:pt x="2859024" y="952373"/>
                    <a:pt x="2853563" y="957834"/>
                    <a:pt x="2846832" y="957834"/>
                  </a:cubicBezTo>
                  <a:lnTo>
                    <a:pt x="12192" y="957834"/>
                  </a:lnTo>
                  <a:cubicBezTo>
                    <a:pt x="5461" y="957834"/>
                    <a:pt x="0" y="952373"/>
                    <a:pt x="0" y="945642"/>
                  </a:cubicBezTo>
                  <a:lnTo>
                    <a:pt x="0" y="12192"/>
                  </a:lnTo>
                  <a:cubicBezTo>
                    <a:pt x="0" y="5461"/>
                    <a:pt x="5461" y="0"/>
                    <a:pt x="12192" y="0"/>
                  </a:cubicBezTo>
                  <a:moveTo>
                    <a:pt x="12192" y="24384"/>
                  </a:moveTo>
                  <a:lnTo>
                    <a:pt x="12192" y="12192"/>
                  </a:lnTo>
                  <a:lnTo>
                    <a:pt x="24384" y="12192"/>
                  </a:lnTo>
                  <a:lnTo>
                    <a:pt x="24384" y="945642"/>
                  </a:lnTo>
                  <a:lnTo>
                    <a:pt x="12192" y="945642"/>
                  </a:lnTo>
                  <a:lnTo>
                    <a:pt x="12192" y="933450"/>
                  </a:lnTo>
                  <a:lnTo>
                    <a:pt x="2846832" y="933450"/>
                  </a:lnTo>
                  <a:lnTo>
                    <a:pt x="2846832" y="945642"/>
                  </a:lnTo>
                  <a:lnTo>
                    <a:pt x="2834640" y="945642"/>
                  </a:lnTo>
                  <a:lnTo>
                    <a:pt x="2834640" y="12192"/>
                  </a:lnTo>
                  <a:lnTo>
                    <a:pt x="2846832" y="12192"/>
                  </a:lnTo>
                  <a:lnTo>
                    <a:pt x="2846832" y="24384"/>
                  </a:lnTo>
                  <a:lnTo>
                    <a:pt x="12192" y="24384"/>
                  </a:lnTo>
                  <a:close/>
                </a:path>
              </a:pathLst>
            </a:custGeom>
            <a:solidFill>
              <a:srgbClr val="2E528F"/>
            </a:solidFill>
          </p:spPr>
        </p:sp>
        <p:sp>
          <p:nvSpPr>
            <p:cNvPr id="32" name="TextBox 32"/>
            <p:cNvSpPr txBox="1"/>
            <p:nvPr/>
          </p:nvSpPr>
          <p:spPr>
            <a:xfrm>
              <a:off x="0" y="0"/>
              <a:ext cx="2859024" cy="957834"/>
            </a:xfrm>
            <a:prstGeom prst="rect">
              <a:avLst/>
            </a:prstGeom>
          </p:spPr>
          <p:txBody>
            <a:bodyPr lIns="50800" tIns="50800" rIns="50800" bIns="50800" rtlCol="0" anchor="t"/>
            <a:lstStyle/>
            <a:p>
              <a:pPr algn="l">
                <a:lnSpc>
                  <a:spcPts val="2520"/>
                </a:lnSpc>
              </a:pPr>
              <a:r>
                <a:rPr lang="en-US" sz="2100" spc="5">
                  <a:solidFill>
                    <a:srgbClr val="44536A"/>
                  </a:solidFill>
                  <a:latin typeface="Montserrat"/>
                </a:rPr>
                <a:t>15-Aug-1947</a:t>
              </a:r>
            </a:p>
          </p:txBody>
        </p:sp>
      </p:grpSp>
      <p:grpSp>
        <p:nvGrpSpPr>
          <p:cNvPr id="33" name="Group 33"/>
          <p:cNvGrpSpPr/>
          <p:nvPr/>
        </p:nvGrpSpPr>
        <p:grpSpPr>
          <a:xfrm>
            <a:off x="13592556" y="6995158"/>
            <a:ext cx="2144268" cy="723138"/>
            <a:chOff x="0" y="0"/>
            <a:chExt cx="2859024" cy="964184"/>
          </a:xfrm>
        </p:grpSpPr>
        <p:sp>
          <p:nvSpPr>
            <p:cNvPr id="34" name="Freeform 34"/>
            <p:cNvSpPr/>
            <p:nvPr/>
          </p:nvSpPr>
          <p:spPr>
            <a:xfrm>
              <a:off x="0" y="0"/>
              <a:ext cx="2859024" cy="964184"/>
            </a:xfrm>
            <a:custGeom>
              <a:avLst/>
              <a:gdLst/>
              <a:ahLst/>
              <a:cxnLst/>
              <a:rect l="l" t="t" r="r" b="b"/>
              <a:pathLst>
                <a:path w="2859024" h="964184">
                  <a:moveTo>
                    <a:pt x="12192" y="0"/>
                  </a:moveTo>
                  <a:lnTo>
                    <a:pt x="2846832" y="0"/>
                  </a:lnTo>
                  <a:cubicBezTo>
                    <a:pt x="2853563" y="0"/>
                    <a:pt x="2859024" y="5461"/>
                    <a:pt x="2859024" y="12192"/>
                  </a:cubicBezTo>
                  <a:lnTo>
                    <a:pt x="2859024" y="951992"/>
                  </a:lnTo>
                  <a:cubicBezTo>
                    <a:pt x="2859024" y="958723"/>
                    <a:pt x="2853563" y="964184"/>
                    <a:pt x="2846832" y="964184"/>
                  </a:cubicBezTo>
                  <a:lnTo>
                    <a:pt x="12192" y="964184"/>
                  </a:lnTo>
                  <a:cubicBezTo>
                    <a:pt x="5461" y="964184"/>
                    <a:pt x="0" y="958723"/>
                    <a:pt x="0" y="951992"/>
                  </a:cubicBezTo>
                  <a:lnTo>
                    <a:pt x="0" y="12192"/>
                  </a:lnTo>
                  <a:cubicBezTo>
                    <a:pt x="0" y="5461"/>
                    <a:pt x="5461" y="0"/>
                    <a:pt x="12192" y="0"/>
                  </a:cubicBezTo>
                  <a:moveTo>
                    <a:pt x="12192" y="24384"/>
                  </a:moveTo>
                  <a:lnTo>
                    <a:pt x="12192" y="12192"/>
                  </a:lnTo>
                  <a:lnTo>
                    <a:pt x="24384" y="12192"/>
                  </a:lnTo>
                  <a:lnTo>
                    <a:pt x="24384" y="951992"/>
                  </a:lnTo>
                  <a:lnTo>
                    <a:pt x="12192" y="951992"/>
                  </a:lnTo>
                  <a:lnTo>
                    <a:pt x="12192" y="939800"/>
                  </a:lnTo>
                  <a:lnTo>
                    <a:pt x="2846832" y="939800"/>
                  </a:lnTo>
                  <a:lnTo>
                    <a:pt x="2846832" y="951992"/>
                  </a:lnTo>
                  <a:lnTo>
                    <a:pt x="2834640" y="951992"/>
                  </a:lnTo>
                  <a:lnTo>
                    <a:pt x="2834640" y="12192"/>
                  </a:lnTo>
                  <a:lnTo>
                    <a:pt x="2846832" y="12192"/>
                  </a:lnTo>
                  <a:lnTo>
                    <a:pt x="2846832" y="24384"/>
                  </a:lnTo>
                  <a:lnTo>
                    <a:pt x="12192" y="24384"/>
                  </a:lnTo>
                  <a:close/>
                </a:path>
              </a:pathLst>
            </a:custGeom>
            <a:solidFill>
              <a:srgbClr val="2E528F"/>
            </a:solidFill>
          </p:spPr>
        </p:sp>
        <p:sp>
          <p:nvSpPr>
            <p:cNvPr id="35" name="TextBox 35"/>
            <p:cNvSpPr txBox="1"/>
            <p:nvPr/>
          </p:nvSpPr>
          <p:spPr>
            <a:xfrm>
              <a:off x="0" y="0"/>
              <a:ext cx="2859024" cy="964184"/>
            </a:xfrm>
            <a:prstGeom prst="rect">
              <a:avLst/>
            </a:prstGeom>
          </p:spPr>
          <p:txBody>
            <a:bodyPr lIns="50800" tIns="50800" rIns="50800" bIns="50800" rtlCol="0" anchor="t"/>
            <a:lstStyle/>
            <a:p>
              <a:pPr algn="l">
                <a:lnSpc>
                  <a:spcPts val="3240"/>
                </a:lnSpc>
              </a:pPr>
              <a:r>
                <a:rPr lang="en-US" sz="2700" spc="26">
                  <a:solidFill>
                    <a:srgbClr val="44536A"/>
                  </a:solidFill>
                  <a:latin typeface="Montserrat"/>
                </a:rPr>
                <a:t>KA 05</a:t>
              </a:r>
            </a:p>
          </p:txBody>
        </p:sp>
      </p:grpSp>
      <p:pic>
        <p:nvPicPr>
          <p:cNvPr id="36" name="Picture 3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37" name="Picture 37"/>
          <p:cNvPicPr>
            <a:picLocks noChangeAspect="1"/>
          </p:cNvPicPr>
          <p:nvPr/>
        </p:nvPicPr>
        <p:blipFill>
          <a:blip r:embed="rId4"/>
          <a:srcRect/>
          <a:stretch>
            <a:fillRect/>
          </a:stretch>
        </p:blipFill>
        <p:spPr>
          <a:xfrm>
            <a:off x="16384102" y="285444"/>
            <a:ext cx="1308813" cy="1656871"/>
          </a:xfrm>
          <a:prstGeom prst="rect">
            <a:avLst/>
          </a:prstGeom>
        </p:spPr>
      </p:pic>
      <p:sp>
        <p:nvSpPr>
          <p:cNvPr id="38" name="TextBox 3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dirty="0">
                <a:latin typeface="Open Sans Bold"/>
                <a:hlinkClick r:id="rId5" tooltip="http://www.certisured.com"/>
              </a:rPr>
              <a:t>www.certisured.com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787812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ORDER BY</a:t>
            </a:r>
          </a:p>
        </p:txBody>
      </p:sp>
      <p:sp>
        <p:nvSpPr>
          <p:cNvPr id="4" name="TextBox 4"/>
          <p:cNvSpPr txBox="1"/>
          <p:nvPr/>
        </p:nvSpPr>
        <p:spPr>
          <a:xfrm>
            <a:off x="1287170" y="2749231"/>
            <a:ext cx="15077123" cy="366014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t>
            </a:r>
            <a:r>
              <a:rPr lang="en-US" sz="2700" spc="18">
                <a:solidFill>
                  <a:srgbClr val="00AF50"/>
                </a:solidFill>
                <a:latin typeface="Montserrat Bold"/>
              </a:rPr>
              <a:t>ORDER BY </a:t>
            </a:r>
            <a:r>
              <a:rPr lang="en-US" sz="2700" spc="18">
                <a:solidFill>
                  <a:srgbClr val="000000"/>
                </a:solidFill>
                <a:latin typeface="Montserrat Bold"/>
              </a:rPr>
              <a:t>clause is used to sort data in ascending or descending order.”</a:t>
            </a:r>
          </a:p>
          <a:p>
            <a:pPr algn="l">
              <a:lnSpc>
                <a:spcPts val="3240"/>
              </a:lnSpc>
            </a:pPr>
            <a:endParaRPr lang="en-US" sz="2700" spc="18">
              <a:solidFill>
                <a:srgbClr val="000000"/>
              </a:solidFill>
              <a:latin typeface="Montserrat Bold"/>
            </a:endParaRPr>
          </a:p>
          <a:p>
            <a:pPr algn="l">
              <a:lnSpc>
                <a:spcPts val="3240"/>
              </a:lnSpc>
            </a:pPr>
            <a:r>
              <a:rPr lang="en-US" sz="2700" spc="18">
                <a:solidFill>
                  <a:srgbClr val="000000"/>
                </a:solidFill>
                <a:latin typeface="Montserrat Bold"/>
              </a:rPr>
              <a:t>ORDER BY Syntax :</a:t>
            </a:r>
          </a:p>
          <a:p>
            <a:pPr algn="l">
              <a:lnSpc>
                <a:spcPts val="8644"/>
              </a:lnSpc>
            </a:pPr>
            <a:r>
              <a:rPr lang="en-US" sz="3600" spc="27">
                <a:solidFill>
                  <a:srgbClr val="006FC0"/>
                </a:solidFill>
                <a:latin typeface="Montserrat Bold"/>
              </a:rPr>
              <a:t>SELECT </a:t>
            </a:r>
            <a:r>
              <a:rPr lang="en-US" sz="3600" spc="27">
                <a:solidFill>
                  <a:srgbClr val="000000"/>
                </a:solidFill>
                <a:latin typeface="Montserrat Bold"/>
              </a:rPr>
              <a:t>column1, column2, …, columnN </a:t>
            </a:r>
            <a:r>
              <a:rPr lang="en-US" sz="3600" spc="27">
                <a:solidFill>
                  <a:srgbClr val="006FC0"/>
                </a:solidFill>
                <a:latin typeface="Montserrat Bold"/>
              </a:rPr>
              <a:t>FROM </a:t>
            </a:r>
            <a:r>
              <a:rPr lang="en-US" sz="3600" spc="27">
                <a:solidFill>
                  <a:srgbClr val="000000"/>
                </a:solidFill>
                <a:latin typeface="Montserrat Bold"/>
              </a:rPr>
              <a:t>table_name  </a:t>
            </a:r>
            <a:r>
              <a:rPr lang="en-US" sz="3600" spc="27">
                <a:solidFill>
                  <a:srgbClr val="006FC0"/>
                </a:solidFill>
                <a:latin typeface="Montserrat Bold"/>
              </a:rPr>
              <a:t>ORDER BY </a:t>
            </a:r>
            <a:r>
              <a:rPr lang="en-US" sz="3600" spc="27">
                <a:solidFill>
                  <a:srgbClr val="000000"/>
                </a:solidFill>
                <a:latin typeface="Montserrat Bold"/>
              </a:rPr>
              <a:t>column1, column2, …, columnN	</a:t>
            </a:r>
            <a:r>
              <a:rPr lang="en-US" sz="3600" spc="27">
                <a:solidFill>
                  <a:srgbClr val="006FC0"/>
                </a:solidFill>
                <a:latin typeface="Montserrat Bold"/>
              </a:rPr>
              <a:t>ASC</a:t>
            </a:r>
            <a:r>
              <a:rPr lang="en-US" sz="3600" spc="27">
                <a:solidFill>
                  <a:srgbClr val="000000"/>
                </a:solidFill>
                <a:latin typeface="Montserrat Bold"/>
              </a:rPr>
              <a:t>;</a:t>
            </a:r>
          </a:p>
        </p:txBody>
      </p:sp>
      <p:sp>
        <p:nvSpPr>
          <p:cNvPr id="5" name="TextBox 5"/>
          <p:cNvSpPr txBox="1"/>
          <p:nvPr/>
        </p:nvSpPr>
        <p:spPr>
          <a:xfrm>
            <a:off x="1287170" y="8029854"/>
            <a:ext cx="15020925" cy="1673225"/>
          </a:xfrm>
          <a:prstGeom prst="rect">
            <a:avLst/>
          </a:prstGeom>
        </p:spPr>
        <p:txBody>
          <a:bodyPr lIns="0" tIns="0" rIns="0" bIns="0" rtlCol="0" anchor="t">
            <a:spAutoFit/>
          </a:bodyPr>
          <a:lstStyle/>
          <a:p>
            <a:pPr algn="l">
              <a:lnSpc>
                <a:spcPts val="4320"/>
              </a:lnSpc>
            </a:pPr>
            <a:r>
              <a:rPr lang="en-US" sz="3600" spc="27">
                <a:solidFill>
                  <a:srgbClr val="006FC0"/>
                </a:solidFill>
                <a:latin typeface="Montserrat Bold"/>
              </a:rPr>
              <a:t>SELECT </a:t>
            </a:r>
            <a:r>
              <a:rPr lang="en-US" sz="3600" spc="27">
                <a:solidFill>
                  <a:srgbClr val="000000"/>
                </a:solidFill>
                <a:latin typeface="Montserrat Bold"/>
              </a:rPr>
              <a:t>column1, column2, …, columnN </a:t>
            </a:r>
            <a:r>
              <a:rPr lang="en-US" sz="3600" spc="27">
                <a:solidFill>
                  <a:srgbClr val="006FC0"/>
                </a:solidFill>
                <a:latin typeface="Montserrat Bold"/>
              </a:rPr>
              <a:t>FROM </a:t>
            </a:r>
            <a:r>
              <a:rPr lang="en-US" sz="3600" spc="27">
                <a:solidFill>
                  <a:srgbClr val="000000"/>
                </a:solidFill>
                <a:latin typeface="Montserrat Bold"/>
              </a:rPr>
              <a:t>table_name</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006FC0"/>
                </a:solidFill>
                <a:latin typeface="Montserrat Bold"/>
              </a:rPr>
              <a:t>ORDER BY </a:t>
            </a:r>
            <a:r>
              <a:rPr lang="en-US" sz="3600" spc="27">
                <a:solidFill>
                  <a:srgbClr val="000000"/>
                </a:solidFill>
                <a:latin typeface="Montserrat Bold"/>
              </a:rPr>
              <a:t>column1, column2, …, columnN	</a:t>
            </a:r>
            <a:r>
              <a:rPr lang="en-US" sz="3600" spc="27">
                <a:solidFill>
                  <a:srgbClr val="006FC0"/>
                </a:solidFill>
                <a:latin typeface="Montserrat Bold"/>
              </a:rPr>
              <a:t>DESC</a:t>
            </a:r>
            <a:r>
              <a:rPr lang="en-US" sz="3600" spc="27">
                <a:solidFill>
                  <a:srgbClr val="000000"/>
                </a:solidFill>
                <a:latin typeface="Montserrat Bold"/>
              </a:rPr>
              <a:t>;</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787812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ORDER BY</a:t>
            </a:r>
          </a:p>
        </p:txBody>
      </p:sp>
      <p:graphicFrame>
        <p:nvGraphicFramePr>
          <p:cNvPr id="4" name="Table 4"/>
          <p:cNvGraphicFramePr>
            <a:graphicFrameLocks noGrp="1"/>
          </p:cNvGraphicFramePr>
          <p:nvPr/>
        </p:nvGraphicFramePr>
        <p:xfrm>
          <a:off x="1610886" y="2991039"/>
          <a:ext cx="14547528" cy="5800777"/>
        </p:xfrm>
        <a:graphic>
          <a:graphicData uri="http://schemas.openxmlformats.org/drawingml/2006/table">
            <a:tbl>
              <a:tblPr/>
              <a:tblGrid>
                <a:gridCol w="2245945">
                  <a:extLst>
                    <a:ext uri="{9D8B030D-6E8A-4147-A177-3AD203B41FA5}">
                      <a16:colId xmlns:a16="http://schemas.microsoft.com/office/drawing/2014/main" val="20000"/>
                    </a:ext>
                  </a:extLst>
                </a:gridCol>
                <a:gridCol w="2811415">
                  <a:extLst>
                    <a:ext uri="{9D8B030D-6E8A-4147-A177-3AD203B41FA5}">
                      <a16:colId xmlns:a16="http://schemas.microsoft.com/office/drawing/2014/main" val="20001"/>
                    </a:ext>
                  </a:extLst>
                </a:gridCol>
                <a:gridCol w="2425995">
                  <a:extLst>
                    <a:ext uri="{9D8B030D-6E8A-4147-A177-3AD203B41FA5}">
                      <a16:colId xmlns:a16="http://schemas.microsoft.com/office/drawing/2014/main" val="20002"/>
                    </a:ext>
                  </a:extLst>
                </a:gridCol>
                <a:gridCol w="1762057">
                  <a:extLst>
                    <a:ext uri="{9D8B030D-6E8A-4147-A177-3AD203B41FA5}">
                      <a16:colId xmlns:a16="http://schemas.microsoft.com/office/drawing/2014/main" val="20003"/>
                    </a:ext>
                  </a:extLst>
                </a:gridCol>
                <a:gridCol w="2651057">
                  <a:extLst>
                    <a:ext uri="{9D8B030D-6E8A-4147-A177-3AD203B41FA5}">
                      <a16:colId xmlns:a16="http://schemas.microsoft.com/office/drawing/2014/main" val="20004"/>
                    </a:ext>
                  </a:extLst>
                </a:gridCol>
                <a:gridCol w="2651059">
                  <a:extLst>
                    <a:ext uri="{9D8B030D-6E8A-4147-A177-3AD203B41FA5}">
                      <a16:colId xmlns:a16="http://schemas.microsoft.com/office/drawing/2014/main" val="20005"/>
                    </a:ext>
                  </a:extLst>
                </a:gridCol>
              </a:tblGrid>
              <a:tr h="972449">
                <a:tc>
                  <a:txBody>
                    <a:bodyPr/>
                    <a:lstStyle/>
                    <a:p>
                      <a:pPr algn="l">
                        <a:lnSpc>
                          <a:spcPts val="3240"/>
                        </a:lnSpc>
                        <a:defRPr/>
                      </a:pPr>
                      <a:r>
                        <a:rPr lang="en-US" sz="2700" spc="18">
                          <a:solidFill>
                            <a:srgbClr val="FFFFFF"/>
                          </a:solidFill>
                          <a:latin typeface="Montserrat Bold"/>
                        </a:rPr>
                        <a:t>Customer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Phone  Number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Bill Amount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20397">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900123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4647">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988753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4647">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984501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4647">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973810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1200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4645">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974296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4645">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r">
                        <a:lnSpc>
                          <a:spcPts val="3240"/>
                        </a:lnSpc>
                        <a:defRPr/>
                      </a:pPr>
                      <a:r>
                        <a:rPr lang="en-US" sz="2700" spc="33">
                          <a:solidFill>
                            <a:srgbClr val="000000"/>
                          </a:solidFill>
                          <a:latin typeface="Montserrat"/>
                        </a:rPr>
                        <a:t>770575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84700">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r">
                        <a:lnSpc>
                          <a:spcPts val="3240"/>
                        </a:lnSpc>
                        <a:defRPr/>
                      </a:pPr>
                      <a:r>
                        <a:rPr lang="en-US" sz="2700" spc="33">
                          <a:solidFill>
                            <a:srgbClr val="000000"/>
                          </a:solidFill>
                          <a:latin typeface="Montserrat"/>
                        </a:rPr>
                        <a:t>654215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60558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INSERT</a:t>
            </a:r>
          </a:p>
        </p:txBody>
      </p:sp>
      <p:sp>
        <p:nvSpPr>
          <p:cNvPr id="4" name="TextBox 4"/>
          <p:cNvSpPr txBox="1"/>
          <p:nvPr/>
        </p:nvSpPr>
        <p:spPr>
          <a:xfrm>
            <a:off x="1666646" y="2805492"/>
            <a:ext cx="12838748" cy="365093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INSERT INTO </a:t>
            </a:r>
            <a:r>
              <a:rPr lang="en-US" sz="2400" spc="30">
                <a:solidFill>
                  <a:srgbClr val="000000"/>
                </a:solidFill>
                <a:latin typeface="Montserrat Bold"/>
              </a:rPr>
              <a:t>statement is used to insert new records into a table.”</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240"/>
              </a:lnSpc>
            </a:pPr>
            <a:r>
              <a:rPr lang="en-US" sz="2700" spc="18">
                <a:solidFill>
                  <a:srgbClr val="000000"/>
                </a:solidFill>
                <a:latin typeface="Montserrat Bold"/>
              </a:rPr>
              <a:t>INSERT INTO Syntax :</a:t>
            </a:r>
          </a:p>
          <a:p>
            <a:pPr algn="l">
              <a:lnSpc>
                <a:spcPts val="7203"/>
              </a:lnSpc>
            </a:pPr>
            <a:r>
              <a:rPr lang="en-US" sz="3000" spc="13">
                <a:solidFill>
                  <a:srgbClr val="006FC0"/>
                </a:solidFill>
                <a:latin typeface="Montserrat Bold"/>
              </a:rPr>
              <a:t>INSERT INTO </a:t>
            </a:r>
            <a:r>
              <a:rPr lang="en-US" sz="3000" spc="13">
                <a:solidFill>
                  <a:srgbClr val="000000"/>
                </a:solidFill>
                <a:latin typeface="Montserrat Bold"/>
              </a:rPr>
              <a:t>table_name  </a:t>
            </a:r>
            <a:r>
              <a:rPr lang="en-US" sz="3000" spc="13">
                <a:solidFill>
                  <a:srgbClr val="4471C4"/>
                </a:solidFill>
                <a:latin typeface="Montserrat Bold"/>
              </a:rPr>
              <a:t>VALUES</a:t>
            </a:r>
            <a:r>
              <a:rPr lang="en-US" sz="3000" spc="13">
                <a:solidFill>
                  <a:srgbClr val="000000"/>
                </a:solidFill>
                <a:latin typeface="Montserrat Bold"/>
              </a:rPr>
              <a:t>(value1,value2,value3,… , valueN);</a:t>
            </a:r>
          </a:p>
        </p:txBody>
      </p:sp>
      <p:sp>
        <p:nvSpPr>
          <p:cNvPr id="5" name="TextBox 5"/>
          <p:cNvSpPr txBox="1"/>
          <p:nvPr/>
        </p:nvSpPr>
        <p:spPr>
          <a:xfrm>
            <a:off x="1666646" y="7802867"/>
            <a:ext cx="14568488" cy="1397635"/>
          </a:xfrm>
          <a:prstGeom prst="rect">
            <a:avLst/>
          </a:prstGeom>
        </p:spPr>
        <p:txBody>
          <a:bodyPr lIns="0" tIns="0" rIns="0" bIns="0" rtlCol="0" anchor="t">
            <a:spAutoFit/>
          </a:bodyPr>
          <a:lstStyle/>
          <a:p>
            <a:pPr algn="l">
              <a:lnSpc>
                <a:spcPts val="3600"/>
              </a:lnSpc>
            </a:pPr>
            <a:r>
              <a:rPr lang="en-US" sz="3000" spc="13">
                <a:solidFill>
                  <a:srgbClr val="006FC0"/>
                </a:solidFill>
                <a:latin typeface="Montserrat Bold"/>
              </a:rPr>
              <a:t>INSERT INTO </a:t>
            </a:r>
            <a:r>
              <a:rPr lang="en-US" sz="3000" spc="13">
                <a:solidFill>
                  <a:srgbClr val="000000"/>
                </a:solidFill>
                <a:latin typeface="Montserrat Bold"/>
              </a:rPr>
              <a:t>table_name(column1,column2,column3,… , columnN)</a:t>
            </a:r>
          </a:p>
          <a:p>
            <a:pPr algn="l">
              <a:lnSpc>
                <a:spcPts val="3600"/>
              </a:lnSpc>
            </a:pPr>
            <a:endParaRPr lang="en-US" sz="3000" spc="13">
              <a:solidFill>
                <a:srgbClr val="000000"/>
              </a:solidFill>
              <a:latin typeface="Montserrat Bold"/>
            </a:endParaRPr>
          </a:p>
          <a:p>
            <a:pPr algn="l">
              <a:lnSpc>
                <a:spcPts val="3600"/>
              </a:lnSpc>
            </a:pPr>
            <a:r>
              <a:rPr lang="en-US" sz="3000" spc="13">
                <a:solidFill>
                  <a:srgbClr val="4471C4"/>
                </a:solidFill>
                <a:latin typeface="Montserrat Bold"/>
              </a:rPr>
              <a:t>VALUES</a:t>
            </a:r>
            <a:r>
              <a:rPr lang="en-US" sz="3000" spc="13">
                <a:solidFill>
                  <a:srgbClr val="000000"/>
                </a:solidFill>
                <a:latin typeface="Montserrat Bold"/>
              </a:rPr>
              <a:t>(value1,value2,value3,… , valueN);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788849" y="588893"/>
            <a:ext cx="660558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INSERT</a:t>
            </a:r>
          </a:p>
        </p:txBody>
      </p:sp>
      <p:graphicFrame>
        <p:nvGraphicFramePr>
          <p:cNvPr id="4" name="Table 4"/>
          <p:cNvGraphicFramePr>
            <a:graphicFrameLocks noGrp="1"/>
          </p:cNvGraphicFramePr>
          <p:nvPr/>
        </p:nvGraphicFramePr>
        <p:xfrm>
          <a:off x="1586483" y="2217774"/>
          <a:ext cx="14542768" cy="7402475"/>
        </p:xfrm>
        <a:graphic>
          <a:graphicData uri="http://schemas.openxmlformats.org/drawingml/2006/table">
            <a:tbl>
              <a:tblPr/>
              <a:tblGrid>
                <a:gridCol w="2245933">
                  <a:extLst>
                    <a:ext uri="{9D8B030D-6E8A-4147-A177-3AD203B41FA5}">
                      <a16:colId xmlns:a16="http://schemas.microsoft.com/office/drawing/2014/main" val="20000"/>
                    </a:ext>
                  </a:extLst>
                </a:gridCol>
                <a:gridCol w="3385311">
                  <a:extLst>
                    <a:ext uri="{9D8B030D-6E8A-4147-A177-3AD203B41FA5}">
                      <a16:colId xmlns:a16="http://schemas.microsoft.com/office/drawing/2014/main" val="20001"/>
                    </a:ext>
                  </a:extLst>
                </a:gridCol>
                <a:gridCol w="1851135">
                  <a:extLst>
                    <a:ext uri="{9D8B030D-6E8A-4147-A177-3AD203B41FA5}">
                      <a16:colId xmlns:a16="http://schemas.microsoft.com/office/drawing/2014/main" val="20002"/>
                    </a:ext>
                  </a:extLst>
                </a:gridCol>
                <a:gridCol w="1761112">
                  <a:extLst>
                    <a:ext uri="{9D8B030D-6E8A-4147-A177-3AD203B41FA5}">
                      <a16:colId xmlns:a16="http://schemas.microsoft.com/office/drawing/2014/main" val="20003"/>
                    </a:ext>
                  </a:extLst>
                </a:gridCol>
                <a:gridCol w="3043966">
                  <a:extLst>
                    <a:ext uri="{9D8B030D-6E8A-4147-A177-3AD203B41FA5}">
                      <a16:colId xmlns:a16="http://schemas.microsoft.com/office/drawing/2014/main" val="20004"/>
                    </a:ext>
                  </a:extLst>
                </a:gridCol>
                <a:gridCol w="2255311">
                  <a:extLst>
                    <a:ext uri="{9D8B030D-6E8A-4147-A177-3AD203B41FA5}">
                      <a16:colId xmlns:a16="http://schemas.microsoft.com/office/drawing/2014/main" val="20005"/>
                    </a:ext>
                  </a:extLst>
                </a:gridCol>
              </a:tblGrid>
              <a:tr h="974843">
                <a:tc>
                  <a:txBody>
                    <a:bodyPr/>
                    <a:lstStyle/>
                    <a:p>
                      <a:pPr algn="ctr">
                        <a:lnSpc>
                          <a:spcPts val="3240"/>
                        </a:lnSpc>
                        <a:defRPr/>
                      </a:pPr>
                      <a:r>
                        <a:rPr lang="en-US" sz="2700" spc="11">
                          <a:solidFill>
                            <a:srgbClr val="FFFFFF"/>
                          </a:solidFill>
                          <a:latin typeface="Montserrat Bold"/>
                        </a:rPr>
                        <a:t>Customer</a:t>
                      </a:r>
                      <a:endParaRPr lang="en-US" sz="1100"/>
                    </a:p>
                    <a:p>
                      <a:pPr algn="ctr">
                        <a:lnSpc>
                          <a:spcPts val="3240"/>
                        </a:lnSpc>
                      </a:pPr>
                      <a:r>
                        <a:rPr lang="en-US" sz="2700" spc="26">
                          <a:solidFill>
                            <a:srgbClr val="FFFFFF"/>
                          </a:solidFill>
                          <a:latin typeface="Montserrat Bold"/>
                        </a:rPr>
                        <a:t>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Phone</a:t>
                      </a:r>
                      <a:endParaRPr lang="en-US" sz="1100"/>
                    </a:p>
                    <a:p>
                      <a:pPr algn="l">
                        <a:lnSpc>
                          <a:spcPts val="3240"/>
                        </a:lnSpc>
                      </a:pPr>
                      <a:r>
                        <a:rPr lang="en-US" sz="2700" spc="11">
                          <a:solidFill>
                            <a:srgbClr val="FFFFFF"/>
                          </a:solidFill>
                          <a:latin typeface="Montserrat Bold"/>
                        </a:rPr>
                        <a:t>Number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Bill</a:t>
                      </a:r>
                      <a:endParaRPr lang="en-US" sz="1100"/>
                    </a:p>
                    <a:p>
                      <a:pPr algn="ctr">
                        <a:lnSpc>
                          <a:spcPts val="3240"/>
                        </a:lnSpc>
                      </a:pPr>
                      <a:r>
                        <a:rPr lang="en-US" sz="2700" spc="11">
                          <a:solidFill>
                            <a:srgbClr val="FFFFFF"/>
                          </a:solidFill>
                          <a:latin typeface="Montserrat Bold"/>
                        </a:rPr>
                        <a:t>Amount</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671218">
                <a:tc>
                  <a:txBody>
                    <a:bodyPr/>
                    <a:lstStyle/>
                    <a:p>
                      <a:pPr algn="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900123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64349">
                <a:tc>
                  <a:txBody>
                    <a:bodyPr/>
                    <a:lstStyle/>
                    <a:p>
                      <a:pPr algn="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988753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64348">
                <a:tc>
                  <a:txBody>
                    <a:bodyPr/>
                    <a:lstStyle/>
                    <a:p>
                      <a:pPr algn="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984501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64348">
                <a:tc>
                  <a:txBody>
                    <a:bodyPr/>
                    <a:lstStyle/>
                    <a:p>
                      <a:pPr algn="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973810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1200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64349">
                <a:tc>
                  <a:txBody>
                    <a:bodyPr/>
                    <a:lstStyle/>
                    <a:p>
                      <a:pPr algn="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974296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64349">
                <a:tc>
                  <a:txBody>
                    <a:bodyPr/>
                    <a:lstStyle/>
                    <a:p>
                      <a:pPr algn="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770575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570853">
                <a:tc>
                  <a:txBody>
                    <a:bodyPr/>
                    <a:lstStyle/>
                    <a:p>
                      <a:pPr algn="r">
                        <a:lnSpc>
                          <a:spcPts val="2902"/>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tc>
                  <a:txBody>
                    <a:bodyPr/>
                    <a:lstStyle/>
                    <a:p>
                      <a:pPr algn="ctr">
                        <a:lnSpc>
                          <a:spcPts val="2902"/>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tc>
                  <a:txBody>
                    <a:bodyPr/>
                    <a:lstStyle/>
                    <a:p>
                      <a:pPr algn="ctr">
                        <a:lnSpc>
                          <a:spcPts val="2902"/>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tc>
                  <a:txBody>
                    <a:bodyPr/>
                    <a:lstStyle/>
                    <a:p>
                      <a:pPr algn="ctr">
                        <a:lnSpc>
                          <a:spcPts val="2902"/>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tc>
                  <a:txBody>
                    <a:bodyPr/>
                    <a:lstStyle/>
                    <a:p>
                      <a:pPr algn="l">
                        <a:lnSpc>
                          <a:spcPts val="2902"/>
                        </a:lnSpc>
                        <a:defRPr/>
                      </a:pPr>
                      <a:r>
                        <a:rPr lang="en-US" sz="2700" spc="33">
                          <a:solidFill>
                            <a:srgbClr val="000000"/>
                          </a:solidFill>
                          <a:latin typeface="Montserrat"/>
                        </a:rPr>
                        <a:t>654215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tc>
                  <a:txBody>
                    <a:bodyPr/>
                    <a:lstStyle/>
                    <a:p>
                      <a:pPr algn="ctr">
                        <a:lnSpc>
                          <a:spcPts val="2902"/>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r h="267604">
                <a:tc>
                  <a:txBody>
                    <a:bodyPr/>
                    <a:lstStyle/>
                    <a:p>
                      <a:pPr algn="l">
                        <a:lnSpc>
                          <a:spcPts val="1679"/>
                        </a:lnSpc>
                        <a:defRPr/>
                      </a:pPr>
                      <a:endParaRPr lang="en-US" sz="1100"/>
                    </a:p>
                  </a:txBody>
                  <a:tcPr marL="0" marR="0" marT="0" marB="0" anchor="ctr">
                    <a:lnL w="9525" cap="flat" cmpd="sng" algn="ctr">
                      <a:solidFill>
                        <a:srgbClr val="00AF50"/>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AF50"/>
                      </a:solidFill>
                      <a:prstDash val="solid"/>
                      <a:round/>
                      <a:headEnd type="none" w="med" len="med"/>
                      <a:tailEnd type="none" w="med" len="med"/>
                    </a:lnR>
                    <a:lnT w="40481" cap="flat" cmpd="sng" algn="ctr">
                      <a:solidFill>
                        <a:srgbClr val="00AF5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8"/>
                  </a:ext>
                </a:extLst>
              </a:tr>
              <a:tr h="664279">
                <a:tc>
                  <a:txBody>
                    <a:bodyPr/>
                    <a:lstStyle/>
                    <a:p>
                      <a:pPr algn="r">
                        <a:lnSpc>
                          <a:spcPts val="3240"/>
                        </a:lnSpc>
                        <a:defRPr/>
                      </a:pPr>
                      <a:r>
                        <a:rPr lang="en-US" sz="2700" spc="26">
                          <a:solidFill>
                            <a:srgbClr val="000000"/>
                          </a:solidFill>
                          <a:latin typeface="Montserrat"/>
                        </a:rPr>
                        <a:t>8</a:t>
                      </a:r>
                      <a:endParaRPr lang="en-US" sz="1100"/>
                    </a:p>
                  </a:txBody>
                  <a:tcPr marL="0" marR="0" marT="0" marB="0" anchor="ctr">
                    <a:lnL w="9525" cap="flat" cmpd="sng" algn="ctr">
                      <a:solidFill>
                        <a:srgbClr val="00AF50"/>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Rohit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852159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350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AF50"/>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9"/>
                  </a:ext>
                </a:extLst>
              </a:tr>
              <a:tr h="664331">
                <a:tc>
                  <a:txBody>
                    <a:bodyPr/>
                    <a:lstStyle/>
                    <a:p>
                      <a:pPr algn="r">
                        <a:lnSpc>
                          <a:spcPts val="3240"/>
                        </a:lnSpc>
                        <a:defRPr/>
                      </a:pPr>
                      <a:r>
                        <a:rPr lang="en-US" sz="2700" spc="26">
                          <a:solidFill>
                            <a:srgbClr val="000000"/>
                          </a:solidFill>
                          <a:latin typeface="Montserrat"/>
                        </a:rPr>
                        <a:t>9</a:t>
                      </a:r>
                      <a:endParaRPr lang="en-US" sz="1100"/>
                    </a:p>
                  </a:txBody>
                  <a:tcPr marL="0" marR="0" marT="0" marB="0" anchor="ctr">
                    <a:lnL w="9525" cap="flat" cmpd="sng" algn="ctr">
                      <a:solidFill>
                        <a:srgbClr val="00AF50"/>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Ramya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11500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AF50"/>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10"/>
                  </a:ext>
                </a:extLst>
              </a:tr>
              <a:tr h="267604">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00AF5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86483" y="8019287"/>
            <a:ext cx="14786037" cy="1747264"/>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1274550" y="8874252"/>
            <a:ext cx="2478596" cy="745998"/>
          </a:xfrm>
          <a:prstGeom prst="rect">
            <a:avLst/>
          </a:prstGeom>
        </p:spPr>
      </p:pic>
      <p:pic>
        <p:nvPicPr>
          <p:cNvPr id="7" name="Picture 7"/>
          <p:cNvPicPr>
            <a:picLocks noChangeAspect="1"/>
          </p:cNvPicPr>
          <p:nvPr/>
        </p:nvPicPr>
        <p:blipFill>
          <a:blip r:embed="rId7"/>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8"/>
          <a:srcRect/>
          <a:stretch>
            <a:fillRect/>
          </a:stretch>
        </p:blipFill>
        <p:spPr>
          <a:xfrm>
            <a:off x="16384102" y="285444"/>
            <a:ext cx="1308813" cy="1656871"/>
          </a:xfrm>
          <a:prstGeom prst="rect">
            <a:avLst/>
          </a:prstGeom>
        </p:spPr>
      </p:pic>
      <p:sp>
        <p:nvSpPr>
          <p:cNvPr id="9" name="TextBox 9"/>
          <p:cNvSpPr txBox="1"/>
          <p:nvPr/>
        </p:nvSpPr>
        <p:spPr>
          <a:xfrm>
            <a:off x="-713556"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843057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NULL Value</a:t>
            </a:r>
          </a:p>
        </p:txBody>
      </p:sp>
      <p:sp>
        <p:nvSpPr>
          <p:cNvPr id="4" name="TextBox 4"/>
          <p:cNvSpPr txBox="1"/>
          <p:nvPr/>
        </p:nvSpPr>
        <p:spPr>
          <a:xfrm>
            <a:off x="3333178" y="3108198"/>
            <a:ext cx="10310812"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 field with a </a:t>
            </a:r>
            <a:r>
              <a:rPr lang="en-US" sz="2400" spc="23">
                <a:solidFill>
                  <a:srgbClr val="00AF50"/>
                </a:solidFill>
                <a:latin typeface="Montserrat Bold"/>
              </a:rPr>
              <a:t>NULL </a:t>
            </a:r>
            <a:r>
              <a:rPr lang="en-US" sz="2400" spc="23">
                <a:solidFill>
                  <a:srgbClr val="000000"/>
                </a:solidFill>
                <a:latin typeface="Montserrat Bold"/>
              </a:rPr>
              <a:t>value is a field with no value or blank.”</a:t>
            </a:r>
          </a:p>
        </p:txBody>
      </p:sp>
      <p:sp>
        <p:nvSpPr>
          <p:cNvPr id="5" name="TextBox 5"/>
          <p:cNvSpPr txBox="1"/>
          <p:nvPr/>
        </p:nvSpPr>
        <p:spPr>
          <a:xfrm>
            <a:off x="1545945" y="5219127"/>
            <a:ext cx="15716250" cy="1397318"/>
          </a:xfrm>
          <a:prstGeom prst="rect">
            <a:avLst/>
          </a:prstGeom>
        </p:spPr>
        <p:txBody>
          <a:bodyPr lIns="0" tIns="0" rIns="0" bIns="0" rtlCol="0" anchor="t">
            <a:spAutoFit/>
          </a:bodyPr>
          <a:lstStyle/>
          <a:p>
            <a:pPr marL="561022" lvl="1" indent="-280511" algn="l">
              <a:lnSpc>
                <a:spcPts val="3600"/>
              </a:lnSpc>
              <a:buFont typeface="Arial"/>
              <a:buChar char="•"/>
            </a:pPr>
            <a:r>
              <a:rPr lang="en-US" sz="3000" spc="13">
                <a:solidFill>
                  <a:srgbClr val="000000"/>
                </a:solidFill>
                <a:latin typeface="Montserrat"/>
              </a:rPr>
              <a:t>When we have null values in a column we cannot use the comparison operators</a:t>
            </a:r>
          </a:p>
          <a:p>
            <a:pPr marL="561022" lvl="1" indent="-280511" algn="l">
              <a:lnSpc>
                <a:spcPts val="3600"/>
              </a:lnSpc>
            </a:pPr>
            <a:endParaRPr lang="en-US" sz="3000" spc="13">
              <a:solidFill>
                <a:srgbClr val="000000"/>
              </a:solidFill>
              <a:latin typeface="Montserrat"/>
            </a:endParaRPr>
          </a:p>
          <a:p>
            <a:pPr marL="561022" lvl="1" indent="-280511" algn="l">
              <a:lnSpc>
                <a:spcPts val="3600"/>
              </a:lnSpc>
            </a:pPr>
            <a:r>
              <a:rPr lang="en-US" sz="3000" spc="36">
                <a:solidFill>
                  <a:srgbClr val="000000"/>
                </a:solidFill>
                <a:latin typeface="Montserrat"/>
              </a:rPr>
              <a:t>on it.</a:t>
            </a:r>
          </a:p>
        </p:txBody>
      </p:sp>
      <p:sp>
        <p:nvSpPr>
          <p:cNvPr id="6" name="TextBox 6"/>
          <p:cNvSpPr txBox="1"/>
          <p:nvPr/>
        </p:nvSpPr>
        <p:spPr>
          <a:xfrm>
            <a:off x="1545945" y="7963662"/>
            <a:ext cx="13100685" cy="482917"/>
          </a:xfrm>
          <a:prstGeom prst="rect">
            <a:avLst/>
          </a:prstGeom>
        </p:spPr>
        <p:txBody>
          <a:bodyPr lIns="0" tIns="0" rIns="0" bIns="0" rtlCol="0" anchor="t">
            <a:spAutoFit/>
          </a:bodyPr>
          <a:lstStyle/>
          <a:p>
            <a:pPr marL="561022" lvl="1" indent="-280511" algn="l">
              <a:lnSpc>
                <a:spcPts val="3600"/>
              </a:lnSpc>
              <a:buFont typeface="Arial"/>
              <a:buChar char="•"/>
            </a:pPr>
            <a:r>
              <a:rPr lang="en-US" sz="3000" spc="6">
                <a:solidFill>
                  <a:srgbClr val="000000"/>
                </a:solidFill>
                <a:latin typeface="Montserrat"/>
              </a:rPr>
              <a:t>In such cases, we will use </a:t>
            </a:r>
            <a:r>
              <a:rPr lang="en-US" sz="3000" spc="6">
                <a:solidFill>
                  <a:srgbClr val="4471C4"/>
                </a:solidFill>
                <a:latin typeface="Montserrat Bold"/>
              </a:rPr>
              <a:t>IS NULL </a:t>
            </a:r>
            <a:r>
              <a:rPr lang="en-US" sz="3000" spc="6">
                <a:solidFill>
                  <a:srgbClr val="000000"/>
                </a:solidFill>
                <a:latin typeface="Montserrat"/>
              </a:rPr>
              <a:t>and </a:t>
            </a:r>
            <a:r>
              <a:rPr lang="en-US" sz="3000" spc="6">
                <a:solidFill>
                  <a:srgbClr val="4471C4"/>
                </a:solidFill>
                <a:latin typeface="Montserrat Bold"/>
              </a:rPr>
              <a:t>IS NOT NULL </a:t>
            </a:r>
            <a:r>
              <a:rPr lang="en-US" sz="3000" spc="6">
                <a:solidFill>
                  <a:srgbClr val="000000"/>
                </a:solidFill>
                <a:latin typeface="Montserrat"/>
              </a:rPr>
              <a:t>operators.</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713556"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8430578"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NULL Value</a:t>
            </a:r>
          </a:p>
        </p:txBody>
      </p:sp>
      <p:sp>
        <p:nvSpPr>
          <p:cNvPr id="4" name="TextBox 4"/>
          <p:cNvSpPr txBox="1"/>
          <p:nvPr/>
        </p:nvSpPr>
        <p:spPr>
          <a:xfrm>
            <a:off x="1287170" y="2853434"/>
            <a:ext cx="11632882" cy="5788978"/>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IS NULL Syntax :</a:t>
            </a:r>
          </a:p>
          <a:p>
            <a:pPr algn="l">
              <a:lnSpc>
                <a:spcPts val="3240"/>
              </a:lnSpc>
            </a:pPr>
            <a:endParaRPr lang="en-US" sz="2700" spc="26">
              <a:solidFill>
                <a:srgbClr val="000000"/>
              </a:solidFill>
              <a:latin typeface="Montserrat Bold"/>
            </a:endParaRPr>
          </a:p>
          <a:p>
            <a:pPr algn="l">
              <a:lnSpc>
                <a:spcPts val="4320"/>
              </a:lnSpc>
            </a:pPr>
            <a:r>
              <a:rPr lang="en-US" sz="3600" spc="27">
                <a:solidFill>
                  <a:srgbClr val="006FC0"/>
                </a:solidFill>
                <a:latin typeface="Montserrat Bold"/>
              </a:rPr>
              <a:t>SELECT </a:t>
            </a:r>
            <a:r>
              <a:rPr lang="en-US" sz="3600" spc="27">
                <a:solidFill>
                  <a:srgbClr val="000000"/>
                </a:solidFill>
                <a:latin typeface="Montserrat Bold"/>
              </a:rPr>
              <a:t>column1, column2 </a:t>
            </a:r>
            <a:r>
              <a:rPr lang="en-US" sz="3600" spc="27">
                <a:solidFill>
                  <a:srgbClr val="006FC0"/>
                </a:solidFill>
                <a:latin typeface="Montserrat Bold"/>
              </a:rPr>
              <a:t>FROM </a:t>
            </a:r>
            <a:r>
              <a:rPr lang="en-US" sz="3600" spc="27">
                <a:solidFill>
                  <a:srgbClr val="000000"/>
                </a:solidFill>
                <a:latin typeface="Montserrat Bold"/>
              </a:rPr>
              <a:t>table_name</a:t>
            </a:r>
          </a:p>
          <a:p>
            <a:pPr algn="l">
              <a:lnSpc>
                <a:spcPts val="4320"/>
              </a:lnSpc>
            </a:pPr>
            <a:r>
              <a:rPr lang="en-US" sz="3600" spc="27">
                <a:solidFill>
                  <a:srgbClr val="4471C4"/>
                </a:solidFill>
                <a:latin typeface="Montserrat Bold"/>
              </a:rPr>
              <a:t>WHERE </a:t>
            </a:r>
            <a:r>
              <a:rPr lang="en-US" sz="3600" spc="27">
                <a:solidFill>
                  <a:srgbClr val="000000"/>
                </a:solidFill>
                <a:latin typeface="Montserrat Bold"/>
              </a:rPr>
              <a:t>column_name </a:t>
            </a:r>
            <a:r>
              <a:rPr lang="en-US" sz="3600" spc="27">
                <a:solidFill>
                  <a:srgbClr val="006FC0"/>
                </a:solidFill>
                <a:latin typeface="Montserrat Bold"/>
              </a:rPr>
              <a:t>IS NULL</a:t>
            </a:r>
            <a:r>
              <a:rPr lang="en-US" sz="3600" spc="27">
                <a:solidFill>
                  <a:srgbClr val="000000"/>
                </a:solidFill>
                <a:latin typeface="Montserrat Bold"/>
              </a:rPr>
              <a:t>;</a:t>
            </a:r>
          </a:p>
          <a:p>
            <a:pPr algn="l">
              <a:lnSpc>
                <a:spcPts val="4320"/>
              </a:lnSpc>
            </a:pPr>
            <a:endParaRPr lang="en-US" sz="3600" spc="27">
              <a:solidFill>
                <a:srgbClr val="000000"/>
              </a:solidFill>
              <a:latin typeface="Montserrat Bold"/>
            </a:endParaRPr>
          </a:p>
          <a:p>
            <a:pPr algn="l">
              <a:lnSpc>
                <a:spcPts val="3600"/>
              </a:lnSpc>
            </a:pPr>
            <a:r>
              <a:rPr lang="en-US" sz="3000" spc="13">
                <a:solidFill>
                  <a:srgbClr val="000000"/>
                </a:solidFill>
                <a:latin typeface="Montserrat Bold"/>
              </a:rPr>
              <a:t>IS NOT NULL Syntax :</a:t>
            </a:r>
          </a:p>
          <a:p>
            <a:pPr algn="l">
              <a:lnSpc>
                <a:spcPts val="3600"/>
              </a:lnSpc>
            </a:pPr>
            <a:endParaRPr lang="en-US" sz="3000" spc="13">
              <a:solidFill>
                <a:srgbClr val="000000"/>
              </a:solidFill>
              <a:latin typeface="Montserrat Bold"/>
            </a:endParaRPr>
          </a:p>
          <a:p>
            <a:pPr algn="l">
              <a:lnSpc>
                <a:spcPts val="4320"/>
              </a:lnSpc>
            </a:pPr>
            <a:r>
              <a:rPr lang="en-US" sz="3600" spc="27">
                <a:solidFill>
                  <a:srgbClr val="006FC0"/>
                </a:solidFill>
                <a:latin typeface="Montserrat Bold"/>
              </a:rPr>
              <a:t>SELECT </a:t>
            </a:r>
            <a:r>
              <a:rPr lang="en-US" sz="3600" spc="27">
                <a:solidFill>
                  <a:srgbClr val="000000"/>
                </a:solidFill>
                <a:latin typeface="Montserrat Bold"/>
              </a:rPr>
              <a:t>column1, column2 </a:t>
            </a:r>
            <a:r>
              <a:rPr lang="en-US" sz="3600" spc="27">
                <a:solidFill>
                  <a:srgbClr val="006FC0"/>
                </a:solidFill>
                <a:latin typeface="Montserrat Bold"/>
              </a:rPr>
              <a:t>FROM </a:t>
            </a:r>
            <a:r>
              <a:rPr lang="en-US" sz="3600" spc="27">
                <a:solidFill>
                  <a:srgbClr val="000000"/>
                </a:solidFill>
                <a:latin typeface="Montserrat Bold"/>
              </a:rPr>
              <a:t>table_name  </a:t>
            </a:r>
            <a:r>
              <a:rPr lang="en-US" sz="3600" spc="27">
                <a:solidFill>
                  <a:srgbClr val="4471C4"/>
                </a:solidFill>
                <a:latin typeface="Montserrat Bold"/>
              </a:rPr>
              <a:t>WHERE </a:t>
            </a:r>
            <a:r>
              <a:rPr lang="en-US" sz="3600" spc="27">
                <a:solidFill>
                  <a:srgbClr val="000000"/>
                </a:solidFill>
                <a:latin typeface="Montserrat Bold"/>
              </a:rPr>
              <a:t>column_name </a:t>
            </a:r>
            <a:r>
              <a:rPr lang="en-US" sz="3600" spc="27">
                <a:solidFill>
                  <a:srgbClr val="006FC0"/>
                </a:solidFill>
                <a:latin typeface="Montserrat Bold"/>
              </a:rPr>
              <a:t>IS NOT NULL</a:t>
            </a:r>
            <a:r>
              <a:rPr lang="en-US" sz="3600" spc="27">
                <a:solidFill>
                  <a:srgbClr val="000000"/>
                </a:solidFill>
                <a:latin typeface="Montserrat Bold"/>
              </a:rPr>
              <a:t>;</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713556"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82752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UPDATE</a:t>
            </a:r>
          </a:p>
        </p:txBody>
      </p:sp>
      <p:sp>
        <p:nvSpPr>
          <p:cNvPr id="4" name="TextBox 4"/>
          <p:cNvSpPr txBox="1"/>
          <p:nvPr/>
        </p:nvSpPr>
        <p:spPr>
          <a:xfrm>
            <a:off x="1595322" y="2631935"/>
            <a:ext cx="13288327" cy="1570037"/>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a:t>
            </a:r>
            <a:r>
              <a:rPr lang="en-US" sz="2400" spc="23">
                <a:solidFill>
                  <a:srgbClr val="00AF50"/>
                </a:solidFill>
                <a:latin typeface="Montserrat Bold"/>
              </a:rPr>
              <a:t>UPDATE </a:t>
            </a:r>
            <a:r>
              <a:rPr lang="en-US" sz="2400" spc="23">
                <a:solidFill>
                  <a:srgbClr val="000000"/>
                </a:solidFill>
                <a:latin typeface="Montserrat Bold"/>
              </a:rPr>
              <a:t>statement is used to modify the existing records in a table.”</a:t>
            </a:r>
          </a:p>
          <a:p>
            <a:pPr algn="l">
              <a:lnSpc>
                <a:spcPts val="2879"/>
              </a:lnSpc>
            </a:pPr>
            <a:endParaRPr lang="en-US" sz="2400" spc="23">
              <a:solidFill>
                <a:srgbClr val="000000"/>
              </a:solidFill>
              <a:latin typeface="Montserrat Bold"/>
            </a:endParaRPr>
          </a:p>
          <a:p>
            <a:pPr algn="l">
              <a:lnSpc>
                <a:spcPts val="2879"/>
              </a:lnSpc>
            </a:pPr>
            <a:endParaRPr lang="en-US" sz="2400" spc="23">
              <a:solidFill>
                <a:srgbClr val="000000"/>
              </a:solidFill>
              <a:latin typeface="Montserrat Bold"/>
            </a:endParaRPr>
          </a:p>
          <a:p>
            <a:pPr algn="l">
              <a:lnSpc>
                <a:spcPts val="3240"/>
              </a:lnSpc>
            </a:pPr>
            <a:r>
              <a:rPr lang="en-US" sz="2700" spc="18">
                <a:solidFill>
                  <a:srgbClr val="000000"/>
                </a:solidFill>
                <a:latin typeface="Montserrat Bold"/>
              </a:rPr>
              <a:t>UPDATE Syntax :</a:t>
            </a:r>
          </a:p>
        </p:txBody>
      </p:sp>
      <p:sp>
        <p:nvSpPr>
          <p:cNvPr id="5" name="TextBox 5"/>
          <p:cNvSpPr txBox="1"/>
          <p:nvPr/>
        </p:nvSpPr>
        <p:spPr>
          <a:xfrm>
            <a:off x="1595322" y="5391912"/>
            <a:ext cx="13828395" cy="3927158"/>
          </a:xfrm>
          <a:prstGeom prst="rect">
            <a:avLst/>
          </a:prstGeom>
        </p:spPr>
        <p:txBody>
          <a:bodyPr lIns="0" tIns="0" rIns="0" bIns="0" rtlCol="0" anchor="t">
            <a:spAutoFit/>
          </a:bodyPr>
          <a:lstStyle/>
          <a:p>
            <a:pPr algn="l">
              <a:lnSpc>
                <a:spcPts val="3600"/>
              </a:lnSpc>
            </a:pPr>
            <a:r>
              <a:rPr lang="en-US" sz="3000" spc="6">
                <a:solidFill>
                  <a:srgbClr val="006FC0"/>
                </a:solidFill>
                <a:latin typeface="Montserrat Bold"/>
              </a:rPr>
              <a:t>UPDATE </a:t>
            </a:r>
            <a:r>
              <a:rPr lang="en-US" sz="3000" spc="6">
                <a:solidFill>
                  <a:srgbClr val="000000"/>
                </a:solidFill>
                <a:latin typeface="Montserrat Bold"/>
              </a:rPr>
              <a:t>table_name</a:t>
            </a:r>
          </a:p>
          <a:p>
            <a:pPr algn="l">
              <a:lnSpc>
                <a:spcPts val="7500"/>
              </a:lnSpc>
            </a:pPr>
            <a:r>
              <a:rPr lang="en-US" sz="3000" spc="13">
                <a:solidFill>
                  <a:srgbClr val="006FC0"/>
                </a:solidFill>
                <a:latin typeface="Montserrat Bold"/>
              </a:rPr>
              <a:t>SET </a:t>
            </a:r>
            <a:r>
              <a:rPr lang="en-US" sz="3000" spc="13">
                <a:solidFill>
                  <a:srgbClr val="000000"/>
                </a:solidFill>
                <a:latin typeface="Montserrat Bold"/>
              </a:rPr>
              <a:t>column1 = value1, column2 = value2, …, columnN = valueN  </a:t>
            </a:r>
            <a:r>
              <a:rPr lang="en-US" sz="3000" spc="13">
                <a:solidFill>
                  <a:srgbClr val="006FC0"/>
                </a:solidFill>
                <a:latin typeface="Montserrat Bold"/>
              </a:rPr>
              <a:t>WHERE </a:t>
            </a:r>
            <a:r>
              <a:rPr lang="en-US" sz="3000" spc="13">
                <a:solidFill>
                  <a:srgbClr val="000000"/>
                </a:solidFill>
                <a:latin typeface="Montserrat Bold"/>
              </a:rPr>
              <a:t>condition;</a:t>
            </a:r>
          </a:p>
          <a:p>
            <a:pPr algn="l">
              <a:lnSpc>
                <a:spcPts val="7500"/>
              </a:lnSpc>
            </a:pPr>
            <a:endParaRPr lang="en-US" sz="3000" spc="13">
              <a:solidFill>
                <a:srgbClr val="000000"/>
              </a:solidFill>
              <a:latin typeface="Montserrat Bold"/>
            </a:endParaRPr>
          </a:p>
          <a:p>
            <a:pPr algn="l">
              <a:lnSpc>
                <a:spcPts val="3240"/>
              </a:lnSpc>
            </a:pPr>
            <a:r>
              <a:rPr lang="en-US" sz="2700" spc="18">
                <a:solidFill>
                  <a:srgbClr val="FF0000"/>
                </a:solidFill>
                <a:latin typeface="Montserrat Bold"/>
              </a:rPr>
              <a:t>If you omit the WHERE clause, all records will be updated.</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82752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UPDATE</a:t>
            </a:r>
          </a:p>
        </p:txBody>
      </p:sp>
      <p:graphicFrame>
        <p:nvGraphicFramePr>
          <p:cNvPr id="4" name="Table 4"/>
          <p:cNvGraphicFramePr>
            <a:graphicFrameLocks noGrp="1"/>
          </p:cNvGraphicFramePr>
          <p:nvPr/>
        </p:nvGraphicFramePr>
        <p:xfrm>
          <a:off x="1694859" y="2403348"/>
          <a:ext cx="14542768" cy="7183654"/>
        </p:xfrm>
        <a:graphic>
          <a:graphicData uri="http://schemas.openxmlformats.org/drawingml/2006/table">
            <a:tbl>
              <a:tblPr/>
              <a:tblGrid>
                <a:gridCol w="2245933">
                  <a:extLst>
                    <a:ext uri="{9D8B030D-6E8A-4147-A177-3AD203B41FA5}">
                      <a16:colId xmlns:a16="http://schemas.microsoft.com/office/drawing/2014/main" val="20000"/>
                    </a:ext>
                  </a:extLst>
                </a:gridCol>
                <a:gridCol w="3385311">
                  <a:extLst>
                    <a:ext uri="{9D8B030D-6E8A-4147-A177-3AD203B41FA5}">
                      <a16:colId xmlns:a16="http://schemas.microsoft.com/office/drawing/2014/main" val="20001"/>
                    </a:ext>
                  </a:extLst>
                </a:gridCol>
                <a:gridCol w="1851135">
                  <a:extLst>
                    <a:ext uri="{9D8B030D-6E8A-4147-A177-3AD203B41FA5}">
                      <a16:colId xmlns:a16="http://schemas.microsoft.com/office/drawing/2014/main" val="20002"/>
                    </a:ext>
                  </a:extLst>
                </a:gridCol>
                <a:gridCol w="1761112">
                  <a:extLst>
                    <a:ext uri="{9D8B030D-6E8A-4147-A177-3AD203B41FA5}">
                      <a16:colId xmlns:a16="http://schemas.microsoft.com/office/drawing/2014/main" val="20003"/>
                    </a:ext>
                  </a:extLst>
                </a:gridCol>
                <a:gridCol w="3043966">
                  <a:extLst>
                    <a:ext uri="{9D8B030D-6E8A-4147-A177-3AD203B41FA5}">
                      <a16:colId xmlns:a16="http://schemas.microsoft.com/office/drawing/2014/main" val="20004"/>
                    </a:ext>
                  </a:extLst>
                </a:gridCol>
                <a:gridCol w="2255311">
                  <a:extLst>
                    <a:ext uri="{9D8B030D-6E8A-4147-A177-3AD203B41FA5}">
                      <a16:colId xmlns:a16="http://schemas.microsoft.com/office/drawing/2014/main" val="20005"/>
                    </a:ext>
                  </a:extLst>
                </a:gridCol>
              </a:tblGrid>
              <a:tr h="974309">
                <a:tc>
                  <a:txBody>
                    <a:bodyPr/>
                    <a:lstStyle/>
                    <a:p>
                      <a:pPr algn="ctr">
                        <a:lnSpc>
                          <a:spcPts val="3240"/>
                        </a:lnSpc>
                        <a:defRPr/>
                      </a:pPr>
                      <a:r>
                        <a:rPr lang="en-US" sz="2700" spc="11">
                          <a:solidFill>
                            <a:srgbClr val="FFFFFF"/>
                          </a:solidFill>
                          <a:latin typeface="Montserrat Bold"/>
                        </a:rPr>
                        <a:t>Customer</a:t>
                      </a:r>
                      <a:endParaRPr lang="en-US" sz="1100"/>
                    </a:p>
                    <a:p>
                      <a:pPr algn="ctr">
                        <a:lnSpc>
                          <a:spcPts val="3240"/>
                        </a:lnSpc>
                      </a:pPr>
                      <a:r>
                        <a:rPr lang="en-US" sz="2700" spc="26">
                          <a:solidFill>
                            <a:srgbClr val="FFFFFF"/>
                          </a:solidFill>
                          <a:latin typeface="Montserrat Bold"/>
                        </a:rPr>
                        <a:t>ID</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Phone</a:t>
                      </a:r>
                      <a:endParaRPr lang="en-US" sz="1100"/>
                    </a:p>
                    <a:p>
                      <a:pPr algn="l">
                        <a:lnSpc>
                          <a:spcPts val="3240"/>
                        </a:lnSpc>
                      </a:pPr>
                      <a:r>
                        <a:rPr lang="en-US" sz="2700" spc="11">
                          <a:solidFill>
                            <a:srgbClr val="FFFFFF"/>
                          </a:solidFill>
                          <a:latin typeface="Montserrat Bold"/>
                        </a:rPr>
                        <a:t>Number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Bill</a:t>
                      </a:r>
                      <a:endParaRPr lang="en-US" sz="1100"/>
                    </a:p>
                    <a:p>
                      <a:pPr algn="ctr">
                        <a:lnSpc>
                          <a:spcPts val="3240"/>
                        </a:lnSpc>
                      </a:pPr>
                      <a:r>
                        <a:rPr lang="en-US" sz="2700" spc="11">
                          <a:solidFill>
                            <a:srgbClr val="FFFFFF"/>
                          </a:solidFill>
                          <a:latin typeface="Montserrat Bold"/>
                        </a:rPr>
                        <a:t>Amount</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21778">
                <a:tc>
                  <a:txBody>
                    <a:bodyPr/>
                    <a:lstStyle/>
                    <a:p>
                      <a:pPr algn="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900123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5958">
                <a:tc>
                  <a:txBody>
                    <a:bodyPr/>
                    <a:lstStyle/>
                    <a:p>
                      <a:pPr algn="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988753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5956">
                <a:tc>
                  <a:txBody>
                    <a:bodyPr/>
                    <a:lstStyle/>
                    <a:p>
                      <a:pPr algn="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984501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5956">
                <a:tc>
                  <a:txBody>
                    <a:bodyPr/>
                    <a:lstStyle/>
                    <a:p>
                      <a:pPr algn="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16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973810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AF50"/>
                          </a:solidFill>
                          <a:latin typeface="Montserrat Bold"/>
                        </a:rPr>
                        <a:t>1300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5958">
                <a:tc>
                  <a:txBody>
                    <a:bodyPr/>
                    <a:lstStyle/>
                    <a:p>
                      <a:pPr algn="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974296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5958">
                <a:tc>
                  <a:txBody>
                    <a:bodyPr/>
                    <a:lstStyle/>
                    <a:p>
                      <a:pPr algn="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770575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85956">
                <a:tc>
                  <a:txBody>
                    <a:bodyPr/>
                    <a:lstStyle/>
                    <a:p>
                      <a:pPr algn="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654215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r h="685886">
                <a:tc>
                  <a:txBody>
                    <a:bodyPr/>
                    <a:lstStyle/>
                    <a:p>
                      <a:pPr algn="r">
                        <a:lnSpc>
                          <a:spcPts val="3240"/>
                        </a:lnSpc>
                        <a:defRPr/>
                      </a:pPr>
                      <a:r>
                        <a:rPr lang="en-US" sz="2700" spc="26">
                          <a:solidFill>
                            <a:srgbClr val="000000"/>
                          </a:solidFill>
                          <a:latin typeface="Montserrat"/>
                        </a:rPr>
                        <a:t>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AF50"/>
                          </a:solidFill>
                          <a:latin typeface="Montserrat Bold"/>
                        </a:rPr>
                        <a:t>Rohit Kumar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852159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350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8"/>
                  </a:ext>
                </a:extLst>
              </a:tr>
              <a:tr h="685939">
                <a:tc>
                  <a:txBody>
                    <a:bodyPr/>
                    <a:lstStyle/>
                    <a:p>
                      <a:pPr algn="r">
                        <a:lnSpc>
                          <a:spcPts val="3240"/>
                        </a:lnSpc>
                        <a:defRPr/>
                      </a:pPr>
                      <a:r>
                        <a:rPr lang="en-US" sz="2700" spc="26">
                          <a:solidFill>
                            <a:srgbClr val="000000"/>
                          </a:solidFill>
                          <a:latin typeface="Montserrat"/>
                        </a:rPr>
                        <a:t>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Ramya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AF50"/>
                          </a:solidFill>
                          <a:latin typeface="Montserrat Bold"/>
                        </a:rPr>
                        <a:t>753951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11500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9"/>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9977526"/>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656177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DELETE</a:t>
            </a:r>
          </a:p>
        </p:txBody>
      </p:sp>
      <p:sp>
        <p:nvSpPr>
          <p:cNvPr id="4" name="TextBox 4"/>
          <p:cNvSpPr txBox="1"/>
          <p:nvPr/>
        </p:nvSpPr>
        <p:spPr>
          <a:xfrm>
            <a:off x="1595322" y="2631935"/>
            <a:ext cx="12416789" cy="1570037"/>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DELETE </a:t>
            </a:r>
            <a:r>
              <a:rPr lang="en-US" sz="2400" spc="30">
                <a:solidFill>
                  <a:srgbClr val="000000"/>
                </a:solidFill>
                <a:latin typeface="Montserrat Bold"/>
              </a:rPr>
              <a:t>statement is used to delete existing records in a table.”</a:t>
            </a:r>
          </a:p>
          <a:p>
            <a:pPr algn="l">
              <a:lnSpc>
                <a:spcPts val="2879"/>
              </a:lnSpc>
            </a:pPr>
            <a:endParaRPr lang="en-US" sz="2400" spc="30">
              <a:solidFill>
                <a:srgbClr val="000000"/>
              </a:solidFill>
              <a:latin typeface="Montserrat Bold"/>
            </a:endParaRPr>
          </a:p>
          <a:p>
            <a:pPr algn="l">
              <a:lnSpc>
                <a:spcPts val="2879"/>
              </a:lnSpc>
            </a:pPr>
            <a:endParaRPr lang="en-US" sz="2400" spc="30">
              <a:solidFill>
                <a:srgbClr val="000000"/>
              </a:solidFill>
              <a:latin typeface="Montserrat Bold"/>
            </a:endParaRPr>
          </a:p>
          <a:p>
            <a:pPr algn="l">
              <a:lnSpc>
                <a:spcPts val="3240"/>
              </a:lnSpc>
            </a:pPr>
            <a:r>
              <a:rPr lang="en-US" sz="2700" spc="18">
                <a:solidFill>
                  <a:srgbClr val="000000"/>
                </a:solidFill>
                <a:latin typeface="Montserrat Bold"/>
              </a:rPr>
              <a:t>DELETE Syntax :</a:t>
            </a:r>
          </a:p>
        </p:txBody>
      </p:sp>
      <p:sp>
        <p:nvSpPr>
          <p:cNvPr id="5" name="TextBox 5"/>
          <p:cNvSpPr txBox="1"/>
          <p:nvPr/>
        </p:nvSpPr>
        <p:spPr>
          <a:xfrm>
            <a:off x="1595322" y="5484165"/>
            <a:ext cx="6784657" cy="1947545"/>
          </a:xfrm>
          <a:prstGeom prst="rect">
            <a:avLst/>
          </a:prstGeom>
        </p:spPr>
        <p:txBody>
          <a:bodyPr lIns="0" tIns="0" rIns="0" bIns="0" rtlCol="0" anchor="t">
            <a:spAutoFit/>
          </a:bodyPr>
          <a:lstStyle/>
          <a:p>
            <a:pPr algn="l">
              <a:lnSpc>
                <a:spcPts val="4320"/>
              </a:lnSpc>
            </a:pPr>
            <a:r>
              <a:rPr lang="en-US" sz="3600" spc="27">
                <a:solidFill>
                  <a:srgbClr val="006FC0"/>
                </a:solidFill>
                <a:latin typeface="Montserrat Bold"/>
              </a:rPr>
              <a:t>DELETE FROM </a:t>
            </a:r>
            <a:r>
              <a:rPr lang="en-US" sz="3600" spc="27">
                <a:solidFill>
                  <a:srgbClr val="000000"/>
                </a:solidFill>
                <a:latin typeface="Montserrat Bold"/>
              </a:rPr>
              <a:t>table_name</a:t>
            </a:r>
          </a:p>
          <a:p>
            <a:pPr algn="l">
              <a:lnSpc>
                <a:spcPts val="4320"/>
              </a:lnSpc>
            </a:pPr>
            <a:endParaRPr lang="en-US" sz="3600" spc="27">
              <a:solidFill>
                <a:srgbClr val="000000"/>
              </a:solidFill>
              <a:latin typeface="Montserrat Bold"/>
            </a:endParaRPr>
          </a:p>
          <a:p>
            <a:pPr algn="l">
              <a:lnSpc>
                <a:spcPts val="4320"/>
              </a:lnSpc>
            </a:pPr>
            <a:r>
              <a:rPr lang="en-US" sz="3600" spc="27">
                <a:solidFill>
                  <a:srgbClr val="006FC0"/>
                </a:solidFill>
                <a:latin typeface="Montserrat Bold"/>
              </a:rPr>
              <a:t>WHERE </a:t>
            </a:r>
            <a:r>
              <a:rPr lang="en-US" sz="3600" spc="27">
                <a:solidFill>
                  <a:srgbClr val="000000"/>
                </a:solidFill>
                <a:latin typeface="Montserrat Bold"/>
              </a:rPr>
              <a:t>condition;</a:t>
            </a:r>
          </a:p>
        </p:txBody>
      </p:sp>
      <p:sp>
        <p:nvSpPr>
          <p:cNvPr id="6" name="TextBox 6"/>
          <p:cNvSpPr txBox="1"/>
          <p:nvPr/>
        </p:nvSpPr>
        <p:spPr>
          <a:xfrm>
            <a:off x="3420999" y="8881616"/>
            <a:ext cx="11124248" cy="436880"/>
          </a:xfrm>
          <a:prstGeom prst="rect">
            <a:avLst/>
          </a:prstGeom>
        </p:spPr>
        <p:txBody>
          <a:bodyPr lIns="0" tIns="0" rIns="0" bIns="0" rtlCol="0" anchor="t">
            <a:spAutoFit/>
          </a:bodyPr>
          <a:lstStyle/>
          <a:p>
            <a:pPr algn="l">
              <a:lnSpc>
                <a:spcPts val="3240"/>
              </a:lnSpc>
            </a:pPr>
            <a:r>
              <a:rPr lang="en-US" sz="2700" spc="18">
                <a:solidFill>
                  <a:srgbClr val="FF0000"/>
                </a:solidFill>
                <a:latin typeface="Montserrat Bold"/>
              </a:rPr>
              <a:t>If you omit the WHERE clause, all records will be deleted.</a:t>
            </a:r>
          </a:p>
        </p:txBody>
      </p:sp>
      <p:pic>
        <p:nvPicPr>
          <p:cNvPr id="7" name="Picture 7"/>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8" name="Picture 8"/>
          <p:cNvPicPr>
            <a:picLocks noChangeAspect="1"/>
          </p:cNvPicPr>
          <p:nvPr/>
        </p:nvPicPr>
        <p:blipFill>
          <a:blip r:embed="rId4"/>
          <a:srcRect/>
          <a:stretch>
            <a:fillRect/>
          </a:stretch>
        </p:blipFill>
        <p:spPr>
          <a:xfrm>
            <a:off x="16384102" y="285444"/>
            <a:ext cx="1308813" cy="1656871"/>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811348" y="588893"/>
            <a:ext cx="656177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DELETE</a:t>
            </a:r>
          </a:p>
        </p:txBody>
      </p:sp>
      <p:graphicFrame>
        <p:nvGraphicFramePr>
          <p:cNvPr id="4" name="Table 4"/>
          <p:cNvGraphicFramePr>
            <a:graphicFrameLocks noGrp="1"/>
          </p:cNvGraphicFramePr>
          <p:nvPr/>
        </p:nvGraphicFramePr>
        <p:xfrm>
          <a:off x="1028700" y="2074649"/>
          <a:ext cx="15084738" cy="7200174"/>
        </p:xfrm>
        <a:graphic>
          <a:graphicData uri="http://schemas.openxmlformats.org/drawingml/2006/table">
            <a:tbl>
              <a:tblPr/>
              <a:tblGrid>
                <a:gridCol w="431601">
                  <a:extLst>
                    <a:ext uri="{9D8B030D-6E8A-4147-A177-3AD203B41FA5}">
                      <a16:colId xmlns:a16="http://schemas.microsoft.com/office/drawing/2014/main" val="20000"/>
                    </a:ext>
                  </a:extLst>
                </a:gridCol>
                <a:gridCol w="2218208">
                  <a:extLst>
                    <a:ext uri="{9D8B030D-6E8A-4147-A177-3AD203B41FA5}">
                      <a16:colId xmlns:a16="http://schemas.microsoft.com/office/drawing/2014/main" val="20001"/>
                    </a:ext>
                  </a:extLst>
                </a:gridCol>
                <a:gridCol w="3343521">
                  <a:extLst>
                    <a:ext uri="{9D8B030D-6E8A-4147-A177-3AD203B41FA5}">
                      <a16:colId xmlns:a16="http://schemas.microsoft.com/office/drawing/2014/main" val="20002"/>
                    </a:ext>
                  </a:extLst>
                </a:gridCol>
                <a:gridCol w="1828284">
                  <a:extLst>
                    <a:ext uri="{9D8B030D-6E8A-4147-A177-3AD203B41FA5}">
                      <a16:colId xmlns:a16="http://schemas.microsoft.com/office/drawing/2014/main" val="20003"/>
                    </a:ext>
                  </a:extLst>
                </a:gridCol>
                <a:gridCol w="1739370">
                  <a:extLst>
                    <a:ext uri="{9D8B030D-6E8A-4147-A177-3AD203B41FA5}">
                      <a16:colId xmlns:a16="http://schemas.microsoft.com/office/drawing/2014/main" val="20004"/>
                    </a:ext>
                  </a:extLst>
                </a:gridCol>
                <a:gridCol w="3006390">
                  <a:extLst>
                    <a:ext uri="{9D8B030D-6E8A-4147-A177-3AD203B41FA5}">
                      <a16:colId xmlns:a16="http://schemas.microsoft.com/office/drawing/2014/main" val="20005"/>
                    </a:ext>
                  </a:extLst>
                </a:gridCol>
                <a:gridCol w="2227470">
                  <a:extLst>
                    <a:ext uri="{9D8B030D-6E8A-4147-A177-3AD203B41FA5}">
                      <a16:colId xmlns:a16="http://schemas.microsoft.com/office/drawing/2014/main" val="20006"/>
                    </a:ext>
                  </a:extLst>
                </a:gridCol>
                <a:gridCol w="289894">
                  <a:extLst>
                    <a:ext uri="{9D8B030D-6E8A-4147-A177-3AD203B41FA5}">
                      <a16:colId xmlns:a16="http://schemas.microsoft.com/office/drawing/2014/main" val="20007"/>
                    </a:ext>
                  </a:extLst>
                </a:gridCol>
              </a:tblGrid>
              <a:tr h="904263">
                <a:tc rowSpan="2">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ctr">
                        <a:lnSpc>
                          <a:spcPts val="3240"/>
                        </a:lnSpc>
                        <a:defRPr/>
                      </a:pPr>
                      <a:r>
                        <a:rPr lang="en-US" sz="2700" spc="11">
                          <a:solidFill>
                            <a:srgbClr val="FFFFFF"/>
                          </a:solidFill>
                          <a:latin typeface="Montserrat Bold"/>
                        </a:rPr>
                        <a:t>Customer</a:t>
                      </a:r>
                      <a:endParaRPr lang="en-US" sz="1100"/>
                    </a:p>
                    <a:p>
                      <a:pPr algn="ctr">
                        <a:lnSpc>
                          <a:spcPts val="3240"/>
                        </a:lnSpc>
                      </a:pPr>
                      <a:r>
                        <a:rPr lang="en-US" sz="2700" spc="26">
                          <a:solidFill>
                            <a:srgbClr val="FFFFFF"/>
                          </a:solidFill>
                          <a:latin typeface="Montserrat Bold"/>
                        </a:rPr>
                        <a:t>ID</a:t>
                      </a:r>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1">
                          <a:solidFill>
                            <a:srgbClr val="FFFFFF"/>
                          </a:solidFill>
                          <a:latin typeface="Montserrat Bold"/>
                        </a:rPr>
                        <a:t>Phone</a:t>
                      </a:r>
                      <a:endParaRPr lang="en-US" sz="1100"/>
                    </a:p>
                    <a:p>
                      <a:pPr algn="l">
                        <a:lnSpc>
                          <a:spcPts val="3240"/>
                        </a:lnSpc>
                      </a:pPr>
                      <a:r>
                        <a:rPr lang="en-US" sz="2700" spc="11">
                          <a:solidFill>
                            <a:srgbClr val="FFFFFF"/>
                          </a:solidFill>
                          <a:latin typeface="Montserrat Bold"/>
                        </a:rPr>
                        <a:t>Number</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Bill</a:t>
                      </a:r>
                      <a:endParaRPr lang="en-US" sz="1100"/>
                    </a:p>
                    <a:p>
                      <a:pPr algn="ctr">
                        <a:lnSpc>
                          <a:spcPts val="3240"/>
                        </a:lnSpc>
                      </a:pPr>
                      <a:r>
                        <a:rPr lang="en-US" sz="2700" spc="11">
                          <a:solidFill>
                            <a:srgbClr val="FFFFFF"/>
                          </a:solidFill>
                          <a:latin typeface="Montserrat Bold"/>
                        </a:rPr>
                        <a:t>Amount</a:t>
                      </a:r>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rowSpan="2">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674664">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900123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760945">
                <a:tc rowSpan="2">
                  <a:txBody>
                    <a:bodyPr/>
                    <a:lstStyle/>
                    <a:p>
                      <a:pPr algn="l">
                        <a:lnSpc>
                          <a:spcPts val="1679"/>
                        </a:lnSpc>
                        <a:defRPr/>
                      </a:pPr>
                      <a:endParaRPr lang="en-US" sz="1100"/>
                    </a:p>
                  </a:txBody>
                  <a:tcPr marL="0" marR="0" marT="0" marB="0" anchor="ctr">
                    <a:lnL w="40481" cap="flat" cmpd="sng" algn="ctr">
                      <a:solidFill>
                        <a:srgbClr val="FF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988753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rowSpan="2">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40481" cap="flat" cmpd="sng" algn="ctr">
                      <a:solidFill>
                        <a:srgbClr val="FF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199376">
                <a:tc vMerge="1">
                  <a:txBody>
                    <a:bodyPr/>
                    <a:lstStyle/>
                    <a:p>
                      <a:pPr algn="l">
                        <a:lnSpc>
                          <a:spcPts val="1679"/>
                        </a:lnSpc>
                        <a:defRPr/>
                      </a:pPr>
                      <a:endParaRPr lang="en-US" sz="1100"/>
                    </a:p>
                  </a:txBody>
                  <a:tcPr marL="0" marR="0" marT="0" marB="0" anchor="ctr">
                    <a:lnL w="40481" cap="flat" cmpd="sng" algn="ctr">
                      <a:solidFill>
                        <a:srgbClr val="FF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40481" cap="flat" cmpd="sng" algn="ctr">
                      <a:solidFill>
                        <a:srgbClr val="FF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613892">
                <a:tc rowSpan="2">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984501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rowSpan="2">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584481">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973810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1300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E7E7E7"/>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5"/>
                  </a:ext>
                </a:extLst>
              </a:tr>
              <a:tr h="228786">
                <a:tc rowSpan="2">
                  <a:txBody>
                    <a:bodyPr/>
                    <a:lstStyle/>
                    <a:p>
                      <a:pPr algn="l">
                        <a:lnSpc>
                          <a:spcPts val="1679"/>
                        </a:lnSpc>
                        <a:defRPr/>
                      </a:pPr>
                      <a:endParaRPr lang="en-US" sz="1100"/>
                    </a:p>
                  </a:txBody>
                  <a:tcPr marL="0" marR="0" marT="0" marB="0" anchor="ctr">
                    <a:lnL w="40481" cap="flat" cmpd="sng" algn="ctr">
                      <a:solidFill>
                        <a:srgbClr val="FF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rowSpan="2">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40481" cap="flat" cmpd="sng" algn="ctr">
                      <a:solidFill>
                        <a:srgbClr val="FF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719836">
                <a:tc vMerge="1">
                  <a:txBody>
                    <a:bodyPr/>
                    <a:lstStyle/>
                    <a:p>
                      <a:pPr algn="l">
                        <a:lnSpc>
                          <a:spcPts val="1679"/>
                        </a:lnSpc>
                        <a:defRPr/>
                      </a:pPr>
                      <a:endParaRPr lang="en-US" sz="1100"/>
                    </a:p>
                  </a:txBody>
                  <a:tcPr marL="0" marR="0" marT="0" marB="0" anchor="ctr">
                    <a:lnL w="40481" cap="flat" cmpd="sng" algn="ctr">
                      <a:solidFill>
                        <a:srgbClr val="FF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974296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40481" cap="flat" cmpd="sng" algn="ctr">
                      <a:solidFill>
                        <a:srgbClr val="FF0000"/>
                      </a:solidFill>
                      <a:prstDash val="solid"/>
                      <a:round/>
                      <a:headEnd type="none" w="med" len="med"/>
                      <a:tailEnd type="none" w="med" len="med"/>
                    </a:lnB>
                    <a:solidFill>
                      <a:srgbClr val="CACACA"/>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40481" cap="flat" cmpd="sng" algn="ctr">
                      <a:solidFill>
                        <a:srgbClr val="FF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40481"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630466">
                <a:tc rowSpan="4">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770575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rowSpan="4">
                  <a:txBody>
                    <a:bodyPr/>
                    <a:lstStyle/>
                    <a:p>
                      <a:pPr algn="l">
                        <a:lnSpc>
                          <a:spcPts val="1679"/>
                        </a:lnSpc>
                        <a:defRPr/>
                      </a:pP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22340">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654215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22276">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Rohit Kumar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l">
                        <a:lnSpc>
                          <a:spcPts val="3240"/>
                        </a:lnSpc>
                        <a:defRPr/>
                      </a:pPr>
                      <a:r>
                        <a:rPr lang="en-US" sz="2700" spc="33">
                          <a:solidFill>
                            <a:srgbClr val="000000"/>
                          </a:solidFill>
                          <a:latin typeface="Montserrat"/>
                        </a:rPr>
                        <a:t>852159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350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22325">
                <a:tc vMerge="1">
                  <a:txBody>
                    <a:bodyPr/>
                    <a:lstStyle/>
                    <a:p>
                      <a:pPr algn="l">
                        <a:lnSpc>
                          <a:spcPts val="1679"/>
                        </a:lnSpc>
                        <a:defRPr/>
                      </a:pP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240"/>
                        </a:lnSpc>
                        <a:defRPr/>
                      </a:pPr>
                      <a:r>
                        <a:rPr lang="en-US" sz="2700" spc="26">
                          <a:solidFill>
                            <a:srgbClr val="000000"/>
                          </a:solidFill>
                          <a:latin typeface="Montserrat"/>
                        </a:rPr>
                        <a:t>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Ramya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l">
                        <a:lnSpc>
                          <a:spcPts val="3240"/>
                        </a:lnSpc>
                        <a:defRPr/>
                      </a:pPr>
                      <a:r>
                        <a:rPr lang="en-US" sz="2700" spc="33">
                          <a:solidFill>
                            <a:srgbClr val="000000"/>
                          </a:solidFill>
                          <a:latin typeface="Montserrat"/>
                        </a:rPr>
                        <a:t>753951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11500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vMerge="1">
                  <a:txBody>
                    <a:bodyPr/>
                    <a:lstStyle/>
                    <a:p>
                      <a:pPr algn="l">
                        <a:lnSpc>
                          <a:spcPts val="1679"/>
                        </a:lnSpc>
                        <a:defRPr/>
                      </a:pPr>
                      <a:endParaRPr lang="en-US" sz="1100"/>
                    </a:p>
                  </a:txBody>
                  <a:tcPr marL="0" marR="0" marT="0" marB="0"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40481" cap="flat" cmpd="sng" algn="ctr">
                      <a:solidFill>
                        <a:srgbClr val="FF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110983"/>
            <a:ext cx="809244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Data : Key points</a:t>
            </a:r>
          </a:p>
        </p:txBody>
      </p:sp>
      <p:sp>
        <p:nvSpPr>
          <p:cNvPr id="4" name="TextBox 4"/>
          <p:cNvSpPr txBox="1"/>
          <p:nvPr/>
        </p:nvSpPr>
        <p:spPr>
          <a:xfrm>
            <a:off x="1287170" y="3381997"/>
            <a:ext cx="13501688" cy="5318442"/>
          </a:xfrm>
          <a:prstGeom prst="rect">
            <a:avLst/>
          </a:prstGeom>
        </p:spPr>
        <p:txBody>
          <a:bodyPr lIns="0" tIns="0" rIns="0" bIns="0" rtlCol="0" anchor="t">
            <a:spAutoFit/>
          </a:bodyPr>
          <a:lstStyle/>
          <a:p>
            <a:pPr marL="670560" lvl="1" indent="-335280" algn="l">
              <a:lnSpc>
                <a:spcPts val="4320"/>
              </a:lnSpc>
              <a:buFont typeface="Arial"/>
              <a:buChar char="•"/>
            </a:pPr>
            <a:r>
              <a:rPr lang="en-US" sz="3600" spc="34">
                <a:solidFill>
                  <a:srgbClr val="000000"/>
                </a:solidFill>
                <a:latin typeface="Montserrat"/>
              </a:rPr>
              <a:t>Data can be anything : a number, image, words.</a:t>
            </a:r>
          </a:p>
          <a:p>
            <a:pPr marL="670560" lvl="1" indent="-335280" algn="l">
              <a:lnSpc>
                <a:spcPts val="4320"/>
              </a:lnSpc>
            </a:pPr>
            <a:endParaRPr lang="en-US" sz="3600" spc="34">
              <a:solidFill>
                <a:srgbClr val="000000"/>
              </a:solidFill>
              <a:latin typeface="Montserrat"/>
            </a:endParaRPr>
          </a:p>
          <a:p>
            <a:pPr marL="670560" lvl="1" indent="-335280" algn="l">
              <a:lnSpc>
                <a:spcPts val="4320"/>
              </a:lnSpc>
              <a:buFont typeface="Arial"/>
              <a:buChar char="•"/>
            </a:pPr>
            <a:r>
              <a:rPr lang="en-US" sz="3600" spc="27">
                <a:solidFill>
                  <a:srgbClr val="000000"/>
                </a:solidFill>
                <a:latin typeface="Montserrat"/>
              </a:rPr>
              <a:t>Data alone is not significant.</a:t>
            </a:r>
          </a:p>
          <a:p>
            <a:pPr marL="670560" lvl="1" indent="-335280" algn="l">
              <a:lnSpc>
                <a:spcPts val="4320"/>
              </a:lnSpc>
            </a:pPr>
            <a:endParaRPr lang="en-US" sz="3600" spc="27">
              <a:solidFill>
                <a:srgbClr val="000000"/>
              </a:solidFill>
              <a:latin typeface="Montserrat"/>
            </a:endParaRPr>
          </a:p>
          <a:p>
            <a:pPr marL="670560" lvl="1" indent="-335280" algn="l">
              <a:lnSpc>
                <a:spcPts val="4320"/>
              </a:lnSpc>
              <a:buFont typeface="Arial"/>
              <a:buChar char="•"/>
            </a:pPr>
            <a:r>
              <a:rPr lang="en-US" sz="3600" spc="27">
                <a:solidFill>
                  <a:srgbClr val="000000"/>
                </a:solidFill>
                <a:latin typeface="Montserrat"/>
              </a:rPr>
              <a:t>Data can be raw and unorganised.</a:t>
            </a:r>
          </a:p>
          <a:p>
            <a:pPr marL="670560" lvl="1" indent="-335280" algn="l">
              <a:lnSpc>
                <a:spcPts val="4320"/>
              </a:lnSpc>
            </a:pPr>
            <a:endParaRPr lang="en-US" sz="3600" spc="27">
              <a:solidFill>
                <a:srgbClr val="000000"/>
              </a:solidFill>
              <a:latin typeface="Montserrat"/>
            </a:endParaRPr>
          </a:p>
          <a:p>
            <a:pPr marL="670560" lvl="1" indent="-335280" algn="l">
              <a:lnSpc>
                <a:spcPts val="4320"/>
              </a:lnSpc>
              <a:buFont typeface="Arial"/>
              <a:buChar char="•"/>
            </a:pPr>
            <a:r>
              <a:rPr lang="en-US" sz="3600" spc="27">
                <a:solidFill>
                  <a:srgbClr val="000000"/>
                </a:solidFill>
                <a:latin typeface="Montserrat"/>
              </a:rPr>
              <a:t>Data processed meaningfully is called as an Information.</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072121"/>
            <a:ext cx="13321665" cy="941387"/>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AGGREGATE FUNCTIONS</a:t>
            </a:r>
          </a:p>
        </p:txBody>
      </p:sp>
      <p:sp>
        <p:nvSpPr>
          <p:cNvPr id="4" name="TextBox 4"/>
          <p:cNvSpPr txBox="1"/>
          <p:nvPr/>
        </p:nvSpPr>
        <p:spPr>
          <a:xfrm>
            <a:off x="1503882" y="2828288"/>
            <a:ext cx="14886623" cy="1672272"/>
          </a:xfrm>
          <a:prstGeom prst="rect">
            <a:avLst/>
          </a:prstGeom>
        </p:spPr>
        <p:txBody>
          <a:bodyPr lIns="0" tIns="0" rIns="0" bIns="0" rtlCol="0" anchor="t">
            <a:spAutoFit/>
          </a:bodyPr>
          <a:lstStyle/>
          <a:p>
            <a:pPr marL="506730" lvl="1" indent="-253365" algn="l">
              <a:lnSpc>
                <a:spcPts val="3240"/>
              </a:lnSpc>
              <a:buFont typeface="Arial"/>
              <a:buChar char="•"/>
            </a:pPr>
            <a:r>
              <a:rPr lang="en-US" sz="2700" spc="26">
                <a:solidFill>
                  <a:srgbClr val="000000"/>
                </a:solidFill>
                <a:latin typeface="Montserrat"/>
              </a:rPr>
              <a:t>Aggregation is an operation to compute single value from a list of values in a table.</a:t>
            </a:r>
          </a:p>
          <a:p>
            <a:pPr marL="506730" lvl="1" indent="-253365" algn="l">
              <a:lnSpc>
                <a:spcPts val="3240"/>
              </a:lnSpc>
            </a:pPr>
            <a:endParaRPr lang="en-US" sz="2700" spc="26">
              <a:solidFill>
                <a:srgbClr val="000000"/>
              </a:solidFill>
              <a:latin typeface="Montserrat"/>
            </a:endParaRPr>
          </a:p>
          <a:p>
            <a:pPr marL="506730" lvl="1" indent="-253365" algn="l">
              <a:lnSpc>
                <a:spcPts val="3240"/>
              </a:lnSpc>
              <a:buFont typeface="Arial"/>
              <a:buChar char="•"/>
            </a:pPr>
            <a:r>
              <a:rPr lang="en-US" sz="2700" spc="26">
                <a:solidFill>
                  <a:srgbClr val="000000"/>
                </a:solidFill>
                <a:latin typeface="Montserrat"/>
              </a:rPr>
              <a:t>Aggregation function performs calculation on a set of values and returns a single</a:t>
            </a:r>
          </a:p>
          <a:p>
            <a:pPr marL="506730" lvl="1" indent="-253365" algn="l">
              <a:lnSpc>
                <a:spcPts val="3240"/>
              </a:lnSpc>
            </a:pPr>
            <a:r>
              <a:rPr lang="en-US" sz="2700" spc="11">
                <a:solidFill>
                  <a:srgbClr val="000000"/>
                </a:solidFill>
                <a:latin typeface="Montserrat"/>
              </a:rPr>
              <a:t>value.</a:t>
            </a:r>
          </a:p>
        </p:txBody>
      </p:sp>
      <p:graphicFrame>
        <p:nvGraphicFramePr>
          <p:cNvPr id="5" name="Table 5"/>
          <p:cNvGraphicFramePr>
            <a:graphicFrameLocks noGrp="1"/>
          </p:cNvGraphicFramePr>
          <p:nvPr/>
        </p:nvGraphicFramePr>
        <p:xfrm>
          <a:off x="1921191" y="5034532"/>
          <a:ext cx="14457996" cy="4376906"/>
        </p:xfrm>
        <a:graphic>
          <a:graphicData uri="http://schemas.openxmlformats.org/drawingml/2006/table">
            <a:tbl>
              <a:tblPr/>
              <a:tblGrid>
                <a:gridCol w="3423340">
                  <a:extLst>
                    <a:ext uri="{9D8B030D-6E8A-4147-A177-3AD203B41FA5}">
                      <a16:colId xmlns:a16="http://schemas.microsoft.com/office/drawing/2014/main" val="20000"/>
                    </a:ext>
                  </a:extLst>
                </a:gridCol>
                <a:gridCol w="11034656">
                  <a:extLst>
                    <a:ext uri="{9D8B030D-6E8A-4147-A177-3AD203B41FA5}">
                      <a16:colId xmlns:a16="http://schemas.microsoft.com/office/drawing/2014/main" val="20001"/>
                    </a:ext>
                  </a:extLst>
                </a:gridCol>
              </a:tblGrid>
              <a:tr h="753175">
                <a:tc>
                  <a:txBody>
                    <a:bodyPr/>
                    <a:lstStyle/>
                    <a:p>
                      <a:pPr algn="ctr">
                        <a:lnSpc>
                          <a:spcPts val="3240"/>
                        </a:lnSpc>
                        <a:defRPr/>
                      </a:pPr>
                      <a:r>
                        <a:rPr lang="en-US" sz="2700" spc="11">
                          <a:solidFill>
                            <a:srgbClr val="FFFFFF"/>
                          </a:solidFill>
                          <a:latin typeface="Montserrat Bold"/>
                        </a:rPr>
                        <a:t>Function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tc>
                  <a:txBody>
                    <a:bodyPr/>
                    <a:lstStyle/>
                    <a:p>
                      <a:pPr algn="ctr">
                        <a:lnSpc>
                          <a:spcPts val="3240"/>
                        </a:lnSpc>
                        <a:defRPr/>
                      </a:pPr>
                      <a:r>
                        <a:rPr lang="en-US" sz="2700" spc="18">
                          <a:solidFill>
                            <a:srgbClr val="FFFFFF"/>
                          </a:solidFill>
                          <a:latin typeface="Montserrat Bold"/>
                        </a:rPr>
                        <a:t>Description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4471C4"/>
                    </a:solidFill>
                  </a:tcPr>
                </a:tc>
                <a:extLst>
                  <a:ext uri="{0D108BD9-81ED-4DB2-BD59-A6C34878D82A}">
                    <a16:rowId xmlns:a16="http://schemas.microsoft.com/office/drawing/2014/main" val="10000"/>
                  </a:ext>
                </a:extLst>
              </a:tr>
              <a:tr h="753175">
                <a:tc>
                  <a:txBody>
                    <a:bodyPr/>
                    <a:lstStyle/>
                    <a:p>
                      <a:pPr algn="ctr">
                        <a:lnSpc>
                          <a:spcPts val="3240"/>
                        </a:lnSpc>
                        <a:defRPr/>
                      </a:pPr>
                      <a:r>
                        <a:rPr lang="en-US" sz="2700" spc="11">
                          <a:solidFill>
                            <a:srgbClr val="000000"/>
                          </a:solidFill>
                          <a:latin typeface="Montserrat"/>
                        </a:rPr>
                        <a:t>MAX()</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26">
                          <a:solidFill>
                            <a:srgbClr val="000000"/>
                          </a:solidFill>
                          <a:latin typeface="Montserrat"/>
                        </a:rPr>
                        <a:t>To find the Largest Value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717732">
                <a:tc>
                  <a:txBody>
                    <a:bodyPr/>
                    <a:lstStyle/>
                    <a:p>
                      <a:pPr algn="ctr">
                        <a:lnSpc>
                          <a:spcPts val="3240"/>
                        </a:lnSpc>
                        <a:defRPr/>
                      </a:pPr>
                      <a:r>
                        <a:rPr lang="en-US" sz="2700" spc="11">
                          <a:solidFill>
                            <a:srgbClr val="000000"/>
                          </a:solidFill>
                          <a:latin typeface="Montserrat"/>
                        </a:rPr>
                        <a:t>MIN()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26">
                          <a:solidFill>
                            <a:srgbClr val="000000"/>
                          </a:solidFill>
                          <a:latin typeface="Montserrat"/>
                        </a:rPr>
                        <a:t>To find the Smallest Value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717555">
                <a:tc>
                  <a:txBody>
                    <a:bodyPr/>
                    <a:lstStyle/>
                    <a:p>
                      <a:pPr algn="ctr">
                        <a:lnSpc>
                          <a:spcPts val="3240"/>
                        </a:lnSpc>
                        <a:defRPr/>
                      </a:pPr>
                      <a:r>
                        <a:rPr lang="en-US" sz="2700" spc="11">
                          <a:solidFill>
                            <a:srgbClr val="000000"/>
                          </a:solidFill>
                          <a:latin typeface="Montserrat"/>
                        </a:rPr>
                        <a:t>COUNT()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To find the number of rows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3"/>
                  </a:ext>
                </a:extLst>
              </a:tr>
              <a:tr h="717644">
                <a:tc>
                  <a:txBody>
                    <a:bodyPr/>
                    <a:lstStyle/>
                    <a:p>
                      <a:pPr algn="ctr">
                        <a:lnSpc>
                          <a:spcPts val="3240"/>
                        </a:lnSpc>
                        <a:defRPr/>
                      </a:pPr>
                      <a:r>
                        <a:rPr lang="en-US" sz="2700" spc="18">
                          <a:solidFill>
                            <a:srgbClr val="000000"/>
                          </a:solidFill>
                          <a:latin typeface="Montserrat"/>
                        </a:rPr>
                        <a:t>SUM()</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tc>
                  <a:txBody>
                    <a:bodyPr/>
                    <a:lstStyle/>
                    <a:p>
                      <a:pPr algn="ctr">
                        <a:lnSpc>
                          <a:spcPts val="3240"/>
                        </a:lnSpc>
                        <a:defRPr/>
                      </a:pPr>
                      <a:r>
                        <a:rPr lang="en-US" sz="2700" spc="18">
                          <a:solidFill>
                            <a:srgbClr val="000000"/>
                          </a:solidFill>
                          <a:latin typeface="Montserrat"/>
                        </a:rPr>
                        <a:t>To find the total sum of the values</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717625">
                <a:tc>
                  <a:txBody>
                    <a:bodyPr/>
                    <a:lstStyle/>
                    <a:p>
                      <a:pPr algn="ctr">
                        <a:lnSpc>
                          <a:spcPts val="3240"/>
                        </a:lnSpc>
                        <a:defRPr/>
                      </a:pPr>
                      <a:r>
                        <a:rPr lang="en-US" sz="2700" spc="-3">
                          <a:solidFill>
                            <a:srgbClr val="000000"/>
                          </a:solidFill>
                          <a:latin typeface="Montserrat"/>
                        </a:rPr>
                        <a:t>AVG()</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tc>
                  <a:txBody>
                    <a:bodyPr/>
                    <a:lstStyle/>
                    <a:p>
                      <a:pPr algn="ctr">
                        <a:lnSpc>
                          <a:spcPts val="3240"/>
                        </a:lnSpc>
                        <a:defRPr/>
                      </a:pPr>
                      <a:r>
                        <a:rPr lang="en-US" sz="2700" spc="18">
                          <a:solidFill>
                            <a:srgbClr val="000000"/>
                          </a:solidFill>
                          <a:latin typeface="Montserrat"/>
                        </a:rPr>
                        <a:t>To find the average value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FD4EA"/>
                    </a:solidFill>
                  </a:tcPr>
                </a:tc>
                <a:extLst>
                  <a:ext uri="{0D108BD9-81ED-4DB2-BD59-A6C34878D82A}">
                    <a16:rowId xmlns:a16="http://schemas.microsoft.com/office/drawing/2014/main" val="10005"/>
                  </a:ext>
                </a:extLst>
              </a:tr>
            </a:tbl>
          </a:graphicData>
        </a:graphic>
      </p:graphicFrame>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45820"/>
            <a:ext cx="13321665" cy="941388"/>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AGGREGATE FUNCTIONS</a:t>
            </a:r>
          </a:p>
        </p:txBody>
      </p:sp>
      <p:sp>
        <p:nvSpPr>
          <p:cNvPr id="4" name="TextBox 4"/>
          <p:cNvSpPr txBox="1"/>
          <p:nvPr/>
        </p:nvSpPr>
        <p:spPr>
          <a:xfrm>
            <a:off x="1595322" y="2312988"/>
            <a:ext cx="2960370"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MAX() Syntax :</a:t>
            </a:r>
          </a:p>
        </p:txBody>
      </p:sp>
      <p:sp>
        <p:nvSpPr>
          <p:cNvPr id="5" name="TextBox 5"/>
          <p:cNvSpPr txBox="1"/>
          <p:nvPr/>
        </p:nvSpPr>
        <p:spPr>
          <a:xfrm>
            <a:off x="1595322" y="3548811"/>
            <a:ext cx="14426565" cy="667068"/>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MAX(</a:t>
            </a:r>
            <a:r>
              <a:rPr lang="en-US" sz="4200" spc="40">
                <a:solidFill>
                  <a:srgbClr val="000000"/>
                </a:solidFill>
                <a:latin typeface="Montserrat Bold"/>
              </a:rPr>
              <a:t>column_name</a:t>
            </a:r>
            <a:r>
              <a:rPr lang="en-US" sz="4200" spc="40">
                <a:solidFill>
                  <a:srgbClr val="4471C4"/>
                </a:solidFill>
                <a:latin typeface="Montserrat Bold"/>
              </a:rPr>
              <a:t>) FROM </a:t>
            </a:r>
            <a:r>
              <a:rPr lang="en-US" sz="4200" spc="40">
                <a:solidFill>
                  <a:srgbClr val="000000"/>
                </a:solidFill>
                <a:latin typeface="Montserrat Bold"/>
              </a:rPr>
              <a:t>table_name;</a:t>
            </a:r>
          </a:p>
        </p:txBody>
      </p:sp>
      <p:sp>
        <p:nvSpPr>
          <p:cNvPr id="6" name="TextBox 6"/>
          <p:cNvSpPr txBox="1"/>
          <p:nvPr/>
        </p:nvSpPr>
        <p:spPr>
          <a:xfrm>
            <a:off x="1595322" y="5148960"/>
            <a:ext cx="290988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MIN() Syntax :</a:t>
            </a:r>
          </a:p>
        </p:txBody>
      </p:sp>
      <p:sp>
        <p:nvSpPr>
          <p:cNvPr id="7" name="TextBox 7"/>
          <p:cNvSpPr txBox="1"/>
          <p:nvPr/>
        </p:nvSpPr>
        <p:spPr>
          <a:xfrm>
            <a:off x="1595322" y="6384785"/>
            <a:ext cx="14032230" cy="667068"/>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MIN(</a:t>
            </a:r>
            <a:r>
              <a:rPr lang="en-US" sz="4200" spc="40">
                <a:solidFill>
                  <a:srgbClr val="000000"/>
                </a:solidFill>
                <a:latin typeface="Montserrat Bold"/>
              </a:rPr>
              <a:t>column_name</a:t>
            </a:r>
            <a:r>
              <a:rPr lang="en-US" sz="4200" spc="40">
                <a:solidFill>
                  <a:srgbClr val="4471C4"/>
                </a:solidFill>
                <a:latin typeface="Montserrat Bold"/>
              </a:rPr>
              <a:t>) from </a:t>
            </a:r>
            <a:r>
              <a:rPr lang="en-US" sz="4200" spc="40">
                <a:solidFill>
                  <a:srgbClr val="000000"/>
                </a:solidFill>
                <a:latin typeface="Montserrat Bold"/>
              </a:rPr>
              <a:t>table_name;</a:t>
            </a:r>
          </a:p>
        </p:txBody>
      </p:sp>
      <p:sp>
        <p:nvSpPr>
          <p:cNvPr id="8" name="TextBox 8"/>
          <p:cNvSpPr txBox="1"/>
          <p:nvPr/>
        </p:nvSpPr>
        <p:spPr>
          <a:xfrm>
            <a:off x="1595322" y="7984096"/>
            <a:ext cx="3450907"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Bold"/>
              </a:rPr>
              <a:t>COUNT() Syntax :</a:t>
            </a:r>
          </a:p>
        </p:txBody>
      </p:sp>
      <p:sp>
        <p:nvSpPr>
          <p:cNvPr id="9" name="TextBox 9"/>
          <p:cNvSpPr txBox="1"/>
          <p:nvPr/>
        </p:nvSpPr>
        <p:spPr>
          <a:xfrm>
            <a:off x="1595322" y="9220581"/>
            <a:ext cx="14874240" cy="666750"/>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COUNT(</a:t>
            </a:r>
            <a:r>
              <a:rPr lang="en-US" sz="4200" spc="40">
                <a:solidFill>
                  <a:srgbClr val="000000"/>
                </a:solidFill>
                <a:latin typeface="Montserrat Bold"/>
              </a:rPr>
              <a:t>column_name</a:t>
            </a:r>
            <a:r>
              <a:rPr lang="en-US" sz="4200" spc="40">
                <a:solidFill>
                  <a:srgbClr val="4471C4"/>
                </a:solidFill>
                <a:latin typeface="Montserrat Bold"/>
              </a:rPr>
              <a:t>) from </a:t>
            </a:r>
            <a:r>
              <a:rPr lang="en-US" sz="4200" spc="40">
                <a:solidFill>
                  <a:srgbClr val="000000"/>
                </a:solidFill>
                <a:latin typeface="Montserrat Bold"/>
              </a:rPr>
              <a:t>table_name;</a:t>
            </a:r>
          </a:p>
        </p:txBody>
      </p:sp>
      <p:pic>
        <p:nvPicPr>
          <p:cNvPr id="10" name="Picture 10"/>
          <p:cNvPicPr>
            <a:picLocks noChangeAspect="1"/>
          </p:cNvPicPr>
          <p:nvPr/>
        </p:nvPicPr>
        <p:blipFill>
          <a:blip r:embed="rId3"/>
          <a:srcRect t="14180" b="19681"/>
          <a:stretch>
            <a:fillRect/>
          </a:stretch>
        </p:blipFill>
        <p:spPr>
          <a:xfrm>
            <a:off x="16021887" y="9741104"/>
            <a:ext cx="2201014" cy="545896"/>
          </a:xfrm>
          <a:prstGeom prst="rect">
            <a:avLst/>
          </a:prstGeom>
        </p:spPr>
      </p:pic>
      <p:pic>
        <p:nvPicPr>
          <p:cNvPr id="11" name="Picture 11"/>
          <p:cNvPicPr>
            <a:picLocks noChangeAspect="1"/>
          </p:cNvPicPr>
          <p:nvPr/>
        </p:nvPicPr>
        <p:blipFill>
          <a:blip r:embed="rId4"/>
          <a:srcRect/>
          <a:stretch>
            <a:fillRect/>
          </a:stretch>
        </p:blipFill>
        <p:spPr>
          <a:xfrm>
            <a:off x="16384102" y="285444"/>
            <a:ext cx="1308813" cy="1656871"/>
          </a:xfrm>
          <a:prstGeom prst="rect">
            <a:avLst/>
          </a:prstGeom>
        </p:spPr>
      </p:pic>
      <p:sp>
        <p:nvSpPr>
          <p:cNvPr id="12" name="TextBox 1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1072121"/>
            <a:ext cx="13321665" cy="941387"/>
          </a:xfrm>
          <a:prstGeom prst="rect">
            <a:avLst/>
          </a:prstGeom>
        </p:spPr>
        <p:txBody>
          <a:bodyPr lIns="0" tIns="0" rIns="0" bIns="0" rtlCol="0" anchor="t">
            <a:spAutoFit/>
          </a:bodyPr>
          <a:lstStyle/>
          <a:p>
            <a:pPr algn="l">
              <a:lnSpc>
                <a:spcPts val="7200"/>
              </a:lnSpc>
            </a:pPr>
            <a:r>
              <a:rPr lang="en-US" sz="6000" spc="57">
                <a:solidFill>
                  <a:srgbClr val="000000"/>
                </a:solidFill>
                <a:latin typeface="Montserrat Bold"/>
              </a:rPr>
              <a:t>SQL – AGGREGATE FUNCTIONS</a:t>
            </a:r>
          </a:p>
        </p:txBody>
      </p:sp>
      <p:sp>
        <p:nvSpPr>
          <p:cNvPr id="4" name="TextBox 4"/>
          <p:cNvSpPr txBox="1"/>
          <p:nvPr/>
        </p:nvSpPr>
        <p:spPr>
          <a:xfrm>
            <a:off x="1270710" y="3285871"/>
            <a:ext cx="2950845" cy="436880"/>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SUM() Syntax :</a:t>
            </a:r>
          </a:p>
        </p:txBody>
      </p:sp>
      <p:sp>
        <p:nvSpPr>
          <p:cNvPr id="5" name="TextBox 5"/>
          <p:cNvSpPr txBox="1"/>
          <p:nvPr/>
        </p:nvSpPr>
        <p:spPr>
          <a:xfrm>
            <a:off x="1270710" y="4521897"/>
            <a:ext cx="14416088" cy="666750"/>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SUM(</a:t>
            </a:r>
            <a:r>
              <a:rPr lang="en-US" sz="4200" spc="40">
                <a:solidFill>
                  <a:srgbClr val="000000"/>
                </a:solidFill>
                <a:latin typeface="Montserrat Bold"/>
              </a:rPr>
              <a:t>column_name</a:t>
            </a:r>
            <a:r>
              <a:rPr lang="en-US" sz="4200" spc="40">
                <a:solidFill>
                  <a:srgbClr val="4471C4"/>
                </a:solidFill>
                <a:latin typeface="Montserrat Bold"/>
              </a:rPr>
              <a:t>) FROM </a:t>
            </a:r>
            <a:r>
              <a:rPr lang="en-US" sz="4200" spc="40">
                <a:solidFill>
                  <a:srgbClr val="000000"/>
                </a:solidFill>
                <a:latin typeface="Montserrat Bold"/>
              </a:rPr>
              <a:t>table_name;</a:t>
            </a:r>
          </a:p>
        </p:txBody>
      </p:sp>
      <p:sp>
        <p:nvSpPr>
          <p:cNvPr id="6" name="TextBox 6"/>
          <p:cNvSpPr txBox="1"/>
          <p:nvPr/>
        </p:nvSpPr>
        <p:spPr>
          <a:xfrm>
            <a:off x="1270710" y="6670218"/>
            <a:ext cx="2915602" cy="437832"/>
          </a:xfrm>
          <a:prstGeom prst="rect">
            <a:avLst/>
          </a:prstGeom>
        </p:spPr>
        <p:txBody>
          <a:bodyPr lIns="0" tIns="0" rIns="0" bIns="0" rtlCol="0" anchor="t">
            <a:spAutoFit/>
          </a:bodyPr>
          <a:lstStyle/>
          <a:p>
            <a:pPr algn="l">
              <a:lnSpc>
                <a:spcPts val="3240"/>
              </a:lnSpc>
            </a:pPr>
            <a:r>
              <a:rPr lang="en-US" sz="2700" spc="18">
                <a:solidFill>
                  <a:srgbClr val="000000"/>
                </a:solidFill>
                <a:latin typeface="Montserrat Bold"/>
              </a:rPr>
              <a:t>AVG() Syntax :</a:t>
            </a:r>
          </a:p>
        </p:txBody>
      </p:sp>
      <p:sp>
        <p:nvSpPr>
          <p:cNvPr id="7" name="TextBox 7"/>
          <p:cNvSpPr txBox="1"/>
          <p:nvPr/>
        </p:nvSpPr>
        <p:spPr>
          <a:xfrm>
            <a:off x="1270710" y="7906587"/>
            <a:ext cx="14343698" cy="666750"/>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AVG(</a:t>
            </a:r>
            <a:r>
              <a:rPr lang="en-US" sz="4200" spc="40">
                <a:solidFill>
                  <a:srgbClr val="000000"/>
                </a:solidFill>
                <a:latin typeface="Montserrat Bold"/>
              </a:rPr>
              <a:t>column_name</a:t>
            </a:r>
            <a:r>
              <a:rPr lang="en-US" sz="4200" spc="40">
                <a:solidFill>
                  <a:srgbClr val="4471C4"/>
                </a:solidFill>
                <a:latin typeface="Montserrat Bold"/>
              </a:rPr>
              <a:t>) FROM </a:t>
            </a:r>
            <a:r>
              <a:rPr lang="en-US" sz="4200" spc="40">
                <a:solidFill>
                  <a:srgbClr val="000000"/>
                </a:solidFill>
                <a:latin typeface="Montserrat Bold"/>
              </a:rPr>
              <a:t>table_name;</a:t>
            </a: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9237"/>
            <a:ext cx="3692386" cy="457200"/>
          </a:xfrm>
          <a:prstGeom prst="rect">
            <a:avLst/>
          </a:prstGeom>
        </p:spPr>
        <p:txBody>
          <a:bodyPr lIns="0" tIns="0" rIns="0" bIns="0" rtlCol="0" anchor="t">
            <a:spAutoFit/>
          </a:bodyPr>
          <a:lstStyle/>
          <a:p>
            <a:pPr algn="ctr">
              <a:lnSpc>
                <a:spcPts val="1800"/>
              </a:lnSpc>
            </a:pPr>
            <a:r>
              <a:rPr lang="en-US" sz="1500" u="sng" spc="-67">
                <a:solidFill>
                  <a:srgbClr val="000000"/>
                </a:solidFill>
                <a:latin typeface="Open Sans Bold"/>
              </a:rPr>
              <a:t>www.certisured.com</a:t>
            </a:r>
          </a:p>
          <a:p>
            <a:pPr algn="ctr">
              <a:lnSpc>
                <a:spcPts val="1800"/>
              </a:lnSpc>
              <a:spcBef>
                <a:spcPct val="0"/>
              </a:spcBef>
            </a:pPr>
            <a:endParaRPr lang="en-US" sz="1500" u="sng" spc="-67">
              <a:solidFill>
                <a:srgbClr val="000000"/>
              </a:solidFill>
              <a:latin typeface="Open Sans Bo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452151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p:txBody>
      </p:sp>
      <p:sp>
        <p:nvSpPr>
          <p:cNvPr id="4" name="TextBox 4"/>
          <p:cNvSpPr txBox="1"/>
          <p:nvPr/>
        </p:nvSpPr>
        <p:spPr>
          <a:xfrm>
            <a:off x="1287170" y="2785808"/>
            <a:ext cx="14851380" cy="5994718"/>
          </a:xfrm>
          <a:prstGeom prst="rect">
            <a:avLst/>
          </a:prstGeom>
        </p:spPr>
        <p:txBody>
          <a:bodyPr lIns="0" tIns="0" rIns="0" bIns="0" rtlCol="0" anchor="t">
            <a:spAutoFit/>
          </a:bodyPr>
          <a:lstStyle/>
          <a:p>
            <a:pPr marL="506730" lvl="1" indent="-253365" algn="l">
              <a:lnSpc>
                <a:spcPts val="3240"/>
              </a:lnSpc>
              <a:buFont typeface="Arial"/>
              <a:buChar char="•"/>
            </a:pPr>
            <a:r>
              <a:rPr lang="en-US" sz="2700" spc="18">
                <a:solidFill>
                  <a:srgbClr val="00AF50"/>
                </a:solidFill>
                <a:latin typeface="Montserrat Bold"/>
              </a:rPr>
              <a:t>ORDER BY </a:t>
            </a:r>
            <a:r>
              <a:rPr lang="en-US" sz="2700" spc="18">
                <a:solidFill>
                  <a:srgbClr val="000000"/>
                </a:solidFill>
                <a:latin typeface="Montserrat Bold"/>
              </a:rPr>
              <a:t>clause is used to sort data in ascending or descending order.</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INSERT INTO </a:t>
            </a:r>
            <a:r>
              <a:rPr lang="en-US" sz="2700" spc="18">
                <a:solidFill>
                  <a:srgbClr val="000000"/>
                </a:solidFill>
                <a:latin typeface="Montserrat Bold"/>
              </a:rPr>
              <a:t>statement is used to insert new records into a table.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UPDATE </a:t>
            </a:r>
            <a:r>
              <a:rPr lang="en-US" sz="2700" spc="18">
                <a:solidFill>
                  <a:srgbClr val="000000"/>
                </a:solidFill>
                <a:latin typeface="Montserrat Bold"/>
              </a:rPr>
              <a:t>statement is used to modify the existing records in a table.</a:t>
            </a:r>
          </a:p>
          <a:p>
            <a:pPr marL="506730" lvl="1" indent="-253365" algn="l">
              <a:lnSpc>
                <a:spcPts val="3240"/>
              </a:lnSpc>
            </a:pPr>
            <a:endParaRPr lang="en-US" sz="2700" spc="18">
              <a:solidFill>
                <a:srgbClr val="000000"/>
              </a:solidFill>
              <a:latin typeface="Montserrat Bold"/>
            </a:endParaRPr>
          </a:p>
          <a:p>
            <a:pPr marL="506730" lvl="1" indent="-253365" algn="l">
              <a:lnSpc>
                <a:spcPts val="3240"/>
              </a:lnSpc>
              <a:buFont typeface="Arial"/>
              <a:buChar char="•"/>
            </a:pPr>
            <a:r>
              <a:rPr lang="en-US" sz="2700" spc="18">
                <a:solidFill>
                  <a:srgbClr val="00AF50"/>
                </a:solidFill>
                <a:latin typeface="Montserrat Bold"/>
              </a:rPr>
              <a:t>DELETE </a:t>
            </a:r>
            <a:r>
              <a:rPr lang="en-US" sz="2700" spc="18">
                <a:solidFill>
                  <a:srgbClr val="000000"/>
                </a:solidFill>
                <a:latin typeface="Montserrat Bold"/>
              </a:rPr>
              <a:t>statement is used to delete existing records in a table.</a:t>
            </a:r>
          </a:p>
          <a:p>
            <a:pPr marL="506730" lvl="1" indent="-253365" algn="l">
              <a:lnSpc>
                <a:spcPts val="3240"/>
              </a:lnSpc>
            </a:pPr>
            <a:endParaRPr lang="en-US" sz="2700" spc="18">
              <a:solidFill>
                <a:srgbClr val="000000"/>
              </a:solidFill>
              <a:latin typeface="Montserrat Bold"/>
            </a:endParaRPr>
          </a:p>
          <a:p>
            <a:pPr marL="506730" lvl="1" indent="-253365" algn="l">
              <a:lnSpc>
                <a:spcPts val="4863"/>
              </a:lnSpc>
              <a:buFont typeface="Arial"/>
              <a:buChar char="•"/>
            </a:pPr>
            <a:r>
              <a:rPr lang="en-US" sz="2700" spc="18">
                <a:solidFill>
                  <a:srgbClr val="00AF50"/>
                </a:solidFill>
                <a:latin typeface="Montserrat Bold"/>
              </a:rPr>
              <a:t>Aggregation </a:t>
            </a:r>
            <a:r>
              <a:rPr lang="en-US" sz="2700" spc="18">
                <a:solidFill>
                  <a:srgbClr val="000000"/>
                </a:solidFill>
                <a:latin typeface="Montserrat Bold"/>
              </a:rPr>
              <a:t>function performs calculation on a set of values and returns a  single value.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257884" y="5950803"/>
            <a:ext cx="4662663" cy="4114800"/>
          </a:xfrm>
          <a:prstGeom prst="rect">
            <a:avLst/>
          </a:prstGeom>
        </p:spPr>
      </p:pic>
      <p:sp>
        <p:nvSpPr>
          <p:cNvPr id="5" name="TextBox 5"/>
          <p:cNvSpPr txBox="1"/>
          <p:nvPr/>
        </p:nvSpPr>
        <p:spPr>
          <a:xfrm>
            <a:off x="3035801" y="2891910"/>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6" name="TextBox 6"/>
          <p:cNvSpPr txBox="1"/>
          <p:nvPr/>
        </p:nvSpPr>
        <p:spPr>
          <a:xfrm>
            <a:off x="3589215" y="4308610"/>
            <a:ext cx="5419725"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Module-5 : SQL Joins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14496610" y="6339774"/>
            <a:ext cx="3774983" cy="394722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557913" y="3197433"/>
            <a:ext cx="2899207"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939408" y="3127158"/>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783316" y="3050275"/>
            <a:ext cx="2467358" cy="1238250"/>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539226" y="3127158"/>
            <a:ext cx="2807960" cy="828675"/>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307519" y="5482681"/>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867386" y="5510839"/>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990969" y="5305100"/>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3922889" y="5500051"/>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11"/>
          <a:srcRect t="99" b="99"/>
          <a:stretch>
            <a:fillRect/>
          </a:stretch>
        </p:blipFill>
        <p:spPr>
          <a:xfrm>
            <a:off x="1442452" y="7395183"/>
            <a:ext cx="3128415" cy="1482522"/>
          </a:xfrm>
          <a:prstGeom prst="rect">
            <a:avLst/>
          </a:prstGeom>
        </p:spPr>
      </p:pic>
      <p:sp>
        <p:nvSpPr>
          <p:cNvPr id="21" name="TextBox 21"/>
          <p:cNvSpPr txBox="1"/>
          <p:nvPr/>
        </p:nvSpPr>
        <p:spPr>
          <a:xfrm>
            <a:off x="2126544" y="7583067"/>
            <a:ext cx="1702118"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8"/>
          <a:srcRect t="135" b="135"/>
          <a:stretch>
            <a:fillRect/>
          </a:stretch>
        </p:blipFill>
        <p:spPr>
          <a:xfrm>
            <a:off x="5438386" y="7395183"/>
            <a:ext cx="3123833" cy="1482522"/>
          </a:xfrm>
          <a:prstGeom prst="rect">
            <a:avLst/>
          </a:prstGeom>
        </p:spPr>
      </p:pic>
      <p:sp>
        <p:nvSpPr>
          <p:cNvPr id="23" name="TextBox 23"/>
          <p:cNvSpPr txBox="1"/>
          <p:nvPr/>
        </p:nvSpPr>
        <p:spPr>
          <a:xfrm>
            <a:off x="5867386" y="7583067"/>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639198" y="7610372"/>
            <a:ext cx="2755594" cy="828675"/>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3840483" y="7610372"/>
            <a:ext cx="1899528"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2"/>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3"/>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362624" y="588575"/>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sp>
        <p:nvSpPr>
          <p:cNvPr id="6" name="TextBox 6"/>
          <p:cNvSpPr txBox="1"/>
          <p:nvPr/>
        </p:nvSpPr>
        <p:spPr>
          <a:xfrm>
            <a:off x="1362624" y="2244996"/>
            <a:ext cx="7955916" cy="790575"/>
          </a:xfrm>
          <a:prstGeom prst="rect">
            <a:avLst/>
          </a:prstGeom>
        </p:spPr>
        <p:txBody>
          <a:bodyPr lIns="0" tIns="0" rIns="0" bIns="0" rtlCol="0" anchor="t">
            <a:spAutoFit/>
          </a:bodyPr>
          <a:lstStyle/>
          <a:p>
            <a:pPr algn="ctr">
              <a:lnSpc>
                <a:spcPts val="6239"/>
              </a:lnSpc>
              <a:spcBef>
                <a:spcPct val="0"/>
              </a:spcBef>
            </a:pPr>
            <a:r>
              <a:rPr lang="en-US" sz="5199" spc="-236">
                <a:solidFill>
                  <a:srgbClr val="000000"/>
                </a:solidFill>
                <a:latin typeface="Open Sans Bold"/>
              </a:rPr>
              <a:t>Introduction to JOINS</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268258" y="7882056"/>
            <a:ext cx="295776" cy="342432"/>
          </a:xfrm>
          <a:prstGeom prst="rect">
            <a:avLst/>
          </a:prstGeom>
        </p:spPr>
      </p:pic>
      <p:grpSp>
        <p:nvGrpSpPr>
          <p:cNvPr id="8" name="Group 8"/>
          <p:cNvGrpSpPr/>
          <p:nvPr/>
        </p:nvGrpSpPr>
        <p:grpSpPr>
          <a:xfrm>
            <a:off x="2268258" y="3430055"/>
            <a:ext cx="6954954" cy="4962897"/>
            <a:chOff x="0" y="0"/>
            <a:chExt cx="9273271" cy="6617196"/>
          </a:xfrm>
        </p:grpSpPr>
        <p:sp>
          <p:nvSpPr>
            <p:cNvPr id="9" name="TextBox 9"/>
            <p:cNvSpPr txBox="1"/>
            <p:nvPr/>
          </p:nvSpPr>
          <p:spPr>
            <a:xfrm>
              <a:off x="591551" y="0"/>
              <a:ext cx="8681720" cy="6617196"/>
            </a:xfrm>
            <a:prstGeom prst="rect">
              <a:avLst/>
            </a:prstGeom>
          </p:spPr>
          <p:txBody>
            <a:bodyPr lIns="0" tIns="0" rIns="0" bIns="0" rtlCol="0" anchor="t">
              <a:spAutoFit/>
            </a:bodyPr>
            <a:lstStyle/>
            <a:p>
              <a:pPr algn="l">
                <a:lnSpc>
                  <a:spcPts val="4320"/>
                </a:lnSpc>
              </a:pPr>
              <a:r>
                <a:rPr lang="en-US" sz="3600" spc="32" dirty="0">
                  <a:solidFill>
                    <a:srgbClr val="000000"/>
                  </a:solidFill>
                  <a:latin typeface="Montserrat"/>
                </a:rPr>
                <a:t>SQL - INNER JOIN</a:t>
              </a:r>
            </a:p>
            <a:p>
              <a:pPr algn="l">
                <a:lnSpc>
                  <a:spcPts val="4320"/>
                </a:lnSpc>
              </a:pPr>
              <a:endParaRPr lang="en-US" sz="3600" spc="32" dirty="0">
                <a:solidFill>
                  <a:srgbClr val="000000"/>
                </a:solidFill>
                <a:latin typeface="Montserrat"/>
              </a:endParaRPr>
            </a:p>
            <a:p>
              <a:pPr algn="l">
                <a:lnSpc>
                  <a:spcPts val="4320"/>
                </a:lnSpc>
              </a:pPr>
              <a:r>
                <a:rPr lang="en-US" sz="3600" spc="25" dirty="0">
                  <a:solidFill>
                    <a:srgbClr val="000000"/>
                  </a:solidFill>
                  <a:latin typeface="Montserrat"/>
                </a:rPr>
                <a:t>SQL - </a:t>
              </a:r>
              <a:r>
                <a:rPr lang="en-US" sz="3600" spc="25" dirty="0" smtClean="0">
                  <a:solidFill>
                    <a:srgbClr val="000000"/>
                  </a:solidFill>
                  <a:latin typeface="Montserrat"/>
                </a:rPr>
                <a:t>LEFT </a:t>
              </a:r>
              <a:r>
                <a:rPr lang="en-US" sz="3600" spc="25" dirty="0">
                  <a:solidFill>
                    <a:srgbClr val="000000"/>
                  </a:solidFill>
                  <a:latin typeface="Montserrat"/>
                </a:rPr>
                <a:t>JOIN</a:t>
              </a:r>
            </a:p>
            <a:p>
              <a:pPr algn="l">
                <a:lnSpc>
                  <a:spcPts val="4320"/>
                </a:lnSpc>
              </a:pPr>
              <a:endParaRPr lang="en-US" sz="3600" spc="25" dirty="0">
                <a:solidFill>
                  <a:srgbClr val="000000"/>
                </a:solidFill>
                <a:latin typeface="Montserrat"/>
              </a:endParaRPr>
            </a:p>
            <a:p>
              <a:pPr algn="l">
                <a:lnSpc>
                  <a:spcPts val="4320"/>
                </a:lnSpc>
              </a:pPr>
              <a:r>
                <a:rPr lang="en-US" sz="3600" spc="25" dirty="0">
                  <a:solidFill>
                    <a:srgbClr val="000000"/>
                  </a:solidFill>
                  <a:latin typeface="Montserrat"/>
                </a:rPr>
                <a:t>SQL - RIGHT </a:t>
              </a:r>
              <a:r>
                <a:rPr lang="en-US" sz="3600" spc="25" dirty="0" smtClean="0">
                  <a:solidFill>
                    <a:srgbClr val="000000"/>
                  </a:solidFill>
                  <a:latin typeface="Montserrat"/>
                </a:rPr>
                <a:t>JOIN</a:t>
              </a:r>
              <a:endParaRPr lang="en-US" sz="3600" spc="25" dirty="0">
                <a:solidFill>
                  <a:srgbClr val="000000"/>
                </a:solidFill>
                <a:latin typeface="Montserrat"/>
              </a:endParaRPr>
            </a:p>
            <a:p>
              <a:pPr algn="l">
                <a:lnSpc>
                  <a:spcPts val="4320"/>
                </a:lnSpc>
              </a:pPr>
              <a:endParaRPr lang="en-US" sz="3600" spc="25" dirty="0">
                <a:solidFill>
                  <a:srgbClr val="000000"/>
                </a:solidFill>
                <a:latin typeface="Montserrat"/>
              </a:endParaRPr>
            </a:p>
            <a:p>
              <a:pPr algn="l">
                <a:lnSpc>
                  <a:spcPts val="4320"/>
                </a:lnSpc>
              </a:pPr>
              <a:r>
                <a:rPr lang="en-US" sz="3600" spc="25" dirty="0">
                  <a:solidFill>
                    <a:srgbClr val="000000"/>
                  </a:solidFill>
                  <a:latin typeface="Montserrat"/>
                </a:rPr>
                <a:t>SQL - FULL </a:t>
              </a:r>
              <a:r>
                <a:rPr lang="en-US" sz="3600" spc="25" dirty="0" smtClean="0">
                  <a:solidFill>
                    <a:srgbClr val="000000"/>
                  </a:solidFill>
                  <a:latin typeface="Montserrat"/>
                </a:rPr>
                <a:t>JOIN</a:t>
              </a:r>
              <a:endParaRPr lang="en-US" sz="3600" spc="25" dirty="0">
                <a:solidFill>
                  <a:srgbClr val="000000"/>
                </a:solidFill>
                <a:latin typeface="Montserrat"/>
              </a:endParaRPr>
            </a:p>
            <a:p>
              <a:pPr algn="l">
                <a:lnSpc>
                  <a:spcPts val="4320"/>
                </a:lnSpc>
              </a:pPr>
              <a:endParaRPr lang="en-US" sz="3600" spc="25" dirty="0">
                <a:solidFill>
                  <a:srgbClr val="000000"/>
                </a:solidFill>
                <a:latin typeface="Montserrat"/>
              </a:endParaRPr>
            </a:p>
            <a:p>
              <a:pPr algn="l">
                <a:lnSpc>
                  <a:spcPts val="4320"/>
                </a:lnSpc>
              </a:pPr>
              <a:r>
                <a:rPr lang="en-US" sz="3600" spc="27" dirty="0">
                  <a:solidFill>
                    <a:srgbClr val="000000"/>
                  </a:solidFill>
                  <a:latin typeface="Montserrat"/>
                </a:rPr>
                <a:t>SQL - SELF JOIN</a:t>
              </a:r>
            </a:p>
          </p:txBody>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1575110"/>
              <a:ext cx="394368" cy="456576"/>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200222"/>
              <a:ext cx="394368" cy="456576"/>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067050"/>
              <a:ext cx="394368" cy="456576"/>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4438026"/>
              <a:ext cx="394368" cy="456576"/>
            </a:xfrm>
            <a:prstGeom prst="rect">
              <a:avLst/>
            </a:prstGeom>
          </p:spPr>
        </p:pic>
      </p:grpSp>
      <p:sp>
        <p:nvSpPr>
          <p:cNvPr id="14" name="TextBox 14"/>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045273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JOINS</a:t>
            </a:r>
          </a:p>
        </p:txBody>
      </p:sp>
      <p:sp>
        <p:nvSpPr>
          <p:cNvPr id="4" name="TextBox 4"/>
          <p:cNvSpPr txBox="1"/>
          <p:nvPr/>
        </p:nvSpPr>
        <p:spPr>
          <a:xfrm>
            <a:off x="1640586" y="2745282"/>
            <a:ext cx="13070205" cy="5943600"/>
          </a:xfrm>
          <a:prstGeom prst="rect">
            <a:avLst/>
          </a:prstGeom>
        </p:spPr>
        <p:txBody>
          <a:bodyPr lIns="0" tIns="0" rIns="0" bIns="0" rtlCol="0" anchor="t">
            <a:spAutoFit/>
          </a:bodyPr>
          <a:lstStyle/>
          <a:p>
            <a:pPr algn="ctr">
              <a:lnSpc>
                <a:spcPts val="2879"/>
              </a:lnSpc>
            </a:pPr>
            <a:r>
              <a:rPr lang="en-US" sz="2400" spc="23" dirty="0">
                <a:solidFill>
                  <a:srgbClr val="000000"/>
                </a:solidFill>
                <a:latin typeface="Montserrat Bold"/>
              </a:rPr>
              <a:t>“</a:t>
            </a:r>
            <a:r>
              <a:rPr lang="en-US" sz="2400" spc="23" dirty="0">
                <a:solidFill>
                  <a:srgbClr val="00AF50"/>
                </a:solidFill>
                <a:latin typeface="Montserrat Bold"/>
              </a:rPr>
              <a:t>JOIN </a:t>
            </a:r>
            <a:r>
              <a:rPr lang="en-US" sz="2400" spc="23" dirty="0">
                <a:solidFill>
                  <a:srgbClr val="000000"/>
                </a:solidFill>
                <a:latin typeface="Montserrat Bold"/>
              </a:rPr>
              <a:t>clause is used to combine rows from two or more tables,</a:t>
            </a:r>
          </a:p>
          <a:p>
            <a:pPr algn="ctr">
              <a:lnSpc>
                <a:spcPts val="2879"/>
              </a:lnSpc>
            </a:pPr>
            <a:r>
              <a:rPr lang="en-US" sz="2400" spc="30" dirty="0">
                <a:solidFill>
                  <a:srgbClr val="000000"/>
                </a:solidFill>
                <a:latin typeface="Montserrat Bold"/>
              </a:rPr>
              <a:t>based on a relation between them.”</a:t>
            </a:r>
          </a:p>
          <a:p>
            <a:pPr algn="ctr">
              <a:lnSpc>
                <a:spcPts val="2879"/>
              </a:lnSpc>
            </a:pPr>
            <a:endParaRPr lang="en-US" sz="2400" spc="30" dirty="0">
              <a:solidFill>
                <a:srgbClr val="000000"/>
              </a:solidFill>
              <a:latin typeface="Montserrat Bold"/>
            </a:endParaRPr>
          </a:p>
          <a:p>
            <a:pPr algn="ctr">
              <a:lnSpc>
                <a:spcPts val="2879"/>
              </a:lnSpc>
            </a:pPr>
            <a:endParaRPr lang="en-US" sz="2400" spc="30" dirty="0">
              <a:solidFill>
                <a:srgbClr val="000000"/>
              </a:solidFill>
              <a:latin typeface="Montserrat Bold"/>
            </a:endParaRPr>
          </a:p>
          <a:p>
            <a:pPr algn="l">
              <a:lnSpc>
                <a:spcPts val="3240"/>
              </a:lnSpc>
            </a:pPr>
            <a:r>
              <a:rPr lang="en-US" sz="2700" spc="18" dirty="0">
                <a:solidFill>
                  <a:srgbClr val="000000"/>
                </a:solidFill>
                <a:latin typeface="Montserrat Bold"/>
              </a:rPr>
              <a:t>Types of Join :</a:t>
            </a:r>
          </a:p>
          <a:p>
            <a:pPr algn="l">
              <a:lnSpc>
                <a:spcPts val="3240"/>
              </a:lnSpc>
            </a:pPr>
            <a:endParaRPr lang="en-US" sz="2700" spc="18" dirty="0">
              <a:solidFill>
                <a:srgbClr val="000000"/>
              </a:solidFill>
              <a:latin typeface="Montserrat Bold"/>
            </a:endParaRPr>
          </a:p>
          <a:p>
            <a:pPr marL="582930" lvl="1" indent="-291465" algn="l">
              <a:lnSpc>
                <a:spcPts val="3240"/>
              </a:lnSpc>
              <a:buFont typeface="Arial"/>
              <a:buChar char="•"/>
            </a:pPr>
            <a:r>
              <a:rPr lang="en-US" sz="2700" spc="26" dirty="0">
                <a:solidFill>
                  <a:srgbClr val="4471C4"/>
                </a:solidFill>
                <a:latin typeface="Montserrat Bold"/>
              </a:rPr>
              <a:t>INNER </a:t>
            </a:r>
            <a:r>
              <a:rPr lang="en-US" sz="2700" spc="26" dirty="0">
                <a:solidFill>
                  <a:srgbClr val="000000"/>
                </a:solidFill>
                <a:latin typeface="Montserrat Bold"/>
              </a:rPr>
              <a:t>Join</a:t>
            </a:r>
          </a:p>
          <a:p>
            <a:pPr marL="506730" lvl="1" indent="-253365" algn="l">
              <a:lnSpc>
                <a:spcPts val="3240"/>
              </a:lnSpc>
            </a:pPr>
            <a:endParaRPr lang="en-US" sz="2700" spc="26" dirty="0">
              <a:solidFill>
                <a:srgbClr val="000000"/>
              </a:solidFill>
              <a:latin typeface="Montserrat Bold"/>
            </a:endParaRPr>
          </a:p>
          <a:p>
            <a:pPr marL="582930" lvl="1" indent="-291465" algn="l">
              <a:lnSpc>
                <a:spcPts val="3240"/>
              </a:lnSpc>
              <a:buFont typeface="Arial"/>
              <a:buChar char="•"/>
            </a:pPr>
            <a:r>
              <a:rPr lang="en-US" sz="2700" spc="18" dirty="0">
                <a:solidFill>
                  <a:srgbClr val="4471C4"/>
                </a:solidFill>
                <a:latin typeface="Montserrat Bold"/>
              </a:rPr>
              <a:t>LEFT </a:t>
            </a:r>
            <a:r>
              <a:rPr lang="en-US" sz="2700" spc="18" dirty="0" smtClean="0">
                <a:solidFill>
                  <a:srgbClr val="000000"/>
                </a:solidFill>
                <a:latin typeface="Montserrat Bold"/>
              </a:rPr>
              <a:t>Join</a:t>
            </a:r>
            <a:endParaRPr lang="en-US" sz="2700" spc="18" dirty="0">
              <a:solidFill>
                <a:srgbClr val="000000"/>
              </a:solidFill>
              <a:latin typeface="Montserrat Bold"/>
            </a:endParaRPr>
          </a:p>
          <a:p>
            <a:pPr marL="506730" lvl="1" indent="-253365" algn="l">
              <a:lnSpc>
                <a:spcPts val="3240"/>
              </a:lnSpc>
            </a:pPr>
            <a:endParaRPr lang="en-US" sz="2700" spc="18" dirty="0">
              <a:solidFill>
                <a:srgbClr val="000000"/>
              </a:solidFill>
              <a:latin typeface="Montserrat Bold"/>
            </a:endParaRPr>
          </a:p>
          <a:p>
            <a:pPr marL="582930" lvl="1" indent="-291465" algn="l">
              <a:lnSpc>
                <a:spcPts val="3240"/>
              </a:lnSpc>
              <a:buFont typeface="Arial"/>
              <a:buChar char="•"/>
            </a:pPr>
            <a:r>
              <a:rPr lang="en-US" sz="2700" spc="26" dirty="0">
                <a:solidFill>
                  <a:srgbClr val="4471C4"/>
                </a:solidFill>
                <a:latin typeface="Montserrat Bold"/>
              </a:rPr>
              <a:t>RIGHT </a:t>
            </a:r>
            <a:r>
              <a:rPr lang="en-US" sz="2700" spc="26" dirty="0" smtClean="0">
                <a:solidFill>
                  <a:srgbClr val="000000"/>
                </a:solidFill>
                <a:latin typeface="Montserrat Bold"/>
              </a:rPr>
              <a:t>Join</a:t>
            </a:r>
            <a:endParaRPr lang="en-US" sz="2700" spc="26" dirty="0">
              <a:solidFill>
                <a:srgbClr val="000000"/>
              </a:solidFill>
              <a:latin typeface="Montserrat Bold"/>
            </a:endParaRPr>
          </a:p>
          <a:p>
            <a:pPr marL="506730" lvl="1" indent="-253365" algn="l">
              <a:lnSpc>
                <a:spcPts val="3240"/>
              </a:lnSpc>
            </a:pPr>
            <a:endParaRPr lang="en-US" sz="2700" spc="26" dirty="0">
              <a:solidFill>
                <a:srgbClr val="000000"/>
              </a:solidFill>
              <a:latin typeface="Montserrat Bold"/>
            </a:endParaRPr>
          </a:p>
          <a:p>
            <a:pPr marL="582930" lvl="1" indent="-291465" algn="l">
              <a:lnSpc>
                <a:spcPts val="3240"/>
              </a:lnSpc>
              <a:buFont typeface="Arial"/>
              <a:buChar char="•"/>
            </a:pPr>
            <a:r>
              <a:rPr lang="en-US" sz="2700" spc="26" dirty="0">
                <a:solidFill>
                  <a:srgbClr val="4471C4"/>
                </a:solidFill>
                <a:latin typeface="Montserrat Bold"/>
              </a:rPr>
              <a:t>FULL </a:t>
            </a:r>
            <a:r>
              <a:rPr lang="en-US" sz="2700" spc="26" dirty="0" smtClean="0">
                <a:solidFill>
                  <a:srgbClr val="000000"/>
                </a:solidFill>
                <a:latin typeface="Montserrat Bold"/>
              </a:rPr>
              <a:t>Join</a:t>
            </a:r>
            <a:endParaRPr lang="en-US" sz="2700" spc="26" dirty="0">
              <a:solidFill>
                <a:srgbClr val="000000"/>
              </a:solidFill>
              <a:latin typeface="Montserrat Bold"/>
            </a:endParaRPr>
          </a:p>
          <a:p>
            <a:pPr marL="506730" lvl="1" indent="-253365" algn="l">
              <a:lnSpc>
                <a:spcPts val="3240"/>
              </a:lnSpc>
            </a:pPr>
            <a:endParaRPr lang="en-US" sz="2700" spc="26" dirty="0">
              <a:solidFill>
                <a:srgbClr val="000000"/>
              </a:solidFill>
              <a:latin typeface="Montserrat Bold"/>
            </a:endParaRPr>
          </a:p>
          <a:p>
            <a:pPr marL="582930" lvl="1" indent="-291465" algn="l">
              <a:lnSpc>
                <a:spcPts val="3240"/>
              </a:lnSpc>
              <a:buFont typeface="Arial"/>
              <a:buChar char="•"/>
            </a:pPr>
            <a:r>
              <a:rPr lang="en-US" sz="2700" spc="18" dirty="0">
                <a:solidFill>
                  <a:srgbClr val="4471C4"/>
                </a:solidFill>
                <a:latin typeface="Montserrat Bold"/>
              </a:rPr>
              <a:t>SELF </a:t>
            </a:r>
            <a:r>
              <a:rPr lang="en-US" sz="2700" spc="18" dirty="0">
                <a:solidFill>
                  <a:srgbClr val="000000"/>
                </a:solidFill>
                <a:latin typeface="Montserrat Bold"/>
              </a:rPr>
              <a:t>Join</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045273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JOINS</a:t>
            </a:r>
          </a:p>
        </p:txBody>
      </p:sp>
      <p:pic>
        <p:nvPicPr>
          <p:cNvPr id="4" name="Picture 4"/>
          <p:cNvPicPr>
            <a:picLocks noChangeAspect="1"/>
          </p:cNvPicPr>
          <p:nvPr/>
        </p:nvPicPr>
        <p:blipFill>
          <a:blip r:embed="rId3"/>
          <a:srcRect l="16" r="16"/>
          <a:stretch>
            <a:fillRect/>
          </a:stretch>
        </p:blipFill>
        <p:spPr>
          <a:xfrm>
            <a:off x="1741932" y="2482596"/>
            <a:ext cx="3241548" cy="2756914"/>
          </a:xfrm>
          <a:prstGeom prst="rect">
            <a:avLst/>
          </a:prstGeom>
        </p:spPr>
      </p:pic>
      <p:pic>
        <p:nvPicPr>
          <p:cNvPr id="5" name="Picture 5"/>
          <p:cNvPicPr>
            <a:picLocks noChangeAspect="1"/>
          </p:cNvPicPr>
          <p:nvPr/>
        </p:nvPicPr>
        <p:blipFill>
          <a:blip r:embed="rId4"/>
          <a:srcRect l="23" r="23"/>
          <a:stretch>
            <a:fillRect/>
          </a:stretch>
        </p:blipFill>
        <p:spPr>
          <a:xfrm>
            <a:off x="12559284" y="2414016"/>
            <a:ext cx="3168395" cy="2784346"/>
          </a:xfrm>
          <a:prstGeom prst="rect">
            <a:avLst/>
          </a:prstGeom>
        </p:spPr>
      </p:pic>
      <p:pic>
        <p:nvPicPr>
          <p:cNvPr id="6" name="Picture 6"/>
          <p:cNvPicPr>
            <a:picLocks noChangeAspect="1"/>
          </p:cNvPicPr>
          <p:nvPr/>
        </p:nvPicPr>
        <p:blipFill>
          <a:blip r:embed="rId5"/>
          <a:srcRect t="51" b="51"/>
          <a:stretch>
            <a:fillRect/>
          </a:stretch>
        </p:blipFill>
        <p:spPr>
          <a:xfrm>
            <a:off x="5669280" y="6825996"/>
            <a:ext cx="6204202" cy="2427732"/>
          </a:xfrm>
          <a:prstGeom prst="rect">
            <a:avLst/>
          </a:prstGeom>
        </p:spPr>
      </p:pic>
      <p:pic>
        <p:nvPicPr>
          <p:cNvPr id="7" name="Picture 7"/>
          <p:cNvPicPr>
            <a:picLocks noChangeAspect="1"/>
          </p:cNvPicPr>
          <p:nvPr/>
        </p:nvPicPr>
        <p:blipFill>
          <a:blip r:embed="rId6"/>
          <a:srcRect t="80" b="80"/>
          <a:stretch>
            <a:fillRect/>
          </a:stretch>
        </p:blipFill>
        <p:spPr>
          <a:xfrm>
            <a:off x="6297968" y="2825173"/>
            <a:ext cx="4889637" cy="2526512"/>
          </a:xfrm>
          <a:prstGeom prst="rect">
            <a:avLst/>
          </a:prstGeom>
        </p:spPr>
      </p:pic>
      <p:pic>
        <p:nvPicPr>
          <p:cNvPr id="8" name="Picture 8"/>
          <p:cNvPicPr>
            <a:picLocks noChangeAspect="1"/>
          </p:cNvPicPr>
          <p:nvPr/>
        </p:nvPicPr>
        <p:blipFill>
          <a:blip r:embed="rId7"/>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8"/>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045273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JOINS</a:t>
            </a:r>
          </a:p>
        </p:txBody>
      </p:sp>
      <p:pic>
        <p:nvPicPr>
          <p:cNvPr id="4" name="Picture 4"/>
          <p:cNvPicPr>
            <a:picLocks noChangeAspect="1"/>
          </p:cNvPicPr>
          <p:nvPr/>
        </p:nvPicPr>
        <p:blipFill>
          <a:blip r:embed="rId3"/>
          <a:srcRect l="16" r="16"/>
          <a:stretch>
            <a:fillRect/>
          </a:stretch>
        </p:blipFill>
        <p:spPr>
          <a:xfrm>
            <a:off x="1687066" y="2546602"/>
            <a:ext cx="3241548" cy="2756916"/>
          </a:xfrm>
          <a:prstGeom prst="rect">
            <a:avLst/>
          </a:prstGeom>
        </p:spPr>
      </p:pic>
      <p:pic>
        <p:nvPicPr>
          <p:cNvPr id="5" name="Picture 5"/>
          <p:cNvPicPr>
            <a:picLocks noChangeAspect="1"/>
          </p:cNvPicPr>
          <p:nvPr/>
        </p:nvPicPr>
        <p:blipFill>
          <a:blip r:embed="rId4"/>
          <a:srcRect l="23" r="23"/>
          <a:stretch>
            <a:fillRect/>
          </a:stretch>
        </p:blipFill>
        <p:spPr>
          <a:xfrm>
            <a:off x="12559284" y="2546602"/>
            <a:ext cx="3168395" cy="2784348"/>
          </a:xfrm>
          <a:prstGeom prst="rect">
            <a:avLst/>
          </a:prstGeom>
        </p:spPr>
      </p:pic>
      <p:pic>
        <p:nvPicPr>
          <p:cNvPr id="6" name="Picture 6"/>
          <p:cNvPicPr>
            <a:picLocks noChangeAspect="1"/>
          </p:cNvPicPr>
          <p:nvPr/>
        </p:nvPicPr>
        <p:blipFill>
          <a:blip r:embed="rId5"/>
          <a:srcRect l="17" r="17"/>
          <a:stretch>
            <a:fillRect/>
          </a:stretch>
        </p:blipFill>
        <p:spPr>
          <a:xfrm>
            <a:off x="5682996" y="6446518"/>
            <a:ext cx="6204204" cy="3131820"/>
          </a:xfrm>
          <a:prstGeom prst="rect">
            <a:avLst/>
          </a:prstGeom>
        </p:spPr>
      </p:pic>
      <p:pic>
        <p:nvPicPr>
          <p:cNvPr id="7" name="Picture 7"/>
          <p:cNvPicPr>
            <a:picLocks noChangeAspect="1"/>
          </p:cNvPicPr>
          <p:nvPr/>
        </p:nvPicPr>
        <p:blipFill>
          <a:blip r:embed="rId6"/>
          <a:srcRect t="19" b="19"/>
          <a:stretch>
            <a:fillRect/>
          </a:stretch>
        </p:blipFill>
        <p:spPr>
          <a:xfrm>
            <a:off x="6220250" y="2760999"/>
            <a:ext cx="4890114" cy="2529869"/>
          </a:xfrm>
          <a:prstGeom prst="rect">
            <a:avLst/>
          </a:prstGeom>
        </p:spPr>
      </p:pic>
      <p:pic>
        <p:nvPicPr>
          <p:cNvPr id="8" name="Picture 8"/>
          <p:cNvPicPr>
            <a:picLocks noChangeAspect="1"/>
          </p:cNvPicPr>
          <p:nvPr/>
        </p:nvPicPr>
        <p:blipFill>
          <a:blip r:embed="rId7"/>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8"/>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82790"/>
            <a:ext cx="9920288" cy="1041083"/>
          </a:xfrm>
          <a:prstGeom prst="rect">
            <a:avLst/>
          </a:prstGeom>
        </p:spPr>
        <p:txBody>
          <a:bodyPr lIns="0" tIns="0" rIns="0" bIns="0" rtlCol="0" anchor="t">
            <a:spAutoFit/>
          </a:bodyPr>
          <a:lstStyle/>
          <a:p>
            <a:pPr algn="l">
              <a:lnSpc>
                <a:spcPts val="7920"/>
              </a:lnSpc>
            </a:pPr>
            <a:r>
              <a:rPr lang="en-US" sz="6600" spc="41">
                <a:solidFill>
                  <a:srgbClr val="000000"/>
                </a:solidFill>
                <a:latin typeface="Montserrat Bold"/>
              </a:rPr>
              <a:t>What is a Database ?</a:t>
            </a:r>
          </a:p>
        </p:txBody>
      </p:sp>
      <p:sp>
        <p:nvSpPr>
          <p:cNvPr id="4" name="TextBox 4"/>
          <p:cNvSpPr txBox="1"/>
          <p:nvPr/>
        </p:nvSpPr>
        <p:spPr>
          <a:xfrm>
            <a:off x="1153668" y="2656521"/>
            <a:ext cx="15620048" cy="6679883"/>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Italics"/>
              </a:rPr>
              <a:t>“A database is an organised collection of data stored electronically in a computer system.”</a:t>
            </a:r>
          </a:p>
          <a:p>
            <a:pPr algn="l">
              <a:lnSpc>
                <a:spcPts val="2879"/>
              </a:lnSpc>
            </a:pPr>
            <a:endParaRPr lang="en-US" sz="2400" spc="30">
              <a:solidFill>
                <a:srgbClr val="000000"/>
              </a:solidFill>
              <a:latin typeface="Montserrat Bold Italics"/>
            </a:endParaRPr>
          </a:p>
          <a:p>
            <a:pPr algn="l">
              <a:lnSpc>
                <a:spcPts val="3240"/>
              </a:lnSpc>
            </a:pPr>
            <a:r>
              <a:rPr lang="en-US" sz="2700" spc="18">
                <a:solidFill>
                  <a:srgbClr val="000000"/>
                </a:solidFill>
                <a:latin typeface="Montserrat Bold"/>
              </a:rPr>
              <a:t>Why we need a Database ?</a:t>
            </a:r>
          </a:p>
          <a:p>
            <a:pPr algn="l">
              <a:lnSpc>
                <a:spcPts val="3240"/>
              </a:lnSpc>
            </a:pPr>
            <a:endParaRPr lang="en-US" sz="2700" spc="18">
              <a:solidFill>
                <a:srgbClr val="000000"/>
              </a:solidFill>
              <a:latin typeface="Montserrat Bold"/>
            </a:endParaRPr>
          </a:p>
          <a:p>
            <a:pPr marL="694372" lvl="1" indent="-347186" algn="l">
              <a:lnSpc>
                <a:spcPts val="3600"/>
              </a:lnSpc>
              <a:buFont typeface="Arial"/>
              <a:buChar char="•"/>
            </a:pPr>
            <a:r>
              <a:rPr lang="en-US" sz="3000" spc="21">
                <a:solidFill>
                  <a:srgbClr val="000000"/>
                </a:solidFill>
                <a:latin typeface="Montserrat"/>
              </a:rPr>
              <a:t>To Manage large amounts of data</a:t>
            </a:r>
          </a:p>
          <a:p>
            <a:pPr marL="694372" lvl="1" indent="-347186" algn="l">
              <a:lnSpc>
                <a:spcPts val="3600"/>
              </a:lnSpc>
            </a:pPr>
            <a:endParaRPr lang="en-US" sz="3000" spc="21">
              <a:solidFill>
                <a:srgbClr val="000000"/>
              </a:solidFill>
              <a:latin typeface="Montserrat"/>
            </a:endParaRPr>
          </a:p>
          <a:p>
            <a:pPr marL="694372" lvl="1" indent="-347186" algn="l">
              <a:lnSpc>
                <a:spcPts val="3600"/>
              </a:lnSpc>
              <a:buFont typeface="Arial"/>
              <a:buChar char="•"/>
            </a:pPr>
            <a:r>
              <a:rPr lang="en-US" sz="3000" spc="21">
                <a:solidFill>
                  <a:srgbClr val="000000"/>
                </a:solidFill>
                <a:latin typeface="Montserrat"/>
              </a:rPr>
              <a:t>Data Security</a:t>
            </a:r>
          </a:p>
          <a:p>
            <a:pPr marL="694372" lvl="1" indent="-347186" algn="l">
              <a:lnSpc>
                <a:spcPts val="3600"/>
              </a:lnSpc>
            </a:pPr>
            <a:endParaRPr lang="en-US" sz="3000" spc="21">
              <a:solidFill>
                <a:srgbClr val="000000"/>
              </a:solidFill>
              <a:latin typeface="Montserrat"/>
            </a:endParaRPr>
          </a:p>
          <a:p>
            <a:pPr marL="694372" lvl="1" indent="-347186" algn="l">
              <a:lnSpc>
                <a:spcPts val="3600"/>
              </a:lnSpc>
              <a:buFont typeface="Arial"/>
              <a:buChar char="•"/>
            </a:pPr>
            <a:r>
              <a:rPr lang="en-US" sz="3000" spc="21">
                <a:solidFill>
                  <a:srgbClr val="000000"/>
                </a:solidFill>
                <a:latin typeface="Montserrat"/>
              </a:rPr>
              <a:t>Easy to Update Data</a:t>
            </a:r>
          </a:p>
          <a:p>
            <a:pPr marL="694372" lvl="1" indent="-347186" algn="l">
              <a:lnSpc>
                <a:spcPts val="3600"/>
              </a:lnSpc>
            </a:pPr>
            <a:endParaRPr lang="en-US" sz="3000" spc="21">
              <a:solidFill>
                <a:srgbClr val="000000"/>
              </a:solidFill>
              <a:latin typeface="Montserrat"/>
            </a:endParaRPr>
          </a:p>
          <a:p>
            <a:pPr marL="694372" lvl="1" indent="-347186" algn="l">
              <a:lnSpc>
                <a:spcPts val="3600"/>
              </a:lnSpc>
              <a:buFont typeface="Arial"/>
              <a:buChar char="•"/>
            </a:pPr>
            <a:r>
              <a:rPr lang="en-US" sz="3000" spc="6">
                <a:solidFill>
                  <a:srgbClr val="000000"/>
                </a:solidFill>
                <a:latin typeface="Montserrat"/>
              </a:rPr>
              <a:t>Quick Retrieval of Data</a:t>
            </a:r>
          </a:p>
        </p:txBody>
      </p:sp>
      <p:pic>
        <p:nvPicPr>
          <p:cNvPr id="5" name="Picture 5"/>
          <p:cNvPicPr>
            <a:picLocks noChangeAspect="1"/>
          </p:cNvPicPr>
          <p:nvPr/>
        </p:nvPicPr>
        <p:blipFill>
          <a:blip r:embed="rId3"/>
          <a:srcRect t="14180" b="19681"/>
          <a:stretch>
            <a:fillRect/>
          </a:stretch>
        </p:blipFill>
        <p:spPr>
          <a:xfrm>
            <a:off x="16086986" y="9740798"/>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6200" y="0"/>
            <a:ext cx="18288000" cy="10287000"/>
          </a:xfrm>
          <a:prstGeom prst="rect">
            <a:avLst/>
          </a:prstGeom>
        </p:spPr>
      </p:pic>
      <p:sp>
        <p:nvSpPr>
          <p:cNvPr id="3" name="TextBox 3"/>
          <p:cNvSpPr txBox="1"/>
          <p:nvPr/>
        </p:nvSpPr>
        <p:spPr>
          <a:xfrm>
            <a:off x="1103832" y="973823"/>
            <a:ext cx="1045273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JOINS</a:t>
            </a:r>
          </a:p>
        </p:txBody>
      </p:sp>
      <p:pic>
        <p:nvPicPr>
          <p:cNvPr id="4" name="Picture 4"/>
          <p:cNvPicPr>
            <a:picLocks noChangeAspect="1"/>
          </p:cNvPicPr>
          <p:nvPr/>
        </p:nvPicPr>
        <p:blipFill>
          <a:blip r:embed="rId3"/>
          <a:srcRect l="16" r="16"/>
          <a:stretch>
            <a:fillRect/>
          </a:stretch>
        </p:blipFill>
        <p:spPr>
          <a:xfrm>
            <a:off x="1714500" y="2532888"/>
            <a:ext cx="3241546" cy="2756915"/>
          </a:xfrm>
          <a:prstGeom prst="rect">
            <a:avLst/>
          </a:prstGeom>
        </p:spPr>
      </p:pic>
      <p:pic>
        <p:nvPicPr>
          <p:cNvPr id="5" name="Picture 5"/>
          <p:cNvPicPr>
            <a:picLocks noChangeAspect="1"/>
          </p:cNvPicPr>
          <p:nvPr/>
        </p:nvPicPr>
        <p:blipFill>
          <a:blip r:embed="rId4"/>
          <a:srcRect l="23" r="23"/>
          <a:stretch>
            <a:fillRect/>
          </a:stretch>
        </p:blipFill>
        <p:spPr>
          <a:xfrm>
            <a:off x="12559284" y="2532888"/>
            <a:ext cx="3168395" cy="2784346"/>
          </a:xfrm>
          <a:prstGeom prst="rect">
            <a:avLst/>
          </a:prstGeom>
        </p:spPr>
      </p:pic>
      <p:pic>
        <p:nvPicPr>
          <p:cNvPr id="6" name="Picture 6"/>
          <p:cNvPicPr>
            <a:picLocks noChangeAspect="1"/>
          </p:cNvPicPr>
          <p:nvPr/>
        </p:nvPicPr>
        <p:blipFill>
          <a:blip r:embed="rId5"/>
          <a:srcRect l="59" r="59"/>
          <a:stretch>
            <a:fillRect/>
          </a:stretch>
        </p:blipFill>
        <p:spPr>
          <a:xfrm>
            <a:off x="6144766" y="6574534"/>
            <a:ext cx="5225796" cy="3159252"/>
          </a:xfrm>
          <a:prstGeom prst="rect">
            <a:avLst/>
          </a:prstGeom>
        </p:spPr>
      </p:pic>
      <p:pic>
        <p:nvPicPr>
          <p:cNvPr id="7" name="Picture 7"/>
          <p:cNvPicPr>
            <a:picLocks noChangeAspect="1"/>
          </p:cNvPicPr>
          <p:nvPr/>
        </p:nvPicPr>
        <p:blipFill>
          <a:blip r:embed="rId6"/>
          <a:srcRect l="9" r="9"/>
          <a:stretch>
            <a:fillRect/>
          </a:stretch>
        </p:blipFill>
        <p:spPr>
          <a:xfrm>
            <a:off x="6273926" y="2818690"/>
            <a:ext cx="4886323" cy="2529357"/>
          </a:xfrm>
          <a:prstGeom prst="rect">
            <a:avLst/>
          </a:prstGeom>
        </p:spPr>
      </p:pic>
      <p:pic>
        <p:nvPicPr>
          <p:cNvPr id="8" name="Picture 8"/>
          <p:cNvPicPr>
            <a:picLocks noChangeAspect="1"/>
          </p:cNvPicPr>
          <p:nvPr/>
        </p:nvPicPr>
        <p:blipFill>
          <a:blip r:embed="rId7"/>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8"/>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0452735"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Introduction to JOINS</a:t>
            </a:r>
          </a:p>
        </p:txBody>
      </p:sp>
      <p:pic>
        <p:nvPicPr>
          <p:cNvPr id="4" name="Picture 4"/>
          <p:cNvPicPr>
            <a:picLocks noChangeAspect="1"/>
          </p:cNvPicPr>
          <p:nvPr/>
        </p:nvPicPr>
        <p:blipFill>
          <a:blip r:embed="rId3"/>
          <a:srcRect l="16" r="16"/>
          <a:stretch>
            <a:fillRect/>
          </a:stretch>
        </p:blipFill>
        <p:spPr>
          <a:xfrm>
            <a:off x="1714500" y="2505456"/>
            <a:ext cx="3241546" cy="2756916"/>
          </a:xfrm>
          <a:prstGeom prst="rect">
            <a:avLst/>
          </a:prstGeom>
        </p:spPr>
      </p:pic>
      <p:pic>
        <p:nvPicPr>
          <p:cNvPr id="5" name="Picture 5"/>
          <p:cNvPicPr>
            <a:picLocks noChangeAspect="1"/>
          </p:cNvPicPr>
          <p:nvPr/>
        </p:nvPicPr>
        <p:blipFill>
          <a:blip r:embed="rId4"/>
          <a:srcRect l="105" r="105"/>
          <a:stretch>
            <a:fillRect/>
          </a:stretch>
        </p:blipFill>
        <p:spPr>
          <a:xfrm>
            <a:off x="12559284" y="2359150"/>
            <a:ext cx="3168395" cy="2788918"/>
          </a:xfrm>
          <a:prstGeom prst="rect">
            <a:avLst/>
          </a:prstGeom>
        </p:spPr>
      </p:pic>
      <p:pic>
        <p:nvPicPr>
          <p:cNvPr id="6" name="Picture 6"/>
          <p:cNvPicPr>
            <a:picLocks noChangeAspect="1"/>
          </p:cNvPicPr>
          <p:nvPr/>
        </p:nvPicPr>
        <p:blipFill>
          <a:blip r:embed="rId5"/>
          <a:srcRect/>
          <a:stretch>
            <a:fillRect/>
          </a:stretch>
        </p:blipFill>
        <p:spPr>
          <a:xfrm>
            <a:off x="6437376" y="6089902"/>
            <a:ext cx="4640578" cy="3826764"/>
          </a:xfrm>
          <a:prstGeom prst="rect">
            <a:avLst/>
          </a:prstGeom>
        </p:spPr>
      </p:pic>
      <p:pic>
        <p:nvPicPr>
          <p:cNvPr id="7" name="Picture 7"/>
          <p:cNvPicPr>
            <a:picLocks noChangeAspect="1"/>
          </p:cNvPicPr>
          <p:nvPr/>
        </p:nvPicPr>
        <p:blipFill>
          <a:blip r:embed="rId6"/>
          <a:srcRect t="4" b="4"/>
          <a:stretch>
            <a:fillRect/>
          </a:stretch>
        </p:blipFill>
        <p:spPr>
          <a:xfrm>
            <a:off x="6207612" y="2705444"/>
            <a:ext cx="4885816" cy="2528421"/>
          </a:xfrm>
          <a:prstGeom prst="rect">
            <a:avLst/>
          </a:prstGeom>
        </p:spPr>
      </p:pic>
      <p:pic>
        <p:nvPicPr>
          <p:cNvPr id="8" name="Picture 8"/>
          <p:cNvPicPr>
            <a:picLocks noChangeAspect="1"/>
          </p:cNvPicPr>
          <p:nvPr/>
        </p:nvPicPr>
        <p:blipFill>
          <a:blip r:embed="rId7"/>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8"/>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2189604" cy="1013098"/>
          </a:xfrm>
          <a:prstGeom prst="rect">
            <a:avLst/>
          </a:prstGeom>
        </p:spPr>
        <p:txBody>
          <a:bodyPr wrap="square" lIns="0" tIns="0" rIns="0" bIns="0" rtlCol="0" anchor="t">
            <a:spAutoFit/>
          </a:bodyPr>
          <a:lstStyle/>
          <a:p>
            <a:pPr algn="l">
              <a:lnSpc>
                <a:spcPts val="7920"/>
              </a:lnSpc>
            </a:pPr>
            <a:r>
              <a:rPr lang="en-US" sz="6600" spc="48" dirty="0">
                <a:solidFill>
                  <a:srgbClr val="000000"/>
                </a:solidFill>
                <a:latin typeface="Montserrat Bold"/>
              </a:rPr>
              <a:t>Introduction to </a:t>
            </a:r>
            <a:r>
              <a:rPr lang="en-US" sz="6600" spc="48" dirty="0" smtClean="0">
                <a:solidFill>
                  <a:srgbClr val="000000"/>
                </a:solidFill>
                <a:latin typeface="Montserrat Bold"/>
              </a:rPr>
              <a:t>Cross JOINS</a:t>
            </a:r>
            <a:endParaRPr lang="en-US" sz="6600" spc="48" dirty="0">
              <a:solidFill>
                <a:srgbClr val="000000"/>
              </a:solidFill>
              <a:latin typeface="Montserrat Bold"/>
            </a:endParaRPr>
          </a:p>
        </p:txBody>
      </p:sp>
      <p:pic>
        <p:nvPicPr>
          <p:cNvPr id="8" name="Picture 8"/>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9" name="Picture 9"/>
          <p:cNvPicPr>
            <a:picLocks noChangeAspect="1"/>
          </p:cNvPicPr>
          <p:nvPr/>
        </p:nvPicPr>
        <p:blipFill>
          <a:blip r:embed="rId4"/>
          <a:srcRect/>
          <a:stretch>
            <a:fillRect/>
          </a:stretch>
        </p:blipFill>
        <p:spPr>
          <a:xfrm>
            <a:off x="16384102" y="285444"/>
            <a:ext cx="1308813" cy="1656871"/>
          </a:xfrm>
          <a:prstGeom prst="rect">
            <a:avLst/>
          </a:prstGeom>
        </p:spPr>
      </p:pic>
      <p:sp>
        <p:nvSpPr>
          <p:cNvPr id="10" name="TextBox 1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pic>
        <p:nvPicPr>
          <p:cNvPr id="11" name="Content Placeholder 13"/>
          <p:cNvPicPr>
            <a:picLocks noChangeAspect="1"/>
          </p:cNvPicPr>
          <p:nvPr/>
        </p:nvPicPr>
        <p:blipFill rotWithShape="1">
          <a:blip r:embed="rId5"/>
          <a:srcRect l="20409" r="22449"/>
          <a:stretch/>
        </p:blipFill>
        <p:spPr>
          <a:xfrm>
            <a:off x="5976183" y="2207248"/>
            <a:ext cx="4267200" cy="37338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583922175"/>
              </p:ext>
            </p:extLst>
          </p:nvPr>
        </p:nvGraphicFramePr>
        <p:xfrm>
          <a:off x="1326693" y="2769393"/>
          <a:ext cx="4113172" cy="2392873"/>
        </p:xfrm>
        <a:graphic>
          <a:graphicData uri="http://schemas.openxmlformats.org/drawingml/2006/table">
            <a:tbl>
              <a:tblPr/>
              <a:tblGrid>
                <a:gridCol w="1028293">
                  <a:extLst>
                    <a:ext uri="{9D8B030D-6E8A-4147-A177-3AD203B41FA5}">
                      <a16:colId xmlns:a16="http://schemas.microsoft.com/office/drawing/2014/main" val="3586186452"/>
                    </a:ext>
                  </a:extLst>
                </a:gridCol>
                <a:gridCol w="1075895">
                  <a:extLst>
                    <a:ext uri="{9D8B030D-6E8A-4147-A177-3AD203B41FA5}">
                      <a16:colId xmlns:a16="http://schemas.microsoft.com/office/drawing/2014/main" val="3301768642"/>
                    </a:ext>
                  </a:extLst>
                </a:gridCol>
                <a:gridCol w="980691">
                  <a:extLst>
                    <a:ext uri="{9D8B030D-6E8A-4147-A177-3AD203B41FA5}">
                      <a16:colId xmlns:a16="http://schemas.microsoft.com/office/drawing/2014/main" val="3791584273"/>
                    </a:ext>
                  </a:extLst>
                </a:gridCol>
                <a:gridCol w="1028293">
                  <a:extLst>
                    <a:ext uri="{9D8B030D-6E8A-4147-A177-3AD203B41FA5}">
                      <a16:colId xmlns:a16="http://schemas.microsoft.com/office/drawing/2014/main" val="2083148967"/>
                    </a:ext>
                  </a:extLst>
                </a:gridCol>
              </a:tblGrid>
              <a:tr h="722526">
                <a:tc>
                  <a:txBody>
                    <a:bodyPr/>
                    <a:lstStyle/>
                    <a:p>
                      <a:pPr algn="ctr" fontAlgn="base"/>
                      <a:r>
                        <a:rPr lang="en-IN" sz="2000" b="1" dirty="0">
                          <a:effectLst/>
                        </a:rPr>
                        <a:t>ID</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2000" b="1" dirty="0">
                          <a:effectLst/>
                        </a:rPr>
                        <a:t>NAME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2000" b="1" dirty="0">
                          <a:effectLst/>
                        </a:rPr>
                        <a:t>AGE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2000" b="1" dirty="0">
                          <a:effectLst/>
                        </a:rPr>
                        <a:t>PHONE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842867253"/>
                  </a:ext>
                </a:extLst>
              </a:tr>
              <a:tr h="712466">
                <a:tc>
                  <a:txBody>
                    <a:bodyPr/>
                    <a:lstStyle/>
                    <a:p>
                      <a:pPr algn="ctr" fontAlgn="ctr"/>
                      <a:r>
                        <a:rPr lang="en-IN" sz="200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AMIT JAIN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98474</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813586209"/>
                  </a:ext>
                </a:extLst>
              </a:tr>
              <a:tr h="847387">
                <a:tc>
                  <a:txBody>
                    <a:bodyPr/>
                    <a:lstStyle/>
                    <a:p>
                      <a:pPr algn="ctr" fontAlgn="ctr"/>
                      <a:r>
                        <a:rPr lang="en-IN" sz="2000" b="0" dirty="0">
                          <a:effectLst/>
                        </a:rPr>
                        <a:t>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a:effectLst/>
                        </a:rPr>
                        <a:t>JATIN VERMA</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47</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63996</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9264646"/>
                  </a:ext>
                </a:extLst>
              </a:tr>
            </a:tbl>
          </a:graphicData>
        </a:graphic>
      </p:graphicFrame>
      <p:sp>
        <p:nvSpPr>
          <p:cNvPr id="14" name="TextBox 5"/>
          <p:cNvSpPr txBox="1"/>
          <p:nvPr/>
        </p:nvSpPr>
        <p:spPr>
          <a:xfrm>
            <a:off x="2438400" y="2095500"/>
            <a:ext cx="1371600" cy="410369"/>
          </a:xfrm>
          <a:prstGeom prst="rect">
            <a:avLst/>
          </a:prstGeom>
        </p:spPr>
        <p:txBody>
          <a:bodyPr wrap="square" lIns="0" tIns="0" rIns="0" bIns="0" rtlCol="0" anchor="t">
            <a:spAutoFit/>
          </a:bodyPr>
          <a:lstStyle/>
          <a:p>
            <a:pPr algn="l">
              <a:lnSpc>
                <a:spcPts val="3240"/>
              </a:lnSpc>
            </a:pPr>
            <a:r>
              <a:rPr lang="en-US" sz="2700" spc="18" dirty="0" smtClean="0">
                <a:solidFill>
                  <a:srgbClr val="000000"/>
                </a:solidFill>
                <a:latin typeface="Montserrat Bold"/>
              </a:rPr>
              <a:t>Table A</a:t>
            </a:r>
            <a:endParaRPr lang="en-US" sz="2700" spc="18" dirty="0">
              <a:solidFill>
                <a:srgbClr val="000000"/>
              </a:solidFill>
              <a:latin typeface="Montserrat Bold"/>
            </a:endParaRPr>
          </a:p>
        </p:txBody>
      </p:sp>
      <p:graphicFrame>
        <p:nvGraphicFramePr>
          <p:cNvPr id="15" name="Table 14"/>
          <p:cNvGraphicFramePr>
            <a:graphicFrameLocks noGrp="1"/>
          </p:cNvGraphicFramePr>
          <p:nvPr>
            <p:extLst>
              <p:ext uri="{D42A27DB-BD31-4B8C-83A1-F6EECF244321}">
                <p14:modId xmlns:p14="http://schemas.microsoft.com/office/powerpoint/2010/main" val="3384647026"/>
              </p:ext>
            </p:extLst>
          </p:nvPr>
        </p:nvGraphicFramePr>
        <p:xfrm>
          <a:off x="11402515" y="2769393"/>
          <a:ext cx="4429050" cy="2148285"/>
        </p:xfrm>
        <a:graphic>
          <a:graphicData uri="http://schemas.openxmlformats.org/drawingml/2006/table">
            <a:tbl>
              <a:tblPr/>
              <a:tblGrid>
                <a:gridCol w="1476350">
                  <a:extLst>
                    <a:ext uri="{9D8B030D-6E8A-4147-A177-3AD203B41FA5}">
                      <a16:colId xmlns:a16="http://schemas.microsoft.com/office/drawing/2014/main" val="4036526884"/>
                    </a:ext>
                  </a:extLst>
                </a:gridCol>
                <a:gridCol w="1476350">
                  <a:extLst>
                    <a:ext uri="{9D8B030D-6E8A-4147-A177-3AD203B41FA5}">
                      <a16:colId xmlns:a16="http://schemas.microsoft.com/office/drawing/2014/main" val="2420171059"/>
                    </a:ext>
                  </a:extLst>
                </a:gridCol>
                <a:gridCol w="1476350">
                  <a:extLst>
                    <a:ext uri="{9D8B030D-6E8A-4147-A177-3AD203B41FA5}">
                      <a16:colId xmlns:a16="http://schemas.microsoft.com/office/drawing/2014/main" val="1835614590"/>
                    </a:ext>
                  </a:extLst>
                </a:gridCol>
              </a:tblGrid>
              <a:tr h="676279">
                <a:tc>
                  <a:txBody>
                    <a:bodyPr/>
                    <a:lstStyle/>
                    <a:p>
                      <a:pPr algn="ctr" fontAlgn="base"/>
                      <a:r>
                        <a:rPr lang="en-IN" sz="2000" b="1" dirty="0">
                          <a:effectLst/>
                        </a:rPr>
                        <a:t>ORDER_ID</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2000" b="1" dirty="0">
                          <a:effectLst/>
                        </a:rPr>
                        <a:t>AMOUNT</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2000" b="1">
                          <a:effectLst/>
                        </a:rPr>
                        <a:t>PLACED_ON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313439067"/>
                  </a:ext>
                </a:extLst>
              </a:tr>
              <a:tr h="541024">
                <a:tc>
                  <a:txBody>
                    <a:bodyPr/>
                    <a:lstStyle/>
                    <a:p>
                      <a:pPr algn="ctr" fontAlgn="ctr"/>
                      <a:r>
                        <a:rPr lang="en-IN" sz="2000" b="0" dirty="0">
                          <a:effectLst/>
                        </a:rPr>
                        <a:t>101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2023-04-19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31517989"/>
                  </a:ext>
                </a:extLst>
              </a:tr>
              <a:tr h="930982">
                <a:tc>
                  <a:txBody>
                    <a:bodyPr/>
                    <a:lstStyle/>
                    <a:p>
                      <a:pPr algn="ctr" fontAlgn="ctr"/>
                      <a:r>
                        <a:rPr lang="en-IN" sz="2000" b="0" dirty="0">
                          <a:effectLst/>
                        </a:rPr>
                        <a:t>102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4999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2000" b="0" dirty="0">
                          <a:effectLst/>
                        </a:rPr>
                        <a:t>2023-04-20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46747100"/>
                  </a:ext>
                </a:extLst>
              </a:tr>
            </a:tbl>
          </a:graphicData>
        </a:graphic>
      </p:graphicFrame>
      <p:sp>
        <p:nvSpPr>
          <p:cNvPr id="18" name="TextBox 5"/>
          <p:cNvSpPr txBox="1"/>
          <p:nvPr/>
        </p:nvSpPr>
        <p:spPr>
          <a:xfrm>
            <a:off x="12812662" y="2214418"/>
            <a:ext cx="1608755" cy="411977"/>
          </a:xfrm>
          <a:prstGeom prst="rect">
            <a:avLst/>
          </a:prstGeom>
        </p:spPr>
        <p:txBody>
          <a:bodyPr wrap="square" lIns="0" tIns="0" rIns="0" bIns="0" rtlCol="0" anchor="t">
            <a:spAutoFit/>
          </a:bodyPr>
          <a:lstStyle/>
          <a:p>
            <a:pPr algn="l">
              <a:lnSpc>
                <a:spcPts val="3240"/>
              </a:lnSpc>
            </a:pPr>
            <a:r>
              <a:rPr lang="en-US" sz="2700" spc="18" dirty="0" smtClean="0">
                <a:solidFill>
                  <a:srgbClr val="000000"/>
                </a:solidFill>
                <a:latin typeface="Montserrat Bold"/>
              </a:rPr>
              <a:t>Table B</a:t>
            </a:r>
            <a:endParaRPr lang="en-US" sz="2700" spc="18" dirty="0">
              <a:solidFill>
                <a:srgbClr val="000000"/>
              </a:solidFill>
              <a:latin typeface="Montserrat Bold"/>
            </a:endParaRPr>
          </a:p>
        </p:txBody>
      </p:sp>
      <p:graphicFrame>
        <p:nvGraphicFramePr>
          <p:cNvPr id="20" name="Table 19"/>
          <p:cNvGraphicFramePr>
            <a:graphicFrameLocks noGrp="1"/>
          </p:cNvGraphicFramePr>
          <p:nvPr>
            <p:extLst>
              <p:ext uri="{D42A27DB-BD31-4B8C-83A1-F6EECF244321}">
                <p14:modId xmlns:p14="http://schemas.microsoft.com/office/powerpoint/2010/main" val="4125095213"/>
              </p:ext>
            </p:extLst>
          </p:nvPr>
        </p:nvGraphicFramePr>
        <p:xfrm>
          <a:off x="3124200" y="6161376"/>
          <a:ext cx="10169236" cy="2831238"/>
        </p:xfrm>
        <a:graphic>
          <a:graphicData uri="http://schemas.openxmlformats.org/drawingml/2006/table">
            <a:tbl>
              <a:tblPr/>
              <a:tblGrid>
                <a:gridCol w="1452748">
                  <a:extLst>
                    <a:ext uri="{9D8B030D-6E8A-4147-A177-3AD203B41FA5}">
                      <a16:colId xmlns:a16="http://schemas.microsoft.com/office/drawing/2014/main" val="2892927529"/>
                    </a:ext>
                  </a:extLst>
                </a:gridCol>
                <a:gridCol w="1452748">
                  <a:extLst>
                    <a:ext uri="{9D8B030D-6E8A-4147-A177-3AD203B41FA5}">
                      <a16:colId xmlns:a16="http://schemas.microsoft.com/office/drawing/2014/main" val="3471157116"/>
                    </a:ext>
                  </a:extLst>
                </a:gridCol>
                <a:gridCol w="1452748">
                  <a:extLst>
                    <a:ext uri="{9D8B030D-6E8A-4147-A177-3AD203B41FA5}">
                      <a16:colId xmlns:a16="http://schemas.microsoft.com/office/drawing/2014/main" val="99351228"/>
                    </a:ext>
                  </a:extLst>
                </a:gridCol>
                <a:gridCol w="1452748">
                  <a:extLst>
                    <a:ext uri="{9D8B030D-6E8A-4147-A177-3AD203B41FA5}">
                      <a16:colId xmlns:a16="http://schemas.microsoft.com/office/drawing/2014/main" val="684465110"/>
                    </a:ext>
                  </a:extLst>
                </a:gridCol>
                <a:gridCol w="1452748">
                  <a:extLst>
                    <a:ext uri="{9D8B030D-6E8A-4147-A177-3AD203B41FA5}">
                      <a16:colId xmlns:a16="http://schemas.microsoft.com/office/drawing/2014/main" val="899660453"/>
                    </a:ext>
                  </a:extLst>
                </a:gridCol>
                <a:gridCol w="1452748">
                  <a:extLst>
                    <a:ext uri="{9D8B030D-6E8A-4147-A177-3AD203B41FA5}">
                      <a16:colId xmlns:a16="http://schemas.microsoft.com/office/drawing/2014/main" val="2283021222"/>
                    </a:ext>
                  </a:extLst>
                </a:gridCol>
                <a:gridCol w="1452748">
                  <a:extLst>
                    <a:ext uri="{9D8B030D-6E8A-4147-A177-3AD203B41FA5}">
                      <a16:colId xmlns:a16="http://schemas.microsoft.com/office/drawing/2014/main" val="2861918232"/>
                    </a:ext>
                  </a:extLst>
                </a:gridCol>
              </a:tblGrid>
              <a:tr h="522690">
                <a:tc>
                  <a:txBody>
                    <a:bodyPr/>
                    <a:lstStyle/>
                    <a:p>
                      <a:pPr algn="ctr" fontAlgn="base"/>
                      <a:r>
                        <a:rPr lang="en-IN" sz="1800" b="1" dirty="0">
                          <a:effectLst/>
                        </a:rPr>
                        <a:t>ID</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NAME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AGE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dirty="0">
                          <a:effectLst/>
                        </a:rPr>
                        <a:t>PHONE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ORDER_ID</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AMOUNT</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PLACED_ON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745049001"/>
                  </a:ext>
                </a:extLst>
              </a:tr>
              <a:tr h="577137">
                <a:tc>
                  <a:txBody>
                    <a:bodyPr/>
                    <a:lstStyle/>
                    <a:p>
                      <a:pPr algn="ctr" fontAlgn="ctr"/>
                      <a:r>
                        <a:rPr lang="en-IN" sz="180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AMIT JAIN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98474</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101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2023-04-19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69087202"/>
                  </a:ext>
                </a:extLst>
              </a:tr>
              <a:tr h="577137">
                <a:tc>
                  <a:txBody>
                    <a:bodyPr/>
                    <a:lstStyle/>
                    <a:p>
                      <a:pPr algn="ctr" fontAlgn="ctr"/>
                      <a:r>
                        <a:rPr lang="en-IN" sz="180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AMIT JAIN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dirty="0">
                          <a:effectLst/>
                        </a:rPr>
                        <a:t>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98474</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102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dirty="0">
                          <a:effectLst/>
                        </a:rPr>
                        <a:t>4999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2023-04-20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39982368"/>
                  </a:ext>
                </a:extLst>
              </a:tr>
              <a:tr h="577137">
                <a:tc>
                  <a:txBody>
                    <a:bodyPr/>
                    <a:lstStyle/>
                    <a:p>
                      <a:pPr algn="ctr" fontAlgn="ctr"/>
                      <a:r>
                        <a:rPr lang="en-IN" sz="1800" b="0">
                          <a:effectLst/>
                        </a:rPr>
                        <a:t>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JATIN VERMA</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47</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63996</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101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2023-04-19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106368040"/>
                  </a:ext>
                </a:extLst>
              </a:tr>
              <a:tr h="577137">
                <a:tc>
                  <a:txBody>
                    <a:bodyPr/>
                    <a:lstStyle/>
                    <a:p>
                      <a:pPr algn="ctr" fontAlgn="ctr"/>
                      <a:r>
                        <a:rPr lang="en-IN" sz="1800" b="0">
                          <a:effectLst/>
                        </a:rPr>
                        <a:t>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JATIN VERMA</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47</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63996</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102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a:effectLst/>
                        </a:rPr>
                        <a:t>4999</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800" b="0" dirty="0">
                          <a:effectLst/>
                        </a:rPr>
                        <a:t>2023-04-20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5846538"/>
                  </a:ext>
                </a:extLst>
              </a:tr>
            </a:tbl>
          </a:graphicData>
        </a:graphic>
      </p:graphicFrame>
    </p:spTree>
    <p:extLst>
      <p:ext uri="{BB962C8B-B14F-4D97-AF65-F5344CB8AC3E}">
        <p14:creationId xmlns:p14="http://schemas.microsoft.com/office/powerpoint/2010/main" val="3363831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539305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JOIN</a:t>
            </a:r>
          </a:p>
        </p:txBody>
      </p:sp>
      <p:graphicFrame>
        <p:nvGraphicFramePr>
          <p:cNvPr id="4" name="Table 4"/>
          <p:cNvGraphicFramePr>
            <a:graphicFrameLocks noGrp="1"/>
          </p:cNvGraphicFramePr>
          <p:nvPr/>
        </p:nvGraphicFramePr>
        <p:xfrm>
          <a:off x="2670808" y="3510533"/>
          <a:ext cx="12788266" cy="5482735"/>
        </p:xfrm>
        <a:graphic>
          <a:graphicData uri="http://schemas.openxmlformats.org/drawingml/2006/table">
            <a:tbl>
              <a:tblPr/>
              <a:tblGrid>
                <a:gridCol w="3393324">
                  <a:extLst>
                    <a:ext uri="{9D8B030D-6E8A-4147-A177-3AD203B41FA5}">
                      <a16:colId xmlns:a16="http://schemas.microsoft.com/office/drawing/2014/main" val="20000"/>
                    </a:ext>
                  </a:extLst>
                </a:gridCol>
                <a:gridCol w="3814077">
                  <a:extLst>
                    <a:ext uri="{9D8B030D-6E8A-4147-A177-3AD203B41FA5}">
                      <a16:colId xmlns:a16="http://schemas.microsoft.com/office/drawing/2014/main" val="20001"/>
                    </a:ext>
                  </a:extLst>
                </a:gridCol>
                <a:gridCol w="1987989">
                  <a:extLst>
                    <a:ext uri="{9D8B030D-6E8A-4147-A177-3AD203B41FA5}">
                      <a16:colId xmlns:a16="http://schemas.microsoft.com/office/drawing/2014/main" val="20002"/>
                    </a:ext>
                  </a:extLst>
                </a:gridCol>
                <a:gridCol w="3592876">
                  <a:extLst>
                    <a:ext uri="{9D8B030D-6E8A-4147-A177-3AD203B41FA5}">
                      <a16:colId xmlns:a16="http://schemas.microsoft.com/office/drawing/2014/main" val="20003"/>
                    </a:ext>
                  </a:extLst>
                </a:gridCol>
              </a:tblGrid>
              <a:tr h="711954">
                <a:tc>
                  <a:txBody>
                    <a:bodyPr/>
                    <a:lstStyle/>
                    <a:p>
                      <a:pPr algn="ctr">
                        <a:lnSpc>
                          <a:spcPts val="3240"/>
                        </a:lnSpc>
                        <a:defRPr/>
                      </a:pPr>
                      <a:r>
                        <a:rPr lang="en-US" sz="2700" spc="18">
                          <a:solidFill>
                            <a:srgbClr val="FFFFFF"/>
                          </a:solidFill>
                          <a:latin typeface="Montserrat Bold"/>
                        </a:rPr>
                        <a:t>CUSTOMER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26">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12132">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Virat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Delhi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76506">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Rohit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Mumbai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76330">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
                          <a:solidFill>
                            <a:srgbClr val="000000"/>
                          </a:solidFill>
                          <a:latin typeface="Montserrat"/>
                        </a:rPr>
                        <a:t>Rahul</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76506">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0000"/>
                          </a:solidFill>
                          <a:latin typeface="Montserrat"/>
                        </a:rPr>
                        <a:t>Ashwin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1">
                          <a:solidFill>
                            <a:srgbClr val="000000"/>
                          </a:solidFill>
                          <a:latin typeface="Montserrat"/>
                        </a:rPr>
                        <a:t>Chennai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76506">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Ahmedabad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76330">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Saina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76471">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Sindhu</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Hyderabad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560118" y="2575992"/>
            <a:ext cx="3238500" cy="437833"/>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Ecustomer Table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811348" y="588893"/>
            <a:ext cx="539305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JOIN</a:t>
            </a:r>
          </a:p>
        </p:txBody>
      </p:sp>
      <p:graphicFrame>
        <p:nvGraphicFramePr>
          <p:cNvPr id="4" name="Table 4"/>
          <p:cNvGraphicFramePr>
            <a:graphicFrameLocks noGrp="1"/>
          </p:cNvGraphicFramePr>
          <p:nvPr/>
        </p:nvGraphicFramePr>
        <p:xfrm>
          <a:off x="2155032" y="2840008"/>
          <a:ext cx="13977936" cy="6168081"/>
        </p:xfrm>
        <a:graphic>
          <a:graphicData uri="http://schemas.openxmlformats.org/drawingml/2006/table">
            <a:tbl>
              <a:tblPr/>
              <a:tblGrid>
                <a:gridCol w="3396728">
                  <a:extLst>
                    <a:ext uri="{9D8B030D-6E8A-4147-A177-3AD203B41FA5}">
                      <a16:colId xmlns:a16="http://schemas.microsoft.com/office/drawing/2014/main" val="20000"/>
                    </a:ext>
                  </a:extLst>
                </a:gridCol>
                <a:gridCol w="3817904">
                  <a:extLst>
                    <a:ext uri="{9D8B030D-6E8A-4147-A177-3AD203B41FA5}">
                      <a16:colId xmlns:a16="http://schemas.microsoft.com/office/drawing/2014/main" val="20001"/>
                    </a:ext>
                  </a:extLst>
                </a:gridCol>
                <a:gridCol w="3539947">
                  <a:extLst>
                    <a:ext uri="{9D8B030D-6E8A-4147-A177-3AD203B41FA5}">
                      <a16:colId xmlns:a16="http://schemas.microsoft.com/office/drawing/2014/main" val="20002"/>
                    </a:ext>
                  </a:extLst>
                </a:gridCol>
                <a:gridCol w="3223357">
                  <a:extLst>
                    <a:ext uri="{9D8B030D-6E8A-4147-A177-3AD203B41FA5}">
                      <a16:colId xmlns:a16="http://schemas.microsoft.com/office/drawing/2014/main" val="20003"/>
                    </a:ext>
                  </a:extLst>
                </a:gridCol>
              </a:tblGrid>
              <a:tr h="712984">
                <a:tc>
                  <a:txBody>
                    <a:bodyPr/>
                    <a:lstStyle/>
                    <a:p>
                      <a:pPr algn="ctr">
                        <a:lnSpc>
                          <a:spcPts val="3240"/>
                        </a:lnSpc>
                        <a:defRPr/>
                      </a:pPr>
                      <a:r>
                        <a:rPr lang="en-US" sz="2700" spc="18">
                          <a:solidFill>
                            <a:srgbClr val="FFFFFF"/>
                          </a:solidFill>
                          <a:latin typeface="Montserrat Bold"/>
                        </a:rPr>
                        <a:t>ORDER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ORDER DATE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PRODUCT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CUSTOMER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13162">
                <a:tc>
                  <a:txBody>
                    <a:bodyPr/>
                    <a:lstStyle/>
                    <a:p>
                      <a:pPr algn="ctr">
                        <a:lnSpc>
                          <a:spcPts val="3240"/>
                        </a:lnSpc>
                        <a:defRPr/>
                      </a:pPr>
                      <a:r>
                        <a:rPr lang="en-US" sz="2700" spc="33">
                          <a:solidFill>
                            <a:srgbClr val="000000"/>
                          </a:solidFill>
                          <a:latin typeface="Montserrat"/>
                        </a:rPr>
                        <a:t>101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02-02-2020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Keyboard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77485">
                <a:tc>
                  <a:txBody>
                    <a:bodyPr/>
                    <a:lstStyle/>
                    <a:p>
                      <a:pPr algn="ctr">
                        <a:lnSpc>
                          <a:spcPts val="3240"/>
                        </a:lnSpc>
                        <a:defRPr/>
                      </a:pPr>
                      <a:r>
                        <a:rPr lang="en-US" sz="2700" spc="41">
                          <a:solidFill>
                            <a:srgbClr val="000000"/>
                          </a:solidFill>
                          <a:latin typeface="Montserrat"/>
                        </a:rPr>
                        <a:t>102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06-03-2020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Monitor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77308">
                <a:tc>
                  <a:txBody>
                    <a:bodyPr/>
                    <a:lstStyle/>
                    <a:p>
                      <a:pPr algn="ctr">
                        <a:lnSpc>
                          <a:spcPts val="3240"/>
                        </a:lnSpc>
                        <a:defRPr/>
                      </a:pPr>
                      <a:r>
                        <a:rPr lang="en-US" sz="2700" spc="41">
                          <a:solidFill>
                            <a:srgbClr val="000000"/>
                          </a:solidFill>
                          <a:latin typeface="Montserrat"/>
                        </a:rPr>
                        <a:t>103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21-04-2020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Hard Disk</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77485">
                <a:tc>
                  <a:txBody>
                    <a:bodyPr/>
                    <a:lstStyle/>
                    <a:p>
                      <a:pPr algn="ctr">
                        <a:lnSpc>
                          <a:spcPts val="3240"/>
                        </a:lnSpc>
                        <a:defRPr/>
                      </a:pPr>
                      <a:r>
                        <a:rPr lang="en-US" sz="2700" spc="33">
                          <a:solidFill>
                            <a:srgbClr val="000000"/>
                          </a:solidFill>
                          <a:latin typeface="Montserrat"/>
                        </a:rPr>
                        <a:t>104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23-04-2020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Pen Drive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77485">
                <a:tc>
                  <a:txBody>
                    <a:bodyPr/>
                    <a:lstStyle/>
                    <a:p>
                      <a:pPr algn="ctr">
                        <a:lnSpc>
                          <a:spcPts val="3240"/>
                        </a:lnSpc>
                        <a:defRPr/>
                      </a:pPr>
                      <a:r>
                        <a:rPr lang="en-US" sz="2700" spc="33">
                          <a:solidFill>
                            <a:srgbClr val="000000"/>
                          </a:solidFill>
                          <a:latin typeface="Montserrat"/>
                        </a:rPr>
                        <a:t>105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08-05-2020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Laptop</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77308">
                <a:tc>
                  <a:txBody>
                    <a:bodyPr/>
                    <a:lstStyle/>
                    <a:p>
                      <a:pPr algn="ctr">
                        <a:lnSpc>
                          <a:spcPts val="3240"/>
                        </a:lnSpc>
                        <a:defRPr/>
                      </a:pPr>
                      <a:r>
                        <a:rPr lang="en-US" sz="2700" spc="41">
                          <a:solidFill>
                            <a:srgbClr val="000000"/>
                          </a:solidFill>
                          <a:latin typeface="Montserrat"/>
                        </a:rPr>
                        <a:t>106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06-06-2020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Pen Drive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77450">
                <a:tc>
                  <a:txBody>
                    <a:bodyPr/>
                    <a:lstStyle/>
                    <a:p>
                      <a:pPr algn="ctr">
                        <a:lnSpc>
                          <a:spcPts val="3240"/>
                        </a:lnSpc>
                        <a:defRPr/>
                      </a:pPr>
                      <a:r>
                        <a:rPr lang="en-US" sz="2700" spc="41">
                          <a:solidFill>
                            <a:srgbClr val="000000"/>
                          </a:solidFill>
                          <a:latin typeface="Montserrat"/>
                        </a:rPr>
                        <a:t>107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15-07-2020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Laptop</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r h="677414">
                <a:tc>
                  <a:txBody>
                    <a:bodyPr/>
                    <a:lstStyle/>
                    <a:p>
                      <a:pPr algn="ctr">
                        <a:lnSpc>
                          <a:spcPts val="3240"/>
                        </a:lnSpc>
                        <a:defRPr/>
                      </a:pPr>
                      <a:r>
                        <a:rPr lang="en-US" sz="2700" spc="33">
                          <a:solidFill>
                            <a:srgbClr val="000000"/>
                          </a:solidFill>
                          <a:latin typeface="Montserrat"/>
                        </a:rPr>
                        <a:t>108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20-08-2020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CD Drive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8</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8"/>
                  </a:ext>
                </a:extLst>
              </a:tr>
            </a:tbl>
          </a:graphicData>
        </a:graphic>
      </p:graphicFrame>
      <p:sp>
        <p:nvSpPr>
          <p:cNvPr id="5" name="TextBox 5"/>
          <p:cNvSpPr txBox="1"/>
          <p:nvPr/>
        </p:nvSpPr>
        <p:spPr>
          <a:xfrm>
            <a:off x="1627615" y="2171013"/>
            <a:ext cx="2685096" cy="437833"/>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Eorders Table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878014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INNER	JOIN</a:t>
            </a:r>
          </a:p>
        </p:txBody>
      </p:sp>
      <p:sp>
        <p:nvSpPr>
          <p:cNvPr id="4" name="TextBox 4"/>
          <p:cNvSpPr txBox="1"/>
          <p:nvPr/>
        </p:nvSpPr>
        <p:spPr>
          <a:xfrm>
            <a:off x="1559204" y="2606231"/>
            <a:ext cx="14696123" cy="6178867"/>
          </a:xfrm>
          <a:prstGeom prst="rect">
            <a:avLst/>
          </a:prstGeom>
        </p:spPr>
        <p:txBody>
          <a:bodyPr lIns="0" tIns="0" rIns="0" bIns="0" rtlCol="0" anchor="t">
            <a:spAutoFit/>
          </a:bodyPr>
          <a:lstStyle/>
          <a:p>
            <a:pPr algn="l">
              <a:lnSpc>
                <a:spcPts val="2879"/>
              </a:lnSpc>
            </a:pPr>
            <a:r>
              <a:rPr lang="en-US" sz="2400" spc="30" dirty="0">
                <a:solidFill>
                  <a:srgbClr val="000000"/>
                </a:solidFill>
                <a:latin typeface="Montserrat Bold"/>
              </a:rPr>
              <a:t>“</a:t>
            </a:r>
            <a:r>
              <a:rPr lang="en-US" sz="2400" spc="30" dirty="0">
                <a:solidFill>
                  <a:srgbClr val="00AF50"/>
                </a:solidFill>
                <a:latin typeface="Montserrat Bold"/>
              </a:rPr>
              <a:t>INNER JOIN </a:t>
            </a:r>
            <a:r>
              <a:rPr lang="en-US" sz="2400" spc="30" dirty="0">
                <a:solidFill>
                  <a:srgbClr val="000000"/>
                </a:solidFill>
                <a:latin typeface="Montserrat Bold"/>
              </a:rPr>
              <a:t>is used to select records that have matching values in both tables.”</a:t>
            </a:r>
          </a:p>
          <a:p>
            <a:pPr algn="l">
              <a:lnSpc>
                <a:spcPts val="2879"/>
              </a:lnSpc>
            </a:pPr>
            <a:endParaRPr lang="en-US" sz="2400" spc="30" dirty="0">
              <a:solidFill>
                <a:srgbClr val="000000"/>
              </a:solidFill>
              <a:latin typeface="Montserrat Bold"/>
            </a:endParaRPr>
          </a:p>
          <a:p>
            <a:pPr algn="l">
              <a:lnSpc>
                <a:spcPts val="2879"/>
              </a:lnSpc>
            </a:pPr>
            <a:endParaRPr lang="en-US" sz="2400" spc="30" dirty="0">
              <a:solidFill>
                <a:srgbClr val="000000"/>
              </a:solidFill>
              <a:latin typeface="Montserrat Bold"/>
            </a:endParaRPr>
          </a:p>
          <a:p>
            <a:pPr algn="l">
              <a:lnSpc>
                <a:spcPts val="3240"/>
              </a:lnSpc>
            </a:pPr>
            <a:r>
              <a:rPr lang="en-US" sz="2700" spc="26" dirty="0">
                <a:solidFill>
                  <a:srgbClr val="000000"/>
                </a:solidFill>
                <a:latin typeface="Montserrat Bold"/>
              </a:rPr>
              <a:t>INNER JOIN Syntax :</a:t>
            </a:r>
          </a:p>
          <a:p>
            <a:pPr algn="l">
              <a:lnSpc>
                <a:spcPts val="8644"/>
              </a:lnSpc>
            </a:pPr>
            <a:r>
              <a:rPr lang="en-US" sz="3600" spc="27" dirty="0">
                <a:solidFill>
                  <a:srgbClr val="4471C4"/>
                </a:solidFill>
                <a:latin typeface="Montserrat Bold"/>
              </a:rPr>
              <a:t>SELECT </a:t>
            </a:r>
            <a:r>
              <a:rPr lang="en-US" sz="3600" spc="27" dirty="0" err="1">
                <a:solidFill>
                  <a:srgbClr val="000000"/>
                </a:solidFill>
                <a:latin typeface="Montserrat Bold"/>
              </a:rPr>
              <a:t>column_name</a:t>
            </a:r>
            <a:r>
              <a:rPr lang="en-US" sz="3600" spc="27" dirty="0">
                <a:solidFill>
                  <a:srgbClr val="000000"/>
                </a:solidFill>
                <a:latin typeface="Montserrat Bold"/>
              </a:rPr>
              <a:t>(s)  </a:t>
            </a:r>
            <a:r>
              <a:rPr lang="en-US" sz="3600" spc="27" dirty="0">
                <a:solidFill>
                  <a:srgbClr val="4471C4"/>
                </a:solidFill>
                <a:latin typeface="Montserrat Bold"/>
              </a:rPr>
              <a:t>FROM </a:t>
            </a:r>
            <a:r>
              <a:rPr lang="en-US" sz="3600" spc="27" dirty="0">
                <a:solidFill>
                  <a:srgbClr val="000000"/>
                </a:solidFill>
                <a:latin typeface="Montserrat Bold"/>
              </a:rPr>
              <a:t>table1</a:t>
            </a:r>
          </a:p>
          <a:p>
            <a:pPr algn="l">
              <a:lnSpc>
                <a:spcPts val="8644"/>
              </a:lnSpc>
            </a:pPr>
            <a:endParaRPr lang="en-US" sz="3600" spc="27" dirty="0">
              <a:solidFill>
                <a:srgbClr val="000000"/>
              </a:solidFill>
              <a:latin typeface="Montserrat Bold"/>
            </a:endParaRPr>
          </a:p>
          <a:p>
            <a:pPr algn="l">
              <a:lnSpc>
                <a:spcPts val="4320"/>
              </a:lnSpc>
            </a:pPr>
            <a:r>
              <a:rPr lang="en-US" sz="3600" spc="34" dirty="0">
                <a:solidFill>
                  <a:srgbClr val="4471C4"/>
                </a:solidFill>
                <a:latin typeface="Montserrat Bold"/>
              </a:rPr>
              <a:t>INNER JOIN </a:t>
            </a:r>
            <a:r>
              <a:rPr lang="en-US" sz="3600" spc="34" dirty="0">
                <a:solidFill>
                  <a:srgbClr val="000000"/>
                </a:solidFill>
                <a:latin typeface="Montserrat Bold"/>
              </a:rPr>
              <a:t>table2</a:t>
            </a:r>
          </a:p>
          <a:p>
            <a:pPr algn="l">
              <a:lnSpc>
                <a:spcPts val="4320"/>
              </a:lnSpc>
            </a:pPr>
            <a:endParaRPr lang="en-US" sz="3600" spc="34" dirty="0">
              <a:solidFill>
                <a:srgbClr val="000000"/>
              </a:solidFill>
              <a:latin typeface="Montserrat Bold"/>
            </a:endParaRPr>
          </a:p>
          <a:p>
            <a:pPr algn="l">
              <a:lnSpc>
                <a:spcPts val="4320"/>
              </a:lnSpc>
            </a:pPr>
            <a:r>
              <a:rPr lang="en-US" sz="3600" spc="27" dirty="0">
                <a:solidFill>
                  <a:srgbClr val="4471C4"/>
                </a:solidFill>
                <a:latin typeface="Montserrat Bold"/>
              </a:rPr>
              <a:t>ON </a:t>
            </a:r>
            <a:r>
              <a:rPr lang="en-US" sz="3600" spc="27" dirty="0">
                <a:solidFill>
                  <a:srgbClr val="000000"/>
                </a:solidFill>
                <a:latin typeface="Montserrat Bold"/>
              </a:rPr>
              <a:t>table1.column_name = table2.column_name;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1375708"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LEFT OUTER JOIN</a:t>
            </a:r>
          </a:p>
        </p:txBody>
      </p:sp>
      <p:sp>
        <p:nvSpPr>
          <p:cNvPr id="4" name="TextBox 4"/>
          <p:cNvSpPr txBox="1"/>
          <p:nvPr/>
        </p:nvSpPr>
        <p:spPr>
          <a:xfrm>
            <a:off x="1559204" y="2559177"/>
            <a:ext cx="15653385" cy="1646873"/>
          </a:xfrm>
          <a:prstGeom prst="rect">
            <a:avLst/>
          </a:prstGeom>
        </p:spPr>
        <p:txBody>
          <a:bodyPr lIns="0" tIns="0" rIns="0" bIns="0" rtlCol="0" anchor="t">
            <a:spAutoFit/>
          </a:bodyPr>
          <a:lstStyle/>
          <a:p>
            <a:pPr algn="l">
              <a:lnSpc>
                <a:spcPts val="2520"/>
              </a:lnSpc>
            </a:pPr>
            <a:r>
              <a:rPr lang="en-US" sz="2100" spc="5">
                <a:solidFill>
                  <a:srgbClr val="000000"/>
                </a:solidFill>
                <a:latin typeface="Montserrat Bold"/>
              </a:rPr>
              <a:t>“</a:t>
            </a:r>
            <a:r>
              <a:rPr lang="en-US" sz="2100" spc="5">
                <a:solidFill>
                  <a:srgbClr val="00AF50"/>
                </a:solidFill>
                <a:latin typeface="Montserrat Bold"/>
              </a:rPr>
              <a:t>LEFT OUTER JOIN </a:t>
            </a:r>
            <a:r>
              <a:rPr lang="en-US" sz="2100" spc="5">
                <a:solidFill>
                  <a:srgbClr val="000000"/>
                </a:solidFill>
                <a:latin typeface="Montserrat Bold"/>
              </a:rPr>
              <a:t>is used to select all the records from the left table (table1) and the matching records  from the right table (table2). The result is NULL from the right table if there is no matching values.”</a:t>
            </a:r>
          </a:p>
          <a:p>
            <a:pPr algn="l">
              <a:lnSpc>
                <a:spcPts val="2520"/>
              </a:lnSpc>
            </a:pPr>
            <a:endParaRPr lang="en-US" sz="2100" spc="5">
              <a:solidFill>
                <a:srgbClr val="000000"/>
              </a:solidFill>
              <a:latin typeface="Montserrat Bold"/>
            </a:endParaRPr>
          </a:p>
          <a:p>
            <a:pPr algn="l">
              <a:lnSpc>
                <a:spcPts val="3240"/>
              </a:lnSpc>
            </a:pPr>
            <a:r>
              <a:rPr lang="en-US" sz="2700" spc="18">
                <a:solidFill>
                  <a:srgbClr val="000000"/>
                </a:solidFill>
                <a:latin typeface="Montserrat Bold"/>
              </a:rPr>
              <a:t>LEFT OUTER JOIN Syntax :</a:t>
            </a:r>
          </a:p>
        </p:txBody>
      </p:sp>
      <p:sp>
        <p:nvSpPr>
          <p:cNvPr id="5" name="TextBox 5"/>
          <p:cNvSpPr txBox="1"/>
          <p:nvPr/>
        </p:nvSpPr>
        <p:spPr>
          <a:xfrm>
            <a:off x="1559204" y="4916284"/>
            <a:ext cx="12671108" cy="3868738"/>
          </a:xfrm>
          <a:prstGeom prst="rect">
            <a:avLst/>
          </a:prstGeom>
        </p:spPr>
        <p:txBody>
          <a:bodyPr lIns="0" tIns="0" rIns="0" bIns="0" rtlCol="0" anchor="t">
            <a:spAutoFit/>
          </a:bodyPr>
          <a:lstStyle/>
          <a:p>
            <a:pPr algn="l">
              <a:lnSpc>
                <a:spcPts val="4320"/>
              </a:lnSpc>
            </a:pPr>
            <a:r>
              <a:rPr lang="en-US" sz="3600" spc="27" dirty="0">
                <a:solidFill>
                  <a:srgbClr val="4471C4"/>
                </a:solidFill>
                <a:latin typeface="Montserrat Bold"/>
              </a:rPr>
              <a:t>SELECT </a:t>
            </a:r>
            <a:r>
              <a:rPr lang="en-US" sz="3600" spc="27" dirty="0" err="1">
                <a:solidFill>
                  <a:srgbClr val="000000"/>
                </a:solidFill>
                <a:latin typeface="Montserrat Bold"/>
              </a:rPr>
              <a:t>column_name</a:t>
            </a:r>
            <a:r>
              <a:rPr lang="en-US" sz="3600" spc="27" dirty="0">
                <a:solidFill>
                  <a:srgbClr val="000000"/>
                </a:solidFill>
                <a:latin typeface="Montserrat Bold"/>
              </a:rPr>
              <a:t>(s)</a:t>
            </a:r>
          </a:p>
          <a:p>
            <a:pPr algn="l">
              <a:lnSpc>
                <a:spcPts val="4320"/>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FROM </a:t>
            </a:r>
            <a:r>
              <a:rPr lang="en-US" sz="3600" spc="27" dirty="0">
                <a:solidFill>
                  <a:srgbClr val="000000"/>
                </a:solidFill>
                <a:latin typeface="Montserrat Bold"/>
              </a:rPr>
              <a:t>table1</a:t>
            </a:r>
          </a:p>
          <a:p>
            <a:pPr algn="l">
              <a:lnSpc>
                <a:spcPts val="4320"/>
              </a:lnSpc>
            </a:pPr>
            <a:endParaRPr lang="en-US" sz="3600" spc="27" dirty="0">
              <a:solidFill>
                <a:srgbClr val="000000"/>
              </a:solidFill>
              <a:latin typeface="Montserrat Bold"/>
            </a:endParaRPr>
          </a:p>
          <a:p>
            <a:pPr algn="l">
              <a:lnSpc>
                <a:spcPts val="4320"/>
              </a:lnSpc>
            </a:pPr>
            <a:r>
              <a:rPr lang="en-US" sz="3600" spc="27" dirty="0" smtClean="0">
                <a:solidFill>
                  <a:srgbClr val="4471C4"/>
                </a:solidFill>
                <a:latin typeface="Montserrat Bold"/>
              </a:rPr>
              <a:t>LEFT </a:t>
            </a:r>
            <a:r>
              <a:rPr lang="en-US" sz="3600" spc="27" dirty="0">
                <a:solidFill>
                  <a:srgbClr val="4471C4"/>
                </a:solidFill>
                <a:latin typeface="Montserrat Bold"/>
              </a:rPr>
              <a:t>JOIN </a:t>
            </a:r>
            <a:r>
              <a:rPr lang="en-US" sz="3600" spc="27" dirty="0">
                <a:solidFill>
                  <a:srgbClr val="000000"/>
                </a:solidFill>
                <a:latin typeface="Montserrat Bold"/>
              </a:rPr>
              <a:t>table2</a:t>
            </a:r>
          </a:p>
          <a:p>
            <a:pPr algn="l">
              <a:lnSpc>
                <a:spcPts val="4320"/>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ON </a:t>
            </a:r>
            <a:r>
              <a:rPr lang="en-US" sz="3600" spc="27" dirty="0">
                <a:solidFill>
                  <a:srgbClr val="000000"/>
                </a:solidFill>
                <a:latin typeface="Montserrat Bold"/>
              </a:rPr>
              <a:t>table1.column_name = table2.column_name;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2222480"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RIGHT OUTER JOIN</a:t>
            </a:r>
          </a:p>
        </p:txBody>
      </p:sp>
      <p:sp>
        <p:nvSpPr>
          <p:cNvPr id="4" name="TextBox 4"/>
          <p:cNvSpPr txBox="1"/>
          <p:nvPr/>
        </p:nvSpPr>
        <p:spPr>
          <a:xfrm>
            <a:off x="1420215" y="2559177"/>
            <a:ext cx="15785782" cy="1646873"/>
          </a:xfrm>
          <a:prstGeom prst="rect">
            <a:avLst/>
          </a:prstGeom>
        </p:spPr>
        <p:txBody>
          <a:bodyPr lIns="0" tIns="0" rIns="0" bIns="0" rtlCol="0" anchor="t">
            <a:spAutoFit/>
          </a:bodyPr>
          <a:lstStyle/>
          <a:p>
            <a:pPr algn="l">
              <a:lnSpc>
                <a:spcPts val="2520"/>
              </a:lnSpc>
            </a:pPr>
            <a:r>
              <a:rPr lang="en-US" sz="2100" spc="5">
                <a:solidFill>
                  <a:srgbClr val="000000"/>
                </a:solidFill>
                <a:latin typeface="Montserrat Bold"/>
              </a:rPr>
              <a:t>“</a:t>
            </a:r>
            <a:r>
              <a:rPr lang="en-US" sz="2100" spc="5">
                <a:solidFill>
                  <a:srgbClr val="00AF50"/>
                </a:solidFill>
                <a:latin typeface="Montserrat Bold"/>
              </a:rPr>
              <a:t>RIGHT OUTER JOIN </a:t>
            </a:r>
            <a:r>
              <a:rPr lang="en-US" sz="2100" spc="5">
                <a:solidFill>
                  <a:srgbClr val="000000"/>
                </a:solidFill>
                <a:latin typeface="Montserrat Bold"/>
              </a:rPr>
              <a:t>is used to select all the records from the right table (table2) and the matching  records from the left table (table1). The result is NULL from the left table if there is no matching values.”</a:t>
            </a:r>
          </a:p>
          <a:p>
            <a:pPr algn="l">
              <a:lnSpc>
                <a:spcPts val="2520"/>
              </a:lnSpc>
            </a:pPr>
            <a:endParaRPr lang="en-US" sz="2100" spc="5">
              <a:solidFill>
                <a:srgbClr val="000000"/>
              </a:solidFill>
              <a:latin typeface="Montserrat Bold"/>
            </a:endParaRPr>
          </a:p>
          <a:p>
            <a:pPr algn="l">
              <a:lnSpc>
                <a:spcPts val="3240"/>
              </a:lnSpc>
            </a:pPr>
            <a:r>
              <a:rPr lang="en-US" sz="2700" spc="18">
                <a:solidFill>
                  <a:srgbClr val="000000"/>
                </a:solidFill>
                <a:latin typeface="Montserrat Bold"/>
              </a:rPr>
              <a:t>RIGHT OUTER JOIN Syntax :</a:t>
            </a:r>
          </a:p>
        </p:txBody>
      </p:sp>
      <p:sp>
        <p:nvSpPr>
          <p:cNvPr id="5" name="TextBox 5"/>
          <p:cNvSpPr txBox="1"/>
          <p:nvPr/>
        </p:nvSpPr>
        <p:spPr>
          <a:xfrm>
            <a:off x="1559204" y="4916284"/>
            <a:ext cx="12671108" cy="3868738"/>
          </a:xfrm>
          <a:prstGeom prst="rect">
            <a:avLst/>
          </a:prstGeom>
        </p:spPr>
        <p:txBody>
          <a:bodyPr lIns="0" tIns="0" rIns="0" bIns="0" rtlCol="0" anchor="t">
            <a:spAutoFit/>
          </a:bodyPr>
          <a:lstStyle/>
          <a:p>
            <a:pPr algn="l">
              <a:lnSpc>
                <a:spcPts val="4320"/>
              </a:lnSpc>
            </a:pPr>
            <a:r>
              <a:rPr lang="en-US" sz="3600" spc="27" dirty="0">
                <a:solidFill>
                  <a:srgbClr val="4471C4"/>
                </a:solidFill>
                <a:latin typeface="Montserrat Bold"/>
              </a:rPr>
              <a:t>SELECT </a:t>
            </a:r>
            <a:r>
              <a:rPr lang="en-US" sz="3600" spc="27" dirty="0" err="1">
                <a:solidFill>
                  <a:srgbClr val="000000"/>
                </a:solidFill>
                <a:latin typeface="Montserrat Bold"/>
              </a:rPr>
              <a:t>column_name</a:t>
            </a:r>
            <a:r>
              <a:rPr lang="en-US" sz="3600" spc="27" dirty="0">
                <a:solidFill>
                  <a:srgbClr val="000000"/>
                </a:solidFill>
                <a:latin typeface="Montserrat Bold"/>
              </a:rPr>
              <a:t>(s)</a:t>
            </a:r>
          </a:p>
          <a:p>
            <a:pPr algn="l">
              <a:lnSpc>
                <a:spcPts val="4320"/>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FROM </a:t>
            </a:r>
            <a:r>
              <a:rPr lang="en-US" sz="3600" spc="27" dirty="0">
                <a:solidFill>
                  <a:srgbClr val="000000"/>
                </a:solidFill>
                <a:latin typeface="Montserrat Bold"/>
              </a:rPr>
              <a:t>table1</a:t>
            </a:r>
          </a:p>
          <a:p>
            <a:pPr algn="l">
              <a:lnSpc>
                <a:spcPts val="4320"/>
              </a:lnSpc>
            </a:pPr>
            <a:endParaRPr lang="en-US" sz="3600" spc="27" dirty="0">
              <a:solidFill>
                <a:srgbClr val="000000"/>
              </a:solidFill>
              <a:latin typeface="Montserrat Bold"/>
            </a:endParaRPr>
          </a:p>
          <a:p>
            <a:pPr algn="l">
              <a:lnSpc>
                <a:spcPts val="4320"/>
              </a:lnSpc>
            </a:pPr>
            <a:r>
              <a:rPr lang="en-US" sz="3600" spc="27" dirty="0" smtClean="0">
                <a:solidFill>
                  <a:srgbClr val="4471C4"/>
                </a:solidFill>
                <a:latin typeface="Montserrat Bold"/>
              </a:rPr>
              <a:t>RIGHT </a:t>
            </a:r>
            <a:r>
              <a:rPr lang="en-US" sz="3600" spc="27" dirty="0">
                <a:solidFill>
                  <a:srgbClr val="4471C4"/>
                </a:solidFill>
                <a:latin typeface="Montserrat Bold"/>
              </a:rPr>
              <a:t>JOIN </a:t>
            </a:r>
            <a:r>
              <a:rPr lang="en-US" sz="3600" spc="27" dirty="0">
                <a:solidFill>
                  <a:srgbClr val="000000"/>
                </a:solidFill>
                <a:latin typeface="Montserrat Bold"/>
              </a:rPr>
              <a:t>table2</a:t>
            </a:r>
          </a:p>
          <a:p>
            <a:pPr algn="l">
              <a:lnSpc>
                <a:spcPts val="4320"/>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ON </a:t>
            </a:r>
            <a:r>
              <a:rPr lang="en-US" sz="3600" spc="27" dirty="0">
                <a:solidFill>
                  <a:srgbClr val="000000"/>
                </a:solidFill>
                <a:latin typeface="Montserrat Bold"/>
              </a:rPr>
              <a:t>table1.column_name = table2.column_name;</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11447145" cy="1040447"/>
          </a:xfrm>
          <a:prstGeom prst="rect">
            <a:avLst/>
          </a:prstGeom>
        </p:spPr>
        <p:txBody>
          <a:bodyPr lIns="0" tIns="0" rIns="0" bIns="0" rtlCol="0" anchor="t">
            <a:spAutoFit/>
          </a:bodyPr>
          <a:lstStyle/>
          <a:p>
            <a:pPr algn="l">
              <a:lnSpc>
                <a:spcPts val="7920"/>
              </a:lnSpc>
            </a:pPr>
            <a:r>
              <a:rPr lang="en-US" sz="6600" spc="56">
                <a:solidFill>
                  <a:srgbClr val="000000"/>
                </a:solidFill>
                <a:latin typeface="Montserrat Bold"/>
              </a:rPr>
              <a:t>SQL – FULL OUTER JOIN</a:t>
            </a:r>
          </a:p>
        </p:txBody>
      </p:sp>
      <p:sp>
        <p:nvSpPr>
          <p:cNvPr id="4" name="TextBox 4"/>
          <p:cNvSpPr txBox="1"/>
          <p:nvPr/>
        </p:nvSpPr>
        <p:spPr>
          <a:xfrm>
            <a:off x="1406042" y="2519742"/>
            <a:ext cx="15084743" cy="5386090"/>
          </a:xfrm>
          <a:prstGeom prst="rect">
            <a:avLst/>
          </a:prstGeom>
        </p:spPr>
        <p:txBody>
          <a:bodyPr lIns="0" tIns="0" rIns="0" bIns="0" rtlCol="0" anchor="t">
            <a:spAutoFit/>
          </a:bodyPr>
          <a:lstStyle/>
          <a:p>
            <a:pPr algn="l">
              <a:lnSpc>
                <a:spcPts val="2879"/>
              </a:lnSpc>
            </a:pPr>
            <a:r>
              <a:rPr lang="en-US" sz="2400" spc="30" dirty="0">
                <a:solidFill>
                  <a:srgbClr val="000000"/>
                </a:solidFill>
                <a:latin typeface="Montserrat Bold"/>
              </a:rPr>
              <a:t>“</a:t>
            </a:r>
            <a:r>
              <a:rPr lang="en-US" sz="2400" spc="30" dirty="0">
                <a:solidFill>
                  <a:srgbClr val="00AF50"/>
                </a:solidFill>
                <a:latin typeface="Montserrat Bold"/>
              </a:rPr>
              <a:t>FULL OUTER JOIN </a:t>
            </a:r>
            <a:r>
              <a:rPr lang="en-US" sz="2400" spc="30" dirty="0">
                <a:solidFill>
                  <a:srgbClr val="000000"/>
                </a:solidFill>
                <a:latin typeface="Montserrat Bold"/>
              </a:rPr>
              <a:t>is used to select all the records from both the tables when there is a  matching record.”</a:t>
            </a:r>
          </a:p>
          <a:p>
            <a:pPr algn="l">
              <a:lnSpc>
                <a:spcPts val="2879"/>
              </a:lnSpc>
            </a:pPr>
            <a:endParaRPr lang="en-US" sz="2400" spc="30" dirty="0">
              <a:solidFill>
                <a:srgbClr val="000000"/>
              </a:solidFill>
              <a:latin typeface="Montserrat Bold"/>
            </a:endParaRPr>
          </a:p>
          <a:p>
            <a:pPr algn="l">
              <a:lnSpc>
                <a:spcPts val="3240"/>
              </a:lnSpc>
            </a:pPr>
            <a:r>
              <a:rPr lang="en-US" sz="2700" spc="18" dirty="0">
                <a:solidFill>
                  <a:srgbClr val="000000"/>
                </a:solidFill>
                <a:latin typeface="Montserrat Bold"/>
              </a:rPr>
              <a:t>FULL OUTER JOIN Syntax :</a:t>
            </a:r>
          </a:p>
          <a:p>
            <a:pPr algn="l">
              <a:lnSpc>
                <a:spcPts val="8644"/>
              </a:lnSpc>
            </a:pPr>
            <a:r>
              <a:rPr lang="en-US" sz="3600" spc="27" dirty="0">
                <a:solidFill>
                  <a:srgbClr val="4471C4"/>
                </a:solidFill>
                <a:latin typeface="Montserrat Bold"/>
              </a:rPr>
              <a:t>SELECT </a:t>
            </a:r>
            <a:r>
              <a:rPr lang="en-US" sz="3600" spc="27" dirty="0" err="1">
                <a:solidFill>
                  <a:srgbClr val="000000"/>
                </a:solidFill>
                <a:latin typeface="Montserrat Bold"/>
              </a:rPr>
              <a:t>column_name</a:t>
            </a:r>
            <a:r>
              <a:rPr lang="en-US" sz="3600" spc="27" dirty="0">
                <a:solidFill>
                  <a:srgbClr val="000000"/>
                </a:solidFill>
                <a:latin typeface="Montserrat Bold"/>
              </a:rPr>
              <a:t>(s)  </a:t>
            </a:r>
            <a:r>
              <a:rPr lang="en-US" sz="3600" spc="27" dirty="0">
                <a:solidFill>
                  <a:srgbClr val="4471C4"/>
                </a:solidFill>
                <a:latin typeface="Montserrat Bold"/>
              </a:rPr>
              <a:t>FROM </a:t>
            </a:r>
            <a:r>
              <a:rPr lang="en-US" sz="3600" spc="27" dirty="0">
                <a:solidFill>
                  <a:srgbClr val="000000"/>
                </a:solidFill>
                <a:latin typeface="Montserrat Bold"/>
              </a:rPr>
              <a:t>table1</a:t>
            </a:r>
          </a:p>
          <a:p>
            <a:pPr algn="l">
              <a:lnSpc>
                <a:spcPts val="8644"/>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FULL </a:t>
            </a:r>
            <a:r>
              <a:rPr lang="en-US" sz="3600" spc="27" dirty="0" smtClean="0">
                <a:solidFill>
                  <a:srgbClr val="4471C4"/>
                </a:solidFill>
                <a:latin typeface="Montserrat Bold"/>
              </a:rPr>
              <a:t> </a:t>
            </a:r>
            <a:r>
              <a:rPr lang="en-US" sz="3600" spc="27" dirty="0">
                <a:solidFill>
                  <a:srgbClr val="4471C4"/>
                </a:solidFill>
                <a:latin typeface="Montserrat Bold"/>
              </a:rPr>
              <a:t>JOIN </a:t>
            </a:r>
            <a:r>
              <a:rPr lang="en-US" sz="3600" spc="27" dirty="0">
                <a:solidFill>
                  <a:srgbClr val="000000"/>
                </a:solidFill>
                <a:latin typeface="Montserrat Bold"/>
              </a:rPr>
              <a:t>table2</a:t>
            </a:r>
          </a:p>
          <a:p>
            <a:pPr algn="l">
              <a:lnSpc>
                <a:spcPts val="4320"/>
              </a:lnSpc>
            </a:pPr>
            <a:endParaRPr lang="en-US" sz="3600" spc="27" dirty="0">
              <a:solidFill>
                <a:srgbClr val="000000"/>
              </a:solidFill>
              <a:latin typeface="Montserrat Bold"/>
            </a:endParaRPr>
          </a:p>
          <a:p>
            <a:pPr algn="l">
              <a:lnSpc>
                <a:spcPts val="4320"/>
              </a:lnSpc>
            </a:pPr>
            <a:r>
              <a:rPr lang="en-US" sz="3600" spc="27" dirty="0">
                <a:solidFill>
                  <a:srgbClr val="4471C4"/>
                </a:solidFill>
                <a:latin typeface="Montserrat Bold"/>
              </a:rPr>
              <a:t>ON </a:t>
            </a:r>
            <a:r>
              <a:rPr lang="en-US" sz="3600" spc="27" dirty="0">
                <a:solidFill>
                  <a:srgbClr val="000000"/>
                </a:solidFill>
                <a:latin typeface="Montserrat Bold"/>
              </a:rPr>
              <a:t>table1.column_name = table2.column_name;</a:t>
            </a:r>
          </a:p>
        </p:txBody>
      </p:sp>
      <p:pic>
        <p:nvPicPr>
          <p:cNvPr id="5" name="Picture 5"/>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6" name="Picture 6"/>
          <p:cNvPicPr>
            <a:picLocks noChangeAspect="1"/>
          </p:cNvPicPr>
          <p:nvPr/>
        </p:nvPicPr>
        <p:blipFill>
          <a:blip r:embed="rId4"/>
          <a:srcRect/>
          <a:stretch>
            <a:fillRect/>
          </a:stretch>
        </p:blipFill>
        <p:spPr>
          <a:xfrm>
            <a:off x="16384102" y="285444"/>
            <a:ext cx="1308813" cy="1656871"/>
          </a:xfrm>
          <a:prstGeom prst="rect">
            <a:avLst/>
          </a:prstGeom>
        </p:spPr>
      </p:pic>
      <p:sp>
        <p:nvSpPr>
          <p:cNvPr id="7" name="TextBox 7"/>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7917180"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SELF JOIN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
        <p:nvSpPr>
          <p:cNvPr id="11" name="Rectangle 10"/>
          <p:cNvSpPr/>
          <p:nvPr/>
        </p:nvSpPr>
        <p:spPr>
          <a:xfrm>
            <a:off x="1103832" y="2430621"/>
            <a:ext cx="13983768" cy="5260414"/>
          </a:xfrm>
          <a:prstGeom prst="rect">
            <a:avLst/>
          </a:prstGeom>
        </p:spPr>
        <p:txBody>
          <a:bodyPr wrap="square">
            <a:spAutoFit/>
          </a:bodyPr>
          <a:lstStyle/>
          <a:p>
            <a:pPr>
              <a:lnSpc>
                <a:spcPts val="2879"/>
              </a:lnSpc>
            </a:pPr>
            <a:r>
              <a:rPr lang="en-US" sz="2400" spc="30" dirty="0">
                <a:solidFill>
                  <a:srgbClr val="000000"/>
                </a:solidFill>
                <a:latin typeface="Montserrat Bold"/>
              </a:rPr>
              <a:t>“</a:t>
            </a:r>
            <a:r>
              <a:rPr lang="en-US" sz="2400" spc="30" dirty="0">
                <a:solidFill>
                  <a:srgbClr val="00AF50"/>
                </a:solidFill>
                <a:latin typeface="Montserrat Bold"/>
              </a:rPr>
              <a:t>SELF JOIN </a:t>
            </a:r>
            <a:r>
              <a:rPr lang="en-US" sz="2400" spc="30" dirty="0">
                <a:solidFill>
                  <a:srgbClr val="000000"/>
                </a:solidFill>
                <a:latin typeface="Montserrat Bold"/>
              </a:rPr>
              <a:t>is a type of join when we join a table with itself.”</a:t>
            </a:r>
          </a:p>
          <a:p>
            <a:pPr>
              <a:lnSpc>
                <a:spcPts val="2879"/>
              </a:lnSpc>
            </a:pPr>
            <a:endParaRPr lang="en-US" sz="2400" spc="30" dirty="0">
              <a:solidFill>
                <a:srgbClr val="000000"/>
              </a:solidFill>
              <a:latin typeface="Montserrat Bold"/>
            </a:endParaRPr>
          </a:p>
          <a:p>
            <a:pPr>
              <a:lnSpc>
                <a:spcPts val="2879"/>
              </a:lnSpc>
            </a:pPr>
            <a:endParaRPr lang="en-US" sz="2400" spc="30" dirty="0">
              <a:solidFill>
                <a:srgbClr val="000000"/>
              </a:solidFill>
              <a:latin typeface="Montserrat Bold"/>
            </a:endParaRPr>
          </a:p>
          <a:p>
            <a:pPr>
              <a:lnSpc>
                <a:spcPts val="3240"/>
              </a:lnSpc>
            </a:pPr>
            <a:r>
              <a:rPr lang="en-US" sz="2700" spc="18" dirty="0">
                <a:solidFill>
                  <a:srgbClr val="000000"/>
                </a:solidFill>
                <a:latin typeface="Montserrat Bold"/>
              </a:rPr>
              <a:t>SELF JOIN Syntax :</a:t>
            </a:r>
          </a:p>
          <a:p>
            <a:pPr>
              <a:lnSpc>
                <a:spcPts val="7203"/>
              </a:lnSpc>
            </a:pPr>
            <a:r>
              <a:rPr lang="en-US" sz="3000" spc="13" dirty="0">
                <a:solidFill>
                  <a:srgbClr val="4471C4"/>
                </a:solidFill>
                <a:latin typeface="Montserrat Bold"/>
              </a:rPr>
              <a:t>SELECT </a:t>
            </a:r>
            <a:r>
              <a:rPr lang="en-US" sz="3000" spc="13" dirty="0" err="1">
                <a:solidFill>
                  <a:srgbClr val="000000"/>
                </a:solidFill>
                <a:latin typeface="Montserrat Bold"/>
              </a:rPr>
              <a:t>column_name</a:t>
            </a:r>
            <a:r>
              <a:rPr lang="en-US" sz="3000" spc="13" dirty="0">
                <a:solidFill>
                  <a:srgbClr val="000000"/>
                </a:solidFill>
                <a:latin typeface="Montserrat Bold"/>
              </a:rPr>
              <a:t>(s)  </a:t>
            </a:r>
            <a:r>
              <a:rPr lang="en-US" sz="3000" spc="13" dirty="0">
                <a:solidFill>
                  <a:srgbClr val="4471C4"/>
                </a:solidFill>
                <a:latin typeface="Montserrat Bold"/>
              </a:rPr>
              <a:t>FROM </a:t>
            </a:r>
            <a:r>
              <a:rPr lang="en-US" sz="3000" spc="13" dirty="0">
                <a:solidFill>
                  <a:srgbClr val="000000"/>
                </a:solidFill>
                <a:latin typeface="Montserrat Bold"/>
              </a:rPr>
              <a:t>table1 T1, table1 T2</a:t>
            </a:r>
          </a:p>
          <a:p>
            <a:pPr>
              <a:lnSpc>
                <a:spcPts val="7203"/>
              </a:lnSpc>
            </a:pPr>
            <a:endParaRPr lang="en-US" sz="3000" spc="13" dirty="0">
              <a:solidFill>
                <a:srgbClr val="000000"/>
              </a:solidFill>
              <a:latin typeface="Montserrat Bold"/>
            </a:endParaRPr>
          </a:p>
          <a:p>
            <a:pPr>
              <a:lnSpc>
                <a:spcPts val="3600"/>
              </a:lnSpc>
            </a:pPr>
            <a:r>
              <a:rPr lang="en-US" sz="3000" spc="13" dirty="0">
                <a:solidFill>
                  <a:srgbClr val="4471C4"/>
                </a:solidFill>
                <a:latin typeface="Montserrat Bold"/>
              </a:rPr>
              <a:t>WHERE </a:t>
            </a:r>
            <a:r>
              <a:rPr lang="en-US" sz="3000" spc="13" dirty="0">
                <a:solidFill>
                  <a:srgbClr val="000000"/>
                </a:solidFill>
                <a:latin typeface="Montserrat Bold"/>
              </a:rPr>
              <a:t>T1.column_name = T2.column_name;</a:t>
            </a:r>
          </a:p>
          <a:p>
            <a:pPr>
              <a:lnSpc>
                <a:spcPts val="3600"/>
              </a:lnSpc>
            </a:pPr>
            <a:endParaRPr lang="en-US" sz="3000" spc="13" dirty="0">
              <a:solidFill>
                <a:srgbClr val="000000"/>
              </a:solidFill>
              <a:latin typeface="Montserrat Bold"/>
            </a:endParaRPr>
          </a:p>
          <a:p>
            <a:pPr>
              <a:lnSpc>
                <a:spcPts val="3600"/>
              </a:lnSpc>
            </a:pPr>
            <a:endParaRPr lang="en-US" sz="3000" spc="13" dirty="0">
              <a:solidFill>
                <a:srgbClr val="000000"/>
              </a:solidFill>
              <a:latin typeface="Montserrat Bold"/>
            </a:endParaRPr>
          </a:p>
          <a:p>
            <a:pPr marL="695325" lvl="1" indent="-347662">
              <a:lnSpc>
                <a:spcPts val="3240"/>
              </a:lnSpc>
              <a:buFont typeface="Arial"/>
              <a:buChar char="•"/>
            </a:pPr>
            <a:r>
              <a:rPr lang="en-US" sz="2700" spc="26" dirty="0">
                <a:solidFill>
                  <a:srgbClr val="000000"/>
                </a:solidFill>
                <a:latin typeface="Montserrat"/>
              </a:rPr>
              <a:t>T1 and T2 are aliases of the same table table1.</a:t>
            </a:r>
            <a:endParaRPr lang="en-US" sz="2700" spc="26" dirty="0">
              <a:solidFill>
                <a:srgbClr val="000000"/>
              </a:solidFill>
              <a:latin typeface="Montserrat"/>
            </a:endParaRPr>
          </a:p>
        </p:txBody>
      </p:sp>
    </p:spTree>
    <p:extLst>
      <p:ext uri="{BB962C8B-B14F-4D97-AF65-F5344CB8AC3E}">
        <p14:creationId xmlns:p14="http://schemas.microsoft.com/office/powerpoint/2010/main" val="102483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000048" y="982790"/>
            <a:ext cx="9184005" cy="1041083"/>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Types of Databases</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04773" y="2734057"/>
            <a:ext cx="6844854" cy="1541334"/>
          </a:xfrm>
          <a:prstGeom prst="rect">
            <a:avLst/>
          </a:prstGeom>
        </p:spPr>
      </p:pic>
      <p:sp>
        <p:nvSpPr>
          <p:cNvPr id="5" name="TextBox 5"/>
          <p:cNvSpPr txBox="1"/>
          <p:nvPr/>
        </p:nvSpPr>
        <p:spPr>
          <a:xfrm>
            <a:off x="3061526" y="3289985"/>
            <a:ext cx="3932872" cy="437833"/>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1. Relational Database</a:t>
            </a: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04772" y="4443982"/>
            <a:ext cx="6844856" cy="1486090"/>
          </a:xfrm>
          <a:prstGeom prst="rect">
            <a:avLst/>
          </a:prstGeom>
        </p:spPr>
      </p:pic>
      <p:sp>
        <p:nvSpPr>
          <p:cNvPr id="7" name="TextBox 7"/>
          <p:cNvSpPr txBox="1"/>
          <p:nvPr/>
        </p:nvSpPr>
        <p:spPr>
          <a:xfrm>
            <a:off x="2542221" y="4970196"/>
            <a:ext cx="4969192"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2. Object Oriented Database</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04773" y="6094475"/>
            <a:ext cx="6844854" cy="1541334"/>
          </a:xfrm>
          <a:prstGeom prst="rect">
            <a:avLst/>
          </a:prstGeom>
        </p:spPr>
      </p:pic>
      <p:sp>
        <p:nvSpPr>
          <p:cNvPr id="9" name="TextBox 9"/>
          <p:cNvSpPr txBox="1"/>
          <p:nvPr/>
        </p:nvSpPr>
        <p:spPr>
          <a:xfrm>
            <a:off x="2956370" y="6650024"/>
            <a:ext cx="4144328"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3. Distributed Database</a:t>
            </a: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04773" y="7795259"/>
            <a:ext cx="6844854" cy="1591816"/>
          </a:xfrm>
          <a:prstGeom prst="rect">
            <a:avLst/>
          </a:prstGeom>
        </p:spPr>
      </p:pic>
      <p:sp>
        <p:nvSpPr>
          <p:cNvPr id="11" name="TextBox 11"/>
          <p:cNvSpPr txBox="1"/>
          <p:nvPr/>
        </p:nvSpPr>
        <p:spPr>
          <a:xfrm>
            <a:off x="3328988" y="8377783"/>
            <a:ext cx="3396615"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4. NoSQL Database</a:t>
            </a:r>
          </a:p>
        </p:txBody>
      </p:sp>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9880091" y="2734057"/>
            <a:ext cx="6844854" cy="1591816"/>
          </a:xfrm>
          <a:prstGeom prst="rect">
            <a:avLst/>
          </a:prstGeom>
        </p:spPr>
      </p:pic>
      <p:sp>
        <p:nvSpPr>
          <p:cNvPr id="13" name="TextBox 13"/>
          <p:cNvSpPr txBox="1"/>
          <p:nvPr/>
        </p:nvSpPr>
        <p:spPr>
          <a:xfrm>
            <a:off x="11662028" y="3315703"/>
            <a:ext cx="3288030" cy="437833"/>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5. Graph Database</a:t>
            </a:r>
          </a:p>
        </p:txBody>
      </p:sp>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9880091" y="4443983"/>
            <a:ext cx="6844854" cy="1591816"/>
          </a:xfrm>
          <a:prstGeom prst="rect">
            <a:avLst/>
          </a:prstGeom>
        </p:spPr>
      </p:pic>
      <p:sp>
        <p:nvSpPr>
          <p:cNvPr id="15" name="TextBox 15"/>
          <p:cNvSpPr txBox="1"/>
          <p:nvPr/>
        </p:nvSpPr>
        <p:spPr>
          <a:xfrm>
            <a:off x="11758420" y="5023801"/>
            <a:ext cx="3089909"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6. OLTP Database</a:t>
            </a:r>
          </a:p>
        </p:txBody>
      </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9880091" y="6153911"/>
            <a:ext cx="6844854" cy="1591816"/>
          </a:xfrm>
          <a:prstGeom prst="rect">
            <a:avLst/>
          </a:prstGeom>
        </p:spPr>
      </p:pic>
      <p:sp>
        <p:nvSpPr>
          <p:cNvPr id="17" name="TextBox 17"/>
          <p:cNvSpPr txBox="1"/>
          <p:nvPr/>
        </p:nvSpPr>
        <p:spPr>
          <a:xfrm>
            <a:off x="11698604" y="6735940"/>
            <a:ext cx="3218497" cy="437832"/>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7. Cloud Database</a:t>
            </a: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9880091" y="7923275"/>
            <a:ext cx="6844854" cy="1591816"/>
          </a:xfrm>
          <a:prstGeom prst="rect">
            <a:avLst/>
          </a:prstGeom>
        </p:spPr>
      </p:pic>
      <p:sp>
        <p:nvSpPr>
          <p:cNvPr id="19" name="TextBox 19"/>
          <p:cNvSpPr txBox="1"/>
          <p:nvPr/>
        </p:nvSpPr>
        <p:spPr>
          <a:xfrm>
            <a:off x="11108817" y="8506714"/>
            <a:ext cx="4391978" cy="436880"/>
          </a:xfrm>
          <a:prstGeom prst="rect">
            <a:avLst/>
          </a:prstGeom>
        </p:spPr>
        <p:txBody>
          <a:bodyPr lIns="0" tIns="0" rIns="0" bIns="0" rtlCol="0" anchor="t">
            <a:spAutoFit/>
          </a:bodyPr>
          <a:lstStyle/>
          <a:p>
            <a:pPr algn="l">
              <a:lnSpc>
                <a:spcPts val="3240"/>
              </a:lnSpc>
            </a:pPr>
            <a:r>
              <a:rPr lang="en-US" sz="2700" spc="26">
                <a:solidFill>
                  <a:srgbClr val="000000"/>
                </a:solidFill>
                <a:latin typeface="Montserrat"/>
              </a:rPr>
              <a:t>8. Autonomous Database</a:t>
            </a:r>
          </a:p>
        </p:txBody>
      </p:sp>
      <p:pic>
        <p:nvPicPr>
          <p:cNvPr id="20" name="Picture 20"/>
          <p:cNvPicPr>
            <a:picLocks noChangeAspect="1"/>
          </p:cNvPicPr>
          <p:nvPr/>
        </p:nvPicPr>
        <p:blipFill>
          <a:blip r:embed="rId9"/>
          <a:srcRect t="14180" b="19681"/>
          <a:stretch>
            <a:fillRect/>
          </a:stretch>
        </p:blipFill>
        <p:spPr>
          <a:xfrm>
            <a:off x="16086986" y="9741104"/>
            <a:ext cx="2201014" cy="545896"/>
          </a:xfrm>
          <a:prstGeom prst="rect">
            <a:avLst/>
          </a:prstGeom>
        </p:spPr>
      </p:pic>
      <p:pic>
        <p:nvPicPr>
          <p:cNvPr id="21" name="Picture 21"/>
          <p:cNvPicPr>
            <a:picLocks noChangeAspect="1"/>
          </p:cNvPicPr>
          <p:nvPr/>
        </p:nvPicPr>
        <p:blipFill>
          <a:blip r:embed="rId10"/>
          <a:srcRect/>
          <a:stretch>
            <a:fillRect/>
          </a:stretch>
        </p:blipFill>
        <p:spPr>
          <a:xfrm>
            <a:off x="16384102" y="285444"/>
            <a:ext cx="1308813" cy="1656871"/>
          </a:xfrm>
          <a:prstGeom prst="rect">
            <a:avLst/>
          </a:prstGeom>
        </p:spPr>
      </p:pic>
      <p:sp>
        <p:nvSpPr>
          <p:cNvPr id="22" name="TextBox 22"/>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73823"/>
            <a:ext cx="7917180" cy="1040447"/>
          </a:xfrm>
          <a:prstGeom prst="rect">
            <a:avLst/>
          </a:prstGeom>
        </p:spPr>
        <p:txBody>
          <a:bodyPr lIns="0" tIns="0" rIns="0" bIns="0" rtlCol="0" anchor="t">
            <a:spAutoFit/>
          </a:bodyPr>
          <a:lstStyle/>
          <a:p>
            <a:pPr algn="l">
              <a:lnSpc>
                <a:spcPts val="7920"/>
              </a:lnSpc>
            </a:pPr>
            <a:r>
              <a:rPr lang="en-US" sz="6600" spc="48" dirty="0">
                <a:solidFill>
                  <a:srgbClr val="000000"/>
                </a:solidFill>
                <a:latin typeface="Montserrat Bold"/>
              </a:rPr>
              <a:t>SQL – </a:t>
            </a:r>
            <a:r>
              <a:rPr lang="en-US" sz="6600" spc="48" dirty="0" smtClean="0">
                <a:solidFill>
                  <a:srgbClr val="000000"/>
                </a:solidFill>
                <a:latin typeface="Montserrat Bold"/>
              </a:rPr>
              <a:t>Cross</a:t>
            </a:r>
            <a:r>
              <a:rPr lang="en-US" sz="6600" spc="48" dirty="0" smtClean="0">
                <a:solidFill>
                  <a:srgbClr val="000000"/>
                </a:solidFill>
                <a:latin typeface="Montserrat Bold"/>
              </a:rPr>
              <a:t> </a:t>
            </a:r>
            <a:r>
              <a:rPr lang="en-US" sz="6600" spc="48" dirty="0">
                <a:solidFill>
                  <a:srgbClr val="000000"/>
                </a:solidFill>
                <a:latin typeface="Montserrat Bold"/>
              </a:rPr>
              <a:t>JOIN</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
        <p:nvSpPr>
          <p:cNvPr id="11" name="Rectangle 10"/>
          <p:cNvSpPr/>
          <p:nvPr/>
        </p:nvSpPr>
        <p:spPr>
          <a:xfrm>
            <a:off x="1103832" y="2430621"/>
            <a:ext cx="15964968" cy="5583580"/>
          </a:xfrm>
          <a:prstGeom prst="rect">
            <a:avLst/>
          </a:prstGeom>
        </p:spPr>
        <p:txBody>
          <a:bodyPr wrap="square">
            <a:spAutoFit/>
          </a:bodyPr>
          <a:lstStyle/>
          <a:p>
            <a:pPr>
              <a:lnSpc>
                <a:spcPts val="2879"/>
              </a:lnSpc>
            </a:pPr>
            <a:r>
              <a:rPr lang="en-US" sz="2400" spc="30" dirty="0" smtClean="0">
                <a:solidFill>
                  <a:srgbClr val="000000"/>
                </a:solidFill>
                <a:latin typeface="Montserrat Bold"/>
              </a:rPr>
              <a:t>“</a:t>
            </a:r>
            <a:r>
              <a:rPr lang="en-US" sz="2400" dirty="0">
                <a:latin typeface="Montserrat Bold" panose="020B0604020202020204" charset="0"/>
              </a:rPr>
              <a:t>A </a:t>
            </a:r>
            <a:r>
              <a:rPr lang="en-US" sz="2400" b="1" dirty="0">
                <a:solidFill>
                  <a:srgbClr val="00B050"/>
                </a:solidFill>
                <a:latin typeface="Montserrat Bold" panose="020B0604020202020204" charset="0"/>
              </a:rPr>
              <a:t>CROSS JOIN</a:t>
            </a:r>
            <a:r>
              <a:rPr lang="en-US" sz="2400" dirty="0">
                <a:latin typeface="Montserrat Bold" panose="020B0604020202020204" charset="0"/>
              </a:rPr>
              <a:t> in SQL generates the Cartesian product of two tables, meaning each row from the first table is paired with every row from the second table. This operation is particularly useful when you need all possible combinations of rows from two datasets</a:t>
            </a:r>
            <a:r>
              <a:rPr lang="en-US" sz="2400" dirty="0" smtClean="0">
                <a:latin typeface="Montserrat Bold" panose="020B0604020202020204" charset="0"/>
              </a:rPr>
              <a:t>.”</a:t>
            </a:r>
            <a:endParaRPr lang="en-US" sz="2400" spc="30" dirty="0">
              <a:solidFill>
                <a:srgbClr val="000000"/>
              </a:solidFill>
              <a:latin typeface="Montserrat Bold" panose="020B0604020202020204" charset="0"/>
            </a:endParaRPr>
          </a:p>
          <a:p>
            <a:pPr>
              <a:lnSpc>
                <a:spcPts val="2879"/>
              </a:lnSpc>
            </a:pPr>
            <a:endParaRPr lang="en-US" sz="2400" spc="30" dirty="0">
              <a:solidFill>
                <a:srgbClr val="000000"/>
              </a:solidFill>
              <a:latin typeface="Montserrat Bold"/>
            </a:endParaRPr>
          </a:p>
          <a:p>
            <a:pPr>
              <a:lnSpc>
                <a:spcPts val="2879"/>
              </a:lnSpc>
            </a:pPr>
            <a:endParaRPr lang="en-US" sz="2400" spc="30" dirty="0">
              <a:solidFill>
                <a:srgbClr val="000000"/>
              </a:solidFill>
              <a:latin typeface="Montserrat Bold"/>
            </a:endParaRPr>
          </a:p>
          <a:p>
            <a:pPr>
              <a:lnSpc>
                <a:spcPts val="3240"/>
              </a:lnSpc>
            </a:pPr>
            <a:r>
              <a:rPr lang="en-US" sz="2700" spc="18" dirty="0">
                <a:solidFill>
                  <a:srgbClr val="000000"/>
                </a:solidFill>
                <a:latin typeface="Montserrat Bold"/>
              </a:rPr>
              <a:t>SELF JOIN Syntax :</a:t>
            </a:r>
          </a:p>
          <a:p>
            <a:pPr>
              <a:lnSpc>
                <a:spcPts val="3240"/>
              </a:lnSpc>
            </a:pPr>
            <a:endParaRPr lang="en-US" sz="2700" spc="18" dirty="0">
              <a:solidFill>
                <a:srgbClr val="000000"/>
              </a:solidFill>
              <a:latin typeface="Montserrat Bold"/>
            </a:endParaRPr>
          </a:p>
          <a:p>
            <a:r>
              <a:rPr lang="en-US" sz="3200" dirty="0"/>
              <a:t>SELECT *</a:t>
            </a:r>
          </a:p>
          <a:p>
            <a:r>
              <a:rPr lang="en-US" sz="3200" dirty="0">
                <a:solidFill>
                  <a:srgbClr val="0070C0"/>
                </a:solidFill>
              </a:rPr>
              <a:t>FROM</a:t>
            </a:r>
            <a:r>
              <a:rPr lang="en-US" sz="3200" dirty="0"/>
              <a:t> Table1</a:t>
            </a:r>
          </a:p>
          <a:p>
            <a:r>
              <a:rPr lang="en-US" sz="3200" dirty="0">
                <a:solidFill>
                  <a:srgbClr val="0070C0"/>
                </a:solidFill>
              </a:rPr>
              <a:t>CROSS JOIN</a:t>
            </a:r>
            <a:r>
              <a:rPr lang="en-US" sz="3200" dirty="0"/>
              <a:t> Table2;</a:t>
            </a:r>
          </a:p>
          <a:p>
            <a:pPr>
              <a:lnSpc>
                <a:spcPts val="3600"/>
              </a:lnSpc>
            </a:pPr>
            <a:endParaRPr lang="en-US" sz="3000" spc="13" dirty="0">
              <a:solidFill>
                <a:srgbClr val="000000"/>
              </a:solidFill>
              <a:latin typeface="Montserrat Bold"/>
            </a:endParaRPr>
          </a:p>
          <a:p>
            <a:pPr>
              <a:lnSpc>
                <a:spcPts val="3600"/>
              </a:lnSpc>
            </a:pPr>
            <a:endParaRPr lang="en-US" sz="3000" spc="13" dirty="0">
              <a:solidFill>
                <a:srgbClr val="000000"/>
              </a:solidFill>
              <a:latin typeface="Montserrat Bold"/>
            </a:endParaRPr>
          </a:p>
          <a:p>
            <a:pPr marL="695325" lvl="1" indent="-347662">
              <a:lnSpc>
                <a:spcPts val="3240"/>
              </a:lnSpc>
              <a:buFont typeface="Arial"/>
              <a:buChar char="•"/>
            </a:pPr>
            <a:r>
              <a:rPr lang="en-US" sz="2700" spc="26" dirty="0">
                <a:solidFill>
                  <a:srgbClr val="000000"/>
                </a:solidFill>
                <a:latin typeface="Montserrat"/>
              </a:rPr>
              <a:t>Table1 and Table2 table Names</a:t>
            </a:r>
            <a:endParaRPr lang="en-US" sz="2700" spc="26" dirty="0">
              <a:solidFill>
                <a:srgbClr val="000000"/>
              </a:solidFill>
              <a:latin typeface="Montserrat"/>
            </a:endParaRPr>
          </a:p>
        </p:txBody>
      </p:sp>
    </p:spTree>
    <p:extLst>
      <p:ext uri="{BB962C8B-B14F-4D97-AF65-F5344CB8AC3E}">
        <p14:creationId xmlns:p14="http://schemas.microsoft.com/office/powerpoint/2010/main" val="2895310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71702" y="1082599"/>
            <a:ext cx="15332393" cy="8128000"/>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Summary</a:t>
            </a:r>
          </a:p>
          <a:p>
            <a:pPr marL="529590" lvl="1" indent="-264795" algn="l">
              <a:lnSpc>
                <a:spcPts val="2520"/>
              </a:lnSpc>
              <a:buFont typeface="Arial"/>
              <a:buChar char="•"/>
            </a:pPr>
            <a:r>
              <a:rPr lang="en-US" sz="2100" spc="5">
                <a:solidFill>
                  <a:srgbClr val="00AF50"/>
                </a:solidFill>
                <a:latin typeface="Montserrat Bold"/>
              </a:rPr>
              <a:t>JOIN </a:t>
            </a:r>
            <a:r>
              <a:rPr lang="en-US" sz="2100" spc="5">
                <a:solidFill>
                  <a:srgbClr val="000000"/>
                </a:solidFill>
                <a:latin typeface="Montserrat Bold"/>
              </a:rPr>
              <a:t>clause is used to combine rows from two or more tables, based on a relation between them.</a:t>
            </a:r>
          </a:p>
          <a:p>
            <a:pPr marL="529590" lvl="1" indent="-264795" algn="l">
              <a:lnSpc>
                <a:spcPts val="2520"/>
              </a:lnSpc>
            </a:pPr>
            <a:endParaRPr lang="en-US" sz="2100" spc="5">
              <a:solidFill>
                <a:srgbClr val="000000"/>
              </a:solidFill>
              <a:latin typeface="Montserrat Bold"/>
            </a:endParaRPr>
          </a:p>
          <a:p>
            <a:pPr marL="529590" lvl="1" indent="-264795" algn="l">
              <a:lnSpc>
                <a:spcPts val="2520"/>
              </a:lnSpc>
              <a:buFont typeface="Arial"/>
              <a:buChar char="•"/>
            </a:pPr>
            <a:r>
              <a:rPr lang="en-US" sz="2100" spc="5">
                <a:solidFill>
                  <a:srgbClr val="00AF50"/>
                </a:solidFill>
                <a:latin typeface="Montserrat Bold"/>
              </a:rPr>
              <a:t>INNER JOIN </a:t>
            </a:r>
            <a:r>
              <a:rPr lang="en-US" sz="2100" spc="5">
                <a:solidFill>
                  <a:srgbClr val="000000"/>
                </a:solidFill>
                <a:latin typeface="Montserrat Bold"/>
              </a:rPr>
              <a:t>is used to select records that have matching values in both tables.</a:t>
            </a:r>
          </a:p>
          <a:p>
            <a:pPr marL="529590" lvl="1" indent="-264795" algn="l">
              <a:lnSpc>
                <a:spcPts val="2520"/>
              </a:lnSpc>
            </a:pPr>
            <a:endParaRPr lang="en-US" sz="2100" spc="5">
              <a:solidFill>
                <a:srgbClr val="000000"/>
              </a:solidFill>
              <a:latin typeface="Montserrat Bold"/>
            </a:endParaRPr>
          </a:p>
          <a:p>
            <a:pPr marL="529590" lvl="1" indent="-264795" algn="l">
              <a:lnSpc>
                <a:spcPts val="3780"/>
              </a:lnSpc>
              <a:buFont typeface="Arial"/>
              <a:buChar char="•"/>
            </a:pPr>
            <a:r>
              <a:rPr lang="en-US" sz="2100" spc="12">
                <a:solidFill>
                  <a:srgbClr val="00AF50"/>
                </a:solidFill>
                <a:latin typeface="Montserrat Bold"/>
              </a:rPr>
              <a:t>LEFT OUTER JOIN </a:t>
            </a:r>
            <a:r>
              <a:rPr lang="en-US" sz="2100" spc="12">
                <a:solidFill>
                  <a:srgbClr val="000000"/>
                </a:solidFill>
                <a:latin typeface="Montserrat Bold"/>
              </a:rPr>
              <a:t>is used to select all the records from the left table (table1) and the matching  records from the right table (table2).</a:t>
            </a:r>
          </a:p>
          <a:p>
            <a:pPr marL="529590" lvl="1" indent="-264795" algn="l">
              <a:lnSpc>
                <a:spcPts val="3780"/>
              </a:lnSpc>
            </a:pPr>
            <a:endParaRPr lang="en-US" sz="2100" spc="12">
              <a:solidFill>
                <a:srgbClr val="000000"/>
              </a:solidFill>
              <a:latin typeface="Montserrat Bold"/>
            </a:endParaRPr>
          </a:p>
          <a:p>
            <a:pPr marL="529590" lvl="1" indent="-264795" algn="l">
              <a:lnSpc>
                <a:spcPts val="3782"/>
              </a:lnSpc>
              <a:buFont typeface="Arial"/>
              <a:buChar char="•"/>
            </a:pPr>
            <a:r>
              <a:rPr lang="en-US" sz="2100" spc="12">
                <a:solidFill>
                  <a:srgbClr val="00AF50"/>
                </a:solidFill>
                <a:latin typeface="Montserrat Bold"/>
              </a:rPr>
              <a:t>RIGHT OUTER JOIN </a:t>
            </a:r>
            <a:r>
              <a:rPr lang="en-US" sz="2100" spc="12">
                <a:solidFill>
                  <a:srgbClr val="000000"/>
                </a:solidFill>
                <a:latin typeface="Montserrat Bold"/>
              </a:rPr>
              <a:t>is used to select all the records from the right table (table2) and the matching  records from the left table (table1).</a:t>
            </a:r>
          </a:p>
          <a:p>
            <a:pPr marL="529590" lvl="1" indent="-264795" algn="l">
              <a:lnSpc>
                <a:spcPts val="3782"/>
              </a:lnSpc>
            </a:pPr>
            <a:endParaRPr lang="en-US" sz="2100" spc="12">
              <a:solidFill>
                <a:srgbClr val="000000"/>
              </a:solidFill>
              <a:latin typeface="Montserrat Bold"/>
            </a:endParaRPr>
          </a:p>
          <a:p>
            <a:pPr marL="529590" lvl="1" indent="-264795" algn="l">
              <a:lnSpc>
                <a:spcPts val="3780"/>
              </a:lnSpc>
              <a:buFont typeface="Arial"/>
              <a:buChar char="•"/>
            </a:pPr>
            <a:r>
              <a:rPr lang="en-US" sz="2100" spc="12">
                <a:solidFill>
                  <a:srgbClr val="00AF50"/>
                </a:solidFill>
                <a:latin typeface="Montserrat Bold"/>
              </a:rPr>
              <a:t>FULL OUTER JOIN </a:t>
            </a:r>
            <a:r>
              <a:rPr lang="en-US" sz="2100" spc="12">
                <a:solidFill>
                  <a:srgbClr val="000000"/>
                </a:solidFill>
                <a:latin typeface="Montserrat Bold"/>
              </a:rPr>
              <a:t>is used to select all the records from both the tables when there is a matching  record.</a:t>
            </a:r>
          </a:p>
          <a:p>
            <a:pPr marL="529590" lvl="1" indent="-264795" algn="l">
              <a:lnSpc>
                <a:spcPts val="3780"/>
              </a:lnSpc>
            </a:pPr>
            <a:endParaRPr lang="en-US" sz="2100" spc="12">
              <a:solidFill>
                <a:srgbClr val="000000"/>
              </a:solidFill>
              <a:latin typeface="Montserrat Bold"/>
            </a:endParaRPr>
          </a:p>
          <a:p>
            <a:pPr marL="529590" lvl="1" indent="-264795" algn="l">
              <a:lnSpc>
                <a:spcPts val="2520"/>
              </a:lnSpc>
              <a:buFont typeface="Arial"/>
              <a:buChar char="•"/>
            </a:pPr>
            <a:r>
              <a:rPr lang="en-US" sz="2100" spc="5">
                <a:solidFill>
                  <a:srgbClr val="00AF50"/>
                </a:solidFill>
                <a:latin typeface="Montserrat Bold"/>
              </a:rPr>
              <a:t>SELF JOIN </a:t>
            </a:r>
            <a:r>
              <a:rPr lang="en-US" sz="2100" spc="5">
                <a:solidFill>
                  <a:srgbClr val="000000"/>
                </a:solidFill>
                <a:latin typeface="Montserrat Bold"/>
              </a:rPr>
              <a:t>is a type of join when we join a table with itself.</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sp>
        <p:nvSpPr>
          <p:cNvPr id="6" name="TextBox 6"/>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384102" y="285444"/>
            <a:ext cx="1308813" cy="1656871"/>
          </a:xfrm>
          <a:prstGeom prst="rect">
            <a:avLst/>
          </a:prstGeom>
        </p:spPr>
      </p:pic>
      <p:sp>
        <p:nvSpPr>
          <p:cNvPr id="4" name="TextBox 4"/>
          <p:cNvSpPr txBox="1"/>
          <p:nvPr/>
        </p:nvSpPr>
        <p:spPr>
          <a:xfrm>
            <a:off x="3015244" y="3151652"/>
            <a:ext cx="13820775" cy="799477"/>
          </a:xfrm>
          <a:prstGeom prst="rect">
            <a:avLst/>
          </a:prstGeom>
        </p:spPr>
        <p:txBody>
          <a:bodyPr lIns="0" tIns="0" rIns="0" bIns="0" rtlCol="0" anchor="t">
            <a:spAutoFit/>
          </a:bodyPr>
          <a:lstStyle/>
          <a:p>
            <a:pPr algn="l">
              <a:lnSpc>
                <a:spcPts val="6133"/>
              </a:lnSpc>
            </a:pPr>
            <a:r>
              <a:rPr lang="en-US" sz="5670" spc="41">
                <a:solidFill>
                  <a:srgbClr val="000000"/>
                </a:solidFill>
                <a:latin typeface="Montserrat Semi-Bold Bold"/>
              </a:rPr>
              <a:t>Structured Query Language  (SQL)</a:t>
            </a:r>
          </a:p>
        </p:txBody>
      </p:sp>
      <p:sp>
        <p:nvSpPr>
          <p:cNvPr id="5" name="TextBox 5"/>
          <p:cNvSpPr txBox="1"/>
          <p:nvPr/>
        </p:nvSpPr>
        <p:spPr>
          <a:xfrm>
            <a:off x="3707951" y="4338532"/>
            <a:ext cx="6761797" cy="574993"/>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Bold"/>
              </a:rPr>
              <a:t>Module-6 : SQL GROUP BY</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3903"/>
            <a:ext cx="3774983" cy="394722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14507451" y="6339774"/>
            <a:ext cx="3774983" cy="394722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50551" y="5724536"/>
            <a:ext cx="4114800" cy="41148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86789"/>
            <a:ext cx="6841807"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Course Details</a:t>
            </a:r>
          </a:p>
        </p:txBody>
      </p:sp>
      <p:pic>
        <p:nvPicPr>
          <p:cNvPr id="4" name="Picture 4"/>
          <p:cNvPicPr>
            <a:picLocks noChangeAspect="1"/>
          </p:cNvPicPr>
          <p:nvPr/>
        </p:nvPicPr>
        <p:blipFill>
          <a:blip r:embed="rId3"/>
          <a:srcRect t="325" b="325"/>
          <a:stretch>
            <a:fillRect/>
          </a:stretch>
        </p:blipFill>
        <p:spPr>
          <a:xfrm>
            <a:off x="1442452" y="2932862"/>
            <a:ext cx="3128415" cy="1482603"/>
          </a:xfrm>
          <a:prstGeom prst="rect">
            <a:avLst/>
          </a:prstGeom>
        </p:spPr>
      </p:pic>
      <p:sp>
        <p:nvSpPr>
          <p:cNvPr id="5" name="TextBox 5"/>
          <p:cNvSpPr txBox="1"/>
          <p:nvPr/>
        </p:nvSpPr>
        <p:spPr>
          <a:xfrm>
            <a:off x="1617161" y="3138270"/>
            <a:ext cx="2780710" cy="82867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 Introduction to</a:t>
            </a:r>
          </a:p>
          <a:p>
            <a:pPr algn="ctr">
              <a:lnSpc>
                <a:spcPts val="3240"/>
              </a:lnSpc>
            </a:pPr>
            <a:r>
              <a:rPr lang="en-US" sz="2700" spc="-130">
                <a:solidFill>
                  <a:srgbClr val="44536A"/>
                </a:solidFill>
                <a:latin typeface="Open Sans Bold"/>
              </a:rPr>
              <a:t>SQL</a:t>
            </a:r>
          </a:p>
        </p:txBody>
      </p:sp>
      <p:pic>
        <p:nvPicPr>
          <p:cNvPr id="6" name="Picture 6"/>
          <p:cNvPicPr>
            <a:picLocks noChangeAspect="1"/>
          </p:cNvPicPr>
          <p:nvPr/>
        </p:nvPicPr>
        <p:blipFill>
          <a:blip r:embed="rId4"/>
          <a:srcRect t="361" b="361"/>
          <a:stretch>
            <a:fillRect/>
          </a:stretch>
        </p:blipFill>
        <p:spPr>
          <a:xfrm>
            <a:off x="5438386" y="2932862"/>
            <a:ext cx="3123833" cy="1482603"/>
          </a:xfrm>
          <a:prstGeom prst="rect">
            <a:avLst/>
          </a:prstGeom>
        </p:spPr>
      </p:pic>
      <p:sp>
        <p:nvSpPr>
          <p:cNvPr id="7" name="TextBox 7"/>
          <p:cNvSpPr txBox="1"/>
          <p:nvPr/>
        </p:nvSpPr>
        <p:spPr>
          <a:xfrm>
            <a:off x="5850349" y="3108107"/>
            <a:ext cx="2307907"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2. SQL</a:t>
            </a:r>
          </a:p>
          <a:p>
            <a:pPr algn="l">
              <a:lnSpc>
                <a:spcPts val="3240"/>
              </a:lnSpc>
            </a:pPr>
            <a:r>
              <a:rPr lang="en-US" sz="2700" spc="-122">
                <a:solidFill>
                  <a:srgbClr val="44536A"/>
                </a:solidFill>
                <a:latin typeface="Open Sans Bold"/>
              </a:rPr>
              <a:t>Fundamentals 1</a:t>
            </a:r>
          </a:p>
        </p:txBody>
      </p:sp>
      <p:pic>
        <p:nvPicPr>
          <p:cNvPr id="8" name="Picture 8"/>
          <p:cNvPicPr>
            <a:picLocks noChangeAspect="1"/>
          </p:cNvPicPr>
          <p:nvPr/>
        </p:nvPicPr>
        <p:blipFill>
          <a:blip r:embed="rId5"/>
          <a:srcRect t="325" b="325"/>
          <a:stretch>
            <a:fillRect/>
          </a:stretch>
        </p:blipFill>
        <p:spPr>
          <a:xfrm>
            <a:off x="9429736" y="2932862"/>
            <a:ext cx="3128415" cy="1482603"/>
          </a:xfrm>
          <a:prstGeom prst="rect">
            <a:avLst/>
          </a:prstGeom>
        </p:spPr>
      </p:pic>
      <p:sp>
        <p:nvSpPr>
          <p:cNvPr id="9" name="TextBox 9"/>
          <p:cNvSpPr txBox="1"/>
          <p:nvPr/>
        </p:nvSpPr>
        <p:spPr>
          <a:xfrm>
            <a:off x="9838569" y="3138270"/>
            <a:ext cx="2302193" cy="858837"/>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3. SQL</a:t>
            </a:r>
          </a:p>
          <a:p>
            <a:pPr algn="l">
              <a:lnSpc>
                <a:spcPts val="3240"/>
              </a:lnSpc>
            </a:pPr>
            <a:r>
              <a:rPr lang="en-US" sz="2700" spc="-122">
                <a:solidFill>
                  <a:srgbClr val="44536A"/>
                </a:solidFill>
                <a:latin typeface="Open Sans Bold"/>
              </a:rPr>
              <a:t>Fundamentals 2</a:t>
            </a:r>
          </a:p>
        </p:txBody>
      </p:sp>
      <p:pic>
        <p:nvPicPr>
          <p:cNvPr id="10" name="Picture 10"/>
          <p:cNvPicPr>
            <a:picLocks noChangeAspect="1"/>
          </p:cNvPicPr>
          <p:nvPr/>
        </p:nvPicPr>
        <p:blipFill>
          <a:blip r:embed="rId6"/>
          <a:srcRect t="253" b="253"/>
          <a:stretch>
            <a:fillRect/>
          </a:stretch>
        </p:blipFill>
        <p:spPr>
          <a:xfrm>
            <a:off x="13425655" y="2932862"/>
            <a:ext cx="3123862" cy="1482603"/>
          </a:xfrm>
          <a:prstGeom prst="rect">
            <a:avLst/>
          </a:prstGeom>
        </p:spPr>
      </p:pic>
      <p:sp>
        <p:nvSpPr>
          <p:cNvPr id="11" name="TextBox 11"/>
          <p:cNvSpPr txBox="1"/>
          <p:nvPr/>
        </p:nvSpPr>
        <p:spPr>
          <a:xfrm>
            <a:off x="13764577" y="3108107"/>
            <a:ext cx="2446020" cy="858837"/>
          </a:xfrm>
          <a:prstGeom prst="rect">
            <a:avLst/>
          </a:prstGeom>
        </p:spPr>
        <p:txBody>
          <a:bodyPr lIns="0" tIns="0" rIns="0" bIns="0" rtlCol="0" anchor="t">
            <a:spAutoFit/>
          </a:bodyPr>
          <a:lstStyle/>
          <a:p>
            <a:pPr algn="ctr">
              <a:lnSpc>
                <a:spcPts val="3240"/>
              </a:lnSpc>
            </a:pPr>
            <a:r>
              <a:rPr lang="en-US" sz="2700" spc="-122">
                <a:solidFill>
                  <a:srgbClr val="44536A"/>
                </a:solidFill>
                <a:latin typeface="Open Sans Bold"/>
              </a:rPr>
              <a:t>4. SQL Aggregate</a:t>
            </a:r>
          </a:p>
          <a:p>
            <a:pPr algn="ctr">
              <a:lnSpc>
                <a:spcPts val="3240"/>
              </a:lnSpc>
            </a:pPr>
            <a:r>
              <a:rPr lang="en-US" sz="2700" spc="-122">
                <a:solidFill>
                  <a:srgbClr val="44536A"/>
                </a:solidFill>
                <a:latin typeface="Open Sans Bold"/>
              </a:rPr>
              <a:t>Functions</a:t>
            </a:r>
          </a:p>
        </p:txBody>
      </p:sp>
      <p:pic>
        <p:nvPicPr>
          <p:cNvPr id="12" name="Picture 12"/>
          <p:cNvPicPr>
            <a:picLocks noChangeAspect="1"/>
          </p:cNvPicPr>
          <p:nvPr/>
        </p:nvPicPr>
        <p:blipFill>
          <a:blip r:embed="rId7"/>
          <a:srcRect t="99" b="99"/>
          <a:stretch>
            <a:fillRect/>
          </a:stretch>
        </p:blipFill>
        <p:spPr>
          <a:xfrm>
            <a:off x="1442452" y="5205195"/>
            <a:ext cx="3128415" cy="1482522"/>
          </a:xfrm>
          <a:prstGeom prst="rect">
            <a:avLst/>
          </a:prstGeom>
        </p:spPr>
      </p:pic>
      <p:sp>
        <p:nvSpPr>
          <p:cNvPr id="13" name="TextBox 13"/>
          <p:cNvSpPr txBox="1"/>
          <p:nvPr/>
        </p:nvSpPr>
        <p:spPr>
          <a:xfrm>
            <a:off x="2155601" y="5500624"/>
            <a:ext cx="1702118"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5. SQL Joins</a:t>
            </a:r>
          </a:p>
        </p:txBody>
      </p:sp>
      <p:pic>
        <p:nvPicPr>
          <p:cNvPr id="14" name="Picture 14"/>
          <p:cNvPicPr>
            <a:picLocks noChangeAspect="1"/>
          </p:cNvPicPr>
          <p:nvPr/>
        </p:nvPicPr>
        <p:blipFill>
          <a:blip r:embed="rId8"/>
          <a:srcRect t="135" b="135"/>
          <a:stretch>
            <a:fillRect/>
          </a:stretch>
        </p:blipFill>
        <p:spPr>
          <a:xfrm>
            <a:off x="5438386" y="5205195"/>
            <a:ext cx="3123833" cy="1482522"/>
          </a:xfrm>
          <a:prstGeom prst="rect">
            <a:avLst/>
          </a:prstGeom>
        </p:spPr>
      </p:pic>
      <p:sp>
        <p:nvSpPr>
          <p:cNvPr id="15" name="TextBox 15"/>
          <p:cNvSpPr txBox="1"/>
          <p:nvPr/>
        </p:nvSpPr>
        <p:spPr>
          <a:xfrm>
            <a:off x="5761290" y="5500624"/>
            <a:ext cx="2486025"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6. SQL GROUP BY</a:t>
            </a:r>
          </a:p>
        </p:txBody>
      </p:sp>
      <p:pic>
        <p:nvPicPr>
          <p:cNvPr id="16" name="Picture 16"/>
          <p:cNvPicPr>
            <a:picLocks noChangeAspect="1"/>
          </p:cNvPicPr>
          <p:nvPr/>
        </p:nvPicPr>
        <p:blipFill>
          <a:blip r:embed="rId9"/>
          <a:srcRect t="99" b="99"/>
          <a:stretch>
            <a:fillRect/>
          </a:stretch>
        </p:blipFill>
        <p:spPr>
          <a:xfrm>
            <a:off x="9429736" y="5205195"/>
            <a:ext cx="3128415" cy="1482522"/>
          </a:xfrm>
          <a:prstGeom prst="rect">
            <a:avLst/>
          </a:prstGeom>
        </p:spPr>
      </p:pic>
      <p:sp>
        <p:nvSpPr>
          <p:cNvPr id="17" name="TextBox 17"/>
          <p:cNvSpPr txBox="1"/>
          <p:nvPr/>
        </p:nvSpPr>
        <p:spPr>
          <a:xfrm>
            <a:off x="9783316" y="5294884"/>
            <a:ext cx="2636520" cy="85788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7. SQL Conditional  Expressions</a:t>
            </a:r>
          </a:p>
        </p:txBody>
      </p:sp>
      <p:pic>
        <p:nvPicPr>
          <p:cNvPr id="18" name="Picture 18"/>
          <p:cNvPicPr>
            <a:picLocks noChangeAspect="1"/>
          </p:cNvPicPr>
          <p:nvPr/>
        </p:nvPicPr>
        <p:blipFill>
          <a:blip r:embed="rId10"/>
          <a:srcRect t="26" b="26"/>
          <a:stretch>
            <a:fillRect/>
          </a:stretch>
        </p:blipFill>
        <p:spPr>
          <a:xfrm>
            <a:off x="13425655" y="5205195"/>
            <a:ext cx="3123862" cy="1482522"/>
          </a:xfrm>
          <a:prstGeom prst="rect">
            <a:avLst/>
          </a:prstGeom>
        </p:spPr>
      </p:pic>
      <p:sp>
        <p:nvSpPr>
          <p:cNvPr id="19" name="TextBox 19"/>
          <p:cNvSpPr txBox="1"/>
          <p:nvPr/>
        </p:nvSpPr>
        <p:spPr>
          <a:xfrm>
            <a:off x="14091676" y="5500051"/>
            <a:ext cx="2715578" cy="44640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8. SQL Sub Queries</a:t>
            </a:r>
          </a:p>
        </p:txBody>
      </p:sp>
      <p:pic>
        <p:nvPicPr>
          <p:cNvPr id="20" name="Picture 20"/>
          <p:cNvPicPr>
            <a:picLocks noChangeAspect="1"/>
          </p:cNvPicPr>
          <p:nvPr/>
        </p:nvPicPr>
        <p:blipFill>
          <a:blip r:embed="rId11"/>
          <a:srcRect t="99" b="99"/>
          <a:stretch>
            <a:fillRect/>
          </a:stretch>
        </p:blipFill>
        <p:spPr>
          <a:xfrm>
            <a:off x="1442452" y="7395183"/>
            <a:ext cx="3128415" cy="1482522"/>
          </a:xfrm>
          <a:prstGeom prst="rect">
            <a:avLst/>
          </a:prstGeom>
        </p:spPr>
      </p:pic>
      <p:sp>
        <p:nvSpPr>
          <p:cNvPr id="21" name="TextBox 21"/>
          <p:cNvSpPr txBox="1"/>
          <p:nvPr/>
        </p:nvSpPr>
        <p:spPr>
          <a:xfrm>
            <a:off x="2029198" y="7583067"/>
            <a:ext cx="1828521" cy="828675"/>
          </a:xfrm>
          <a:prstGeom prst="rect">
            <a:avLst/>
          </a:prstGeom>
        </p:spPr>
        <p:txBody>
          <a:bodyPr lIns="0" tIns="0" rIns="0" bIns="0" rtlCol="0" anchor="t">
            <a:spAutoFit/>
          </a:bodyPr>
          <a:lstStyle/>
          <a:p>
            <a:pPr algn="l">
              <a:lnSpc>
                <a:spcPts val="3240"/>
              </a:lnSpc>
            </a:pPr>
            <a:r>
              <a:rPr lang="en-US" sz="2700" spc="-115">
                <a:solidFill>
                  <a:srgbClr val="44536A"/>
                </a:solidFill>
                <a:latin typeface="Open Sans Bold"/>
              </a:rPr>
              <a:t>9. SQL SET</a:t>
            </a:r>
          </a:p>
          <a:p>
            <a:pPr algn="l">
              <a:lnSpc>
                <a:spcPts val="3240"/>
              </a:lnSpc>
            </a:pPr>
            <a:r>
              <a:rPr lang="en-US" sz="2700" spc="-130">
                <a:solidFill>
                  <a:srgbClr val="44536A"/>
                </a:solidFill>
                <a:latin typeface="Open Sans Bold"/>
              </a:rPr>
              <a:t>Operators</a:t>
            </a:r>
          </a:p>
        </p:txBody>
      </p:sp>
      <p:pic>
        <p:nvPicPr>
          <p:cNvPr id="22" name="Picture 22"/>
          <p:cNvPicPr>
            <a:picLocks noChangeAspect="1"/>
          </p:cNvPicPr>
          <p:nvPr/>
        </p:nvPicPr>
        <p:blipFill>
          <a:blip r:embed="rId12"/>
          <a:srcRect t="135" b="135"/>
          <a:stretch>
            <a:fillRect/>
          </a:stretch>
        </p:blipFill>
        <p:spPr>
          <a:xfrm>
            <a:off x="5438386" y="7395183"/>
            <a:ext cx="3123833" cy="1482522"/>
          </a:xfrm>
          <a:prstGeom prst="rect">
            <a:avLst/>
          </a:prstGeom>
        </p:spPr>
      </p:pic>
      <p:sp>
        <p:nvSpPr>
          <p:cNvPr id="23" name="TextBox 23"/>
          <p:cNvSpPr txBox="1"/>
          <p:nvPr/>
        </p:nvSpPr>
        <p:spPr>
          <a:xfrm>
            <a:off x="5905982" y="7583067"/>
            <a:ext cx="2542221" cy="446405"/>
          </a:xfrm>
          <a:prstGeom prst="rect">
            <a:avLst/>
          </a:prstGeom>
        </p:spPr>
        <p:txBody>
          <a:bodyPr lIns="0" tIns="0" rIns="0" bIns="0" rtlCol="0" anchor="t">
            <a:spAutoFit/>
          </a:bodyPr>
          <a:lstStyle/>
          <a:p>
            <a:pPr algn="l">
              <a:lnSpc>
                <a:spcPts val="3240"/>
              </a:lnSpc>
            </a:pPr>
            <a:r>
              <a:rPr lang="en-US" sz="2700" spc="-122">
                <a:solidFill>
                  <a:srgbClr val="44536A"/>
                </a:solidFill>
                <a:latin typeface="Open Sans Bold"/>
              </a:rPr>
              <a:t>10. SQL Functions</a:t>
            </a:r>
          </a:p>
        </p:txBody>
      </p:sp>
      <p:pic>
        <p:nvPicPr>
          <p:cNvPr id="24" name="Picture 24"/>
          <p:cNvPicPr>
            <a:picLocks noChangeAspect="1"/>
          </p:cNvPicPr>
          <p:nvPr/>
        </p:nvPicPr>
        <p:blipFill>
          <a:blip r:embed="rId9"/>
          <a:srcRect t="99" b="99"/>
          <a:stretch>
            <a:fillRect/>
          </a:stretch>
        </p:blipFill>
        <p:spPr>
          <a:xfrm>
            <a:off x="9429736" y="7395183"/>
            <a:ext cx="3128415" cy="1482522"/>
          </a:xfrm>
          <a:prstGeom prst="rect">
            <a:avLst/>
          </a:prstGeom>
        </p:spPr>
      </p:pic>
      <p:sp>
        <p:nvSpPr>
          <p:cNvPr id="25" name="TextBox 25"/>
          <p:cNvSpPr txBox="1"/>
          <p:nvPr/>
        </p:nvSpPr>
        <p:spPr>
          <a:xfrm>
            <a:off x="9775228" y="7552905"/>
            <a:ext cx="2644609" cy="1238250"/>
          </a:xfrm>
          <a:prstGeom prst="rect">
            <a:avLst/>
          </a:prstGeom>
        </p:spPr>
        <p:txBody>
          <a:bodyPr lIns="0" tIns="0" rIns="0" bIns="0" rtlCol="0" anchor="t">
            <a:spAutoFit/>
          </a:bodyPr>
          <a:lstStyle/>
          <a:p>
            <a:pPr algn="l">
              <a:lnSpc>
                <a:spcPts val="3240"/>
              </a:lnSpc>
            </a:pPr>
            <a:r>
              <a:rPr lang="en-US" sz="2700" spc="-130">
                <a:solidFill>
                  <a:srgbClr val="44536A"/>
                </a:solidFill>
                <a:latin typeface="Open Sans Bold"/>
              </a:rPr>
              <a:t>11. SQL Create &amp;</a:t>
            </a:r>
          </a:p>
          <a:p>
            <a:pPr algn="l">
              <a:lnSpc>
                <a:spcPts val="3240"/>
              </a:lnSpc>
            </a:pPr>
            <a:r>
              <a:rPr lang="en-US" sz="2700" spc="-130">
                <a:solidFill>
                  <a:srgbClr val="44536A"/>
                </a:solidFill>
                <a:latin typeface="Open Sans Bold"/>
              </a:rPr>
              <a:t>Alter Statements</a:t>
            </a:r>
          </a:p>
        </p:txBody>
      </p:sp>
      <p:pic>
        <p:nvPicPr>
          <p:cNvPr id="26" name="Picture 26"/>
          <p:cNvPicPr>
            <a:picLocks noChangeAspect="1"/>
          </p:cNvPicPr>
          <p:nvPr/>
        </p:nvPicPr>
        <p:blipFill>
          <a:blip r:embed="rId10"/>
          <a:srcRect t="26" b="26"/>
          <a:stretch>
            <a:fillRect/>
          </a:stretch>
        </p:blipFill>
        <p:spPr>
          <a:xfrm>
            <a:off x="13425655" y="7395183"/>
            <a:ext cx="3123862" cy="1482522"/>
          </a:xfrm>
          <a:prstGeom prst="rect">
            <a:avLst/>
          </a:prstGeom>
        </p:spPr>
      </p:pic>
      <p:sp>
        <p:nvSpPr>
          <p:cNvPr id="27" name="TextBox 27"/>
          <p:cNvSpPr txBox="1"/>
          <p:nvPr/>
        </p:nvSpPr>
        <p:spPr>
          <a:xfrm>
            <a:off x="14091676" y="7717344"/>
            <a:ext cx="1915087" cy="828675"/>
          </a:xfrm>
          <a:prstGeom prst="rect">
            <a:avLst/>
          </a:prstGeom>
        </p:spPr>
        <p:txBody>
          <a:bodyPr lIns="0" tIns="0" rIns="0" bIns="0" rtlCol="0" anchor="t">
            <a:spAutoFit/>
          </a:bodyPr>
          <a:lstStyle/>
          <a:p>
            <a:pPr algn="l">
              <a:lnSpc>
                <a:spcPts val="3240"/>
              </a:lnSpc>
            </a:pPr>
            <a:r>
              <a:rPr lang="en-US" sz="2700" spc="-107">
                <a:solidFill>
                  <a:srgbClr val="44536A"/>
                </a:solidFill>
                <a:latin typeface="Open Sans Bold"/>
              </a:rPr>
              <a:t>12. SQL</a:t>
            </a:r>
          </a:p>
          <a:p>
            <a:pPr algn="l">
              <a:lnSpc>
                <a:spcPts val="3240"/>
              </a:lnSpc>
            </a:pPr>
            <a:r>
              <a:rPr lang="en-US" sz="2700" spc="-107">
                <a:solidFill>
                  <a:srgbClr val="44536A"/>
                </a:solidFill>
                <a:latin typeface="Open Sans Bold"/>
              </a:rPr>
              <a:t>Constraints</a:t>
            </a:r>
          </a:p>
        </p:txBody>
      </p:sp>
      <p:pic>
        <p:nvPicPr>
          <p:cNvPr id="28" name="Picture 28"/>
          <p:cNvPicPr>
            <a:picLocks noChangeAspect="1"/>
          </p:cNvPicPr>
          <p:nvPr/>
        </p:nvPicPr>
        <p:blipFill>
          <a:blip r:embed="rId13"/>
          <a:srcRect t="14180" b="19681"/>
          <a:stretch>
            <a:fillRect/>
          </a:stretch>
        </p:blipFill>
        <p:spPr>
          <a:xfrm>
            <a:off x="16086986" y="9741104"/>
            <a:ext cx="2201014" cy="545896"/>
          </a:xfrm>
          <a:prstGeom prst="rect">
            <a:avLst/>
          </a:prstGeom>
        </p:spPr>
      </p:pic>
      <p:pic>
        <p:nvPicPr>
          <p:cNvPr id="29" name="Picture 29"/>
          <p:cNvPicPr>
            <a:picLocks noChangeAspect="1"/>
          </p:cNvPicPr>
          <p:nvPr/>
        </p:nvPicPr>
        <p:blipFill>
          <a:blip r:embed="rId14"/>
          <a:srcRect/>
          <a:stretch>
            <a:fillRect/>
          </a:stretch>
        </p:blipFill>
        <p:spPr>
          <a:xfrm>
            <a:off x="16384102" y="285444"/>
            <a:ext cx="1308813" cy="1656871"/>
          </a:xfrm>
          <a:prstGeom prst="rect">
            <a:avLst/>
          </a:prstGeom>
        </p:spPr>
      </p:pic>
      <p:sp>
        <p:nvSpPr>
          <p:cNvPr id="30" name="TextBox 30"/>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103832" y="953451"/>
            <a:ext cx="7171372" cy="1041082"/>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Topics Covered</a:t>
            </a:r>
          </a:p>
        </p:txBody>
      </p:sp>
      <p:pic>
        <p:nvPicPr>
          <p:cNvPr id="4" name="Picture 4"/>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5" name="Picture 5"/>
          <p:cNvPicPr>
            <a:picLocks noChangeAspect="1"/>
          </p:cNvPicPr>
          <p:nvPr/>
        </p:nvPicPr>
        <p:blipFill>
          <a:blip r:embed="rId4"/>
          <a:srcRect/>
          <a:stretch>
            <a:fillRect/>
          </a:stretch>
        </p:blipFill>
        <p:spPr>
          <a:xfrm>
            <a:off x="16384102" y="285444"/>
            <a:ext cx="1308813" cy="1656871"/>
          </a:xfrm>
          <a:prstGeom prst="rect">
            <a:avLst/>
          </a:prstGeom>
        </p:spPr>
      </p:pic>
      <p:sp>
        <p:nvSpPr>
          <p:cNvPr id="6" name="TextBox 6"/>
          <p:cNvSpPr txBox="1"/>
          <p:nvPr/>
        </p:nvSpPr>
        <p:spPr>
          <a:xfrm>
            <a:off x="1804754" y="3849568"/>
            <a:ext cx="6178868" cy="1628775"/>
          </a:xfrm>
          <a:prstGeom prst="rect">
            <a:avLst/>
          </a:prstGeom>
        </p:spPr>
        <p:txBody>
          <a:bodyPr lIns="0" tIns="0" rIns="0" bIns="0" rtlCol="0" anchor="t">
            <a:spAutoFit/>
          </a:bodyPr>
          <a:lstStyle/>
          <a:p>
            <a:pPr algn="l">
              <a:lnSpc>
                <a:spcPts val="4320"/>
              </a:lnSpc>
            </a:pPr>
            <a:r>
              <a:rPr lang="en-US" sz="3600" spc="27">
                <a:solidFill>
                  <a:srgbClr val="000000"/>
                </a:solidFill>
                <a:latin typeface="Montserrat"/>
              </a:rPr>
              <a:t>SQL – GROUP BY Clause</a:t>
            </a:r>
          </a:p>
          <a:p>
            <a:pPr algn="l">
              <a:lnSpc>
                <a:spcPts val="4320"/>
              </a:lnSpc>
            </a:pPr>
            <a:endParaRPr lang="en-US" sz="3600" spc="27">
              <a:solidFill>
                <a:srgbClr val="000000"/>
              </a:solidFill>
              <a:latin typeface="Montserrat"/>
            </a:endParaRPr>
          </a:p>
          <a:p>
            <a:pPr algn="l">
              <a:lnSpc>
                <a:spcPts val="4320"/>
              </a:lnSpc>
            </a:pPr>
            <a:r>
              <a:rPr lang="en-US" sz="3600" spc="27">
                <a:solidFill>
                  <a:srgbClr val="000000"/>
                </a:solidFill>
                <a:latin typeface="Montserrat"/>
              </a:rPr>
              <a:t>SQL – HAVING Clause</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98043" y="3951986"/>
            <a:ext cx="295776" cy="34243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98043" y="5047398"/>
            <a:ext cx="295776" cy="342432"/>
          </a:xfrm>
          <a:prstGeom prst="rect">
            <a:avLst/>
          </a:prstGeom>
        </p:spPr>
      </p:pic>
      <p:sp>
        <p:nvSpPr>
          <p:cNvPr id="9" name="TextBox 9"/>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295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GROUP BY</a:t>
            </a:r>
          </a:p>
        </p:txBody>
      </p:sp>
      <p:sp>
        <p:nvSpPr>
          <p:cNvPr id="4" name="TextBox 4"/>
          <p:cNvSpPr txBox="1"/>
          <p:nvPr/>
        </p:nvSpPr>
        <p:spPr>
          <a:xfrm>
            <a:off x="1203960" y="2728720"/>
            <a:ext cx="16091535" cy="2749868"/>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a:t>
            </a:r>
            <a:r>
              <a:rPr lang="en-US" sz="2400" spc="30">
                <a:solidFill>
                  <a:srgbClr val="00AF50"/>
                </a:solidFill>
                <a:latin typeface="Montserrat Bold"/>
              </a:rPr>
              <a:t>GROUP BY </a:t>
            </a:r>
            <a:r>
              <a:rPr lang="en-US" sz="2400" spc="30">
                <a:solidFill>
                  <a:srgbClr val="000000"/>
                </a:solidFill>
                <a:latin typeface="Montserrat Bold"/>
              </a:rPr>
              <a:t>clause is used to group rows that have identical data into summary rows.”</a:t>
            </a:r>
          </a:p>
          <a:p>
            <a:pPr algn="l">
              <a:lnSpc>
                <a:spcPts val="2879"/>
              </a:lnSpc>
            </a:pPr>
            <a:endParaRPr lang="en-US" sz="2400" spc="30">
              <a:solidFill>
                <a:srgbClr val="000000"/>
              </a:solidFill>
              <a:latin typeface="Montserrat Bold"/>
            </a:endParaRPr>
          </a:p>
          <a:p>
            <a:pPr marL="506730" lvl="1" indent="-253365" algn="l">
              <a:lnSpc>
                <a:spcPts val="3240"/>
              </a:lnSpc>
              <a:buFont typeface="Arial"/>
              <a:buChar char="•"/>
            </a:pPr>
            <a:r>
              <a:rPr lang="en-US" sz="2700" spc="18">
                <a:solidFill>
                  <a:srgbClr val="000000"/>
                </a:solidFill>
                <a:latin typeface="Montserrat"/>
              </a:rPr>
              <a:t>GROUP BY statements are used with aggregate functions to group the result set by one or</a:t>
            </a:r>
          </a:p>
          <a:p>
            <a:pPr marL="506730" lvl="1" indent="-253365" algn="l">
              <a:lnSpc>
                <a:spcPts val="3240"/>
              </a:lnSpc>
            </a:pPr>
            <a:r>
              <a:rPr lang="en-US" sz="2700" spc="18">
                <a:solidFill>
                  <a:srgbClr val="000000"/>
                </a:solidFill>
                <a:latin typeface="Montserrat"/>
              </a:rPr>
              <a:t>more columns.</a:t>
            </a:r>
          </a:p>
          <a:p>
            <a:pPr marL="506730" lvl="1" indent="-253365" algn="l">
              <a:lnSpc>
                <a:spcPts val="3240"/>
              </a:lnSpc>
            </a:pPr>
            <a:endParaRPr lang="en-US" sz="2700" spc="18">
              <a:solidFill>
                <a:srgbClr val="000000"/>
              </a:solidFill>
              <a:latin typeface="Montserrat"/>
            </a:endParaRPr>
          </a:p>
          <a:p>
            <a:pPr marL="450427" lvl="1" indent="-225213" algn="l">
              <a:lnSpc>
                <a:spcPts val="2879"/>
              </a:lnSpc>
            </a:pPr>
            <a:r>
              <a:rPr lang="en-US" sz="2400" spc="30">
                <a:solidFill>
                  <a:srgbClr val="000000"/>
                </a:solidFill>
                <a:latin typeface="Montserrat Bold"/>
              </a:rPr>
              <a:t>GROUP BY Syntax :</a:t>
            </a:r>
          </a:p>
        </p:txBody>
      </p:sp>
      <p:sp>
        <p:nvSpPr>
          <p:cNvPr id="5" name="TextBox 5"/>
          <p:cNvSpPr txBox="1"/>
          <p:nvPr/>
        </p:nvSpPr>
        <p:spPr>
          <a:xfrm>
            <a:off x="1462278" y="6026264"/>
            <a:ext cx="8676322" cy="3228340"/>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a:t>
            </a:r>
            <a:r>
              <a:rPr lang="en-US" sz="4200" spc="40">
                <a:solidFill>
                  <a:srgbClr val="000000"/>
                </a:solidFill>
                <a:latin typeface="Montserrat Bold"/>
              </a:rPr>
              <a:t>column_name(s)</a:t>
            </a:r>
          </a:p>
          <a:p>
            <a:pPr algn="l">
              <a:lnSpc>
                <a:spcPts val="5040"/>
              </a:lnSpc>
            </a:pPr>
            <a:endParaRPr lang="en-US" sz="4200" spc="40">
              <a:solidFill>
                <a:srgbClr val="000000"/>
              </a:solidFill>
              <a:latin typeface="Montserrat Bold"/>
            </a:endParaRPr>
          </a:p>
          <a:p>
            <a:pPr algn="l">
              <a:lnSpc>
                <a:spcPts val="5040"/>
              </a:lnSpc>
            </a:pPr>
            <a:r>
              <a:rPr lang="en-US" sz="4200" spc="40">
                <a:solidFill>
                  <a:srgbClr val="4471C4"/>
                </a:solidFill>
                <a:latin typeface="Montserrat Bold"/>
              </a:rPr>
              <a:t>FROM </a:t>
            </a:r>
            <a:r>
              <a:rPr lang="en-US" sz="4200" spc="40">
                <a:solidFill>
                  <a:srgbClr val="000000"/>
                </a:solidFill>
                <a:latin typeface="Montserrat Bold"/>
              </a:rPr>
              <a:t>table_name</a:t>
            </a:r>
          </a:p>
          <a:p>
            <a:pPr algn="l">
              <a:lnSpc>
                <a:spcPts val="5040"/>
              </a:lnSpc>
            </a:pPr>
            <a:endParaRPr lang="en-US" sz="4200" spc="40">
              <a:solidFill>
                <a:srgbClr val="000000"/>
              </a:solidFill>
              <a:latin typeface="Montserrat Bold"/>
            </a:endParaRPr>
          </a:p>
          <a:p>
            <a:pPr algn="l">
              <a:lnSpc>
                <a:spcPts val="5040"/>
              </a:lnSpc>
            </a:pPr>
            <a:r>
              <a:rPr lang="en-US" sz="4200" spc="40">
                <a:solidFill>
                  <a:srgbClr val="4471C4"/>
                </a:solidFill>
                <a:latin typeface="Montserrat Bold"/>
              </a:rPr>
              <a:t>GROUP BY </a:t>
            </a:r>
            <a:r>
              <a:rPr lang="en-US" sz="4200" spc="40">
                <a:solidFill>
                  <a:srgbClr val="000000"/>
                </a:solidFill>
                <a:latin typeface="Montserrat Bold"/>
              </a:rPr>
              <a:t>column_name(s);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295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GROUP BY</a:t>
            </a:r>
          </a:p>
        </p:txBody>
      </p:sp>
      <p:graphicFrame>
        <p:nvGraphicFramePr>
          <p:cNvPr id="4" name="Table 4"/>
          <p:cNvGraphicFramePr>
            <a:graphicFrameLocks noGrp="1"/>
          </p:cNvGraphicFramePr>
          <p:nvPr/>
        </p:nvGraphicFramePr>
        <p:xfrm>
          <a:off x="1974723" y="3549586"/>
          <a:ext cx="14547528" cy="5800737"/>
        </p:xfrm>
        <a:graphic>
          <a:graphicData uri="http://schemas.openxmlformats.org/drawingml/2006/table">
            <a:tbl>
              <a:tblPr/>
              <a:tblGrid>
                <a:gridCol w="2245945">
                  <a:extLst>
                    <a:ext uri="{9D8B030D-6E8A-4147-A177-3AD203B41FA5}">
                      <a16:colId xmlns:a16="http://schemas.microsoft.com/office/drawing/2014/main" val="20000"/>
                    </a:ext>
                  </a:extLst>
                </a:gridCol>
                <a:gridCol w="2811415">
                  <a:extLst>
                    <a:ext uri="{9D8B030D-6E8A-4147-A177-3AD203B41FA5}">
                      <a16:colId xmlns:a16="http://schemas.microsoft.com/office/drawing/2014/main" val="20001"/>
                    </a:ext>
                  </a:extLst>
                </a:gridCol>
                <a:gridCol w="2425995">
                  <a:extLst>
                    <a:ext uri="{9D8B030D-6E8A-4147-A177-3AD203B41FA5}">
                      <a16:colId xmlns:a16="http://schemas.microsoft.com/office/drawing/2014/main" val="20002"/>
                    </a:ext>
                  </a:extLst>
                </a:gridCol>
                <a:gridCol w="1762057">
                  <a:extLst>
                    <a:ext uri="{9D8B030D-6E8A-4147-A177-3AD203B41FA5}">
                      <a16:colId xmlns:a16="http://schemas.microsoft.com/office/drawing/2014/main" val="20003"/>
                    </a:ext>
                  </a:extLst>
                </a:gridCol>
                <a:gridCol w="2651057">
                  <a:extLst>
                    <a:ext uri="{9D8B030D-6E8A-4147-A177-3AD203B41FA5}">
                      <a16:colId xmlns:a16="http://schemas.microsoft.com/office/drawing/2014/main" val="20004"/>
                    </a:ext>
                  </a:extLst>
                </a:gridCol>
                <a:gridCol w="2651059">
                  <a:extLst>
                    <a:ext uri="{9D8B030D-6E8A-4147-A177-3AD203B41FA5}">
                      <a16:colId xmlns:a16="http://schemas.microsoft.com/office/drawing/2014/main" val="20005"/>
                    </a:ext>
                  </a:extLst>
                </a:gridCol>
              </a:tblGrid>
              <a:tr h="972448">
                <a:tc>
                  <a:txBody>
                    <a:bodyPr/>
                    <a:lstStyle/>
                    <a:p>
                      <a:pPr algn="l">
                        <a:lnSpc>
                          <a:spcPts val="3240"/>
                        </a:lnSpc>
                        <a:defRPr/>
                      </a:pPr>
                      <a:r>
                        <a:rPr lang="en-US" sz="2700" spc="26">
                          <a:solidFill>
                            <a:srgbClr val="FFFFFF"/>
                          </a:solidFill>
                          <a:latin typeface="Montserrat Bold"/>
                        </a:rPr>
                        <a:t>Customer  ID</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l">
                        <a:lnSpc>
                          <a:spcPts val="3240"/>
                        </a:lnSpc>
                        <a:defRPr/>
                      </a:pPr>
                      <a:r>
                        <a:rPr lang="en-US" sz="2700" spc="18">
                          <a:solidFill>
                            <a:srgbClr val="FFFFFF"/>
                          </a:solidFill>
                          <a:latin typeface="Montserrat Bold"/>
                        </a:rPr>
                        <a:t>Customer  Name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Age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Gender</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8">
                          <a:solidFill>
                            <a:srgbClr val="FFFFFF"/>
                          </a:solidFill>
                          <a:latin typeface="Montserrat Bold"/>
                        </a:rPr>
                        <a:t>City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tc>
                  <a:txBody>
                    <a:bodyPr/>
                    <a:lstStyle/>
                    <a:p>
                      <a:pPr algn="ctr">
                        <a:lnSpc>
                          <a:spcPts val="3240"/>
                        </a:lnSpc>
                        <a:defRPr/>
                      </a:pPr>
                      <a:r>
                        <a:rPr lang="en-US" sz="2700" spc="11">
                          <a:solidFill>
                            <a:srgbClr val="FFFFFF"/>
                          </a:solidFill>
                          <a:latin typeface="Montserrat Bold"/>
                        </a:rPr>
                        <a:t>Bill Amount</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28575" cap="flat" cmpd="sng" algn="ctr">
                      <a:solidFill>
                        <a:srgbClr val="2BDB7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20397">
                <a:tc>
                  <a:txBody>
                    <a:bodyPr/>
                    <a:lstStyle/>
                    <a:p>
                      <a:pPr algn="ctr">
                        <a:lnSpc>
                          <a:spcPts val="3240"/>
                        </a:lnSpc>
                        <a:defRPr/>
                      </a:pPr>
                      <a:r>
                        <a:rPr lang="en-US" sz="2700" spc="26">
                          <a:solidFill>
                            <a:srgbClr val="000000"/>
                          </a:solidFill>
                          <a:latin typeface="Montserrat"/>
                        </a:rPr>
                        <a:t>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Ajay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35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2857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1"/>
                  </a:ext>
                </a:extLst>
              </a:tr>
              <a:tr h="684647">
                <a:tc>
                  <a:txBody>
                    <a:bodyPr/>
                    <a:lstStyle/>
                    <a:p>
                      <a:pPr algn="ctr">
                        <a:lnSpc>
                          <a:spcPts val="3240"/>
                        </a:lnSpc>
                        <a:defRPr/>
                      </a:pPr>
                      <a:r>
                        <a:rPr lang="en-US" sz="2700" spc="26">
                          <a:solidFill>
                            <a:srgbClr val="000000"/>
                          </a:solidFill>
                          <a:latin typeface="Montserrat"/>
                        </a:rPr>
                        <a:t>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Ramesh</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21</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15000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684645">
                <a:tc>
                  <a:txBody>
                    <a:bodyPr/>
                    <a:lstStyle/>
                    <a:p>
                      <a:pPr algn="ctr">
                        <a:lnSpc>
                          <a:spcPts val="3240"/>
                        </a:lnSpc>
                        <a:defRPr/>
                      </a:pPr>
                      <a:r>
                        <a:rPr lang="en-US" sz="2700" spc="26">
                          <a:solidFill>
                            <a:srgbClr val="000000"/>
                          </a:solidFill>
                          <a:latin typeface="Montserrat"/>
                        </a:rPr>
                        <a:t>3</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Geetha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19</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3000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3"/>
                  </a:ext>
                </a:extLst>
              </a:tr>
              <a:tr h="684647">
                <a:tc>
                  <a:txBody>
                    <a:bodyPr/>
                    <a:lstStyle/>
                    <a:p>
                      <a:pPr algn="ctr">
                        <a:lnSpc>
                          <a:spcPts val="3240"/>
                        </a:lnSpc>
                        <a:defRPr/>
                      </a:pPr>
                      <a:r>
                        <a:rPr lang="en-US" sz="2700" spc="26">
                          <a:solidFill>
                            <a:srgbClr val="000000"/>
                          </a:solidFill>
                          <a:latin typeface="Montserrat"/>
                        </a:rPr>
                        <a:t>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Joey</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15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Hubballi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1200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r h="684645">
                <a:tc>
                  <a:txBody>
                    <a:bodyPr/>
                    <a:lstStyle/>
                    <a:p>
                      <a:pPr algn="ctr">
                        <a:lnSpc>
                          <a:spcPts val="3240"/>
                        </a:lnSpc>
                        <a:defRPr/>
                      </a:pPr>
                      <a:r>
                        <a:rPr lang="en-US" sz="2700" spc="26">
                          <a:solidFill>
                            <a:srgbClr val="000000"/>
                          </a:solidFill>
                          <a:latin typeface="Montserrat"/>
                        </a:rPr>
                        <a:t>5</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Divya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40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Bangalore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20000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5"/>
                  </a:ext>
                </a:extLst>
              </a:tr>
              <a:tr h="684663">
                <a:tc>
                  <a:txBody>
                    <a:bodyPr/>
                    <a:lstStyle/>
                    <a:p>
                      <a:pPr algn="ctr">
                        <a:lnSpc>
                          <a:spcPts val="3240"/>
                        </a:lnSpc>
                        <a:defRPr/>
                      </a:pPr>
                      <a:r>
                        <a:rPr lang="en-US" sz="2700" spc="26">
                          <a:solidFill>
                            <a:srgbClr val="000000"/>
                          </a:solidFill>
                          <a:latin typeface="Montserrat"/>
                        </a:rPr>
                        <a:t>6</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
                          <a:solidFill>
                            <a:srgbClr val="000000"/>
                          </a:solidFill>
                          <a:latin typeface="Montserrat"/>
                        </a:rPr>
                        <a:t>Farhan</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41">
                          <a:solidFill>
                            <a:srgbClr val="000000"/>
                          </a:solidFill>
                          <a:latin typeface="Montserrat"/>
                        </a:rPr>
                        <a:t>54</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26">
                          <a:solidFill>
                            <a:srgbClr val="000000"/>
                          </a:solidFill>
                          <a:latin typeface="Montserrat"/>
                        </a:rPr>
                        <a:t>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18">
                          <a:solidFill>
                            <a:srgbClr val="000000"/>
                          </a:solidFill>
                          <a:latin typeface="Montserrat"/>
                        </a:rPr>
                        <a:t>Mysore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tc>
                  <a:txBody>
                    <a:bodyPr/>
                    <a:lstStyle/>
                    <a:p>
                      <a:pPr algn="ctr">
                        <a:lnSpc>
                          <a:spcPts val="3240"/>
                        </a:lnSpc>
                        <a:defRPr/>
                      </a:pPr>
                      <a:r>
                        <a:rPr lang="en-US" sz="2700" spc="33">
                          <a:solidFill>
                            <a:srgbClr val="000000"/>
                          </a:solidFill>
                          <a:latin typeface="Montserrat"/>
                        </a:rPr>
                        <a:t>800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E7E7E7"/>
                    </a:solidFill>
                  </a:tcPr>
                </a:tc>
                <a:extLst>
                  <a:ext uri="{0D108BD9-81ED-4DB2-BD59-A6C34878D82A}">
                    <a16:rowId xmlns:a16="http://schemas.microsoft.com/office/drawing/2014/main" val="10006"/>
                  </a:ext>
                </a:extLst>
              </a:tr>
              <a:tr h="684645">
                <a:tc>
                  <a:txBody>
                    <a:bodyPr/>
                    <a:lstStyle/>
                    <a:p>
                      <a:pPr algn="ctr">
                        <a:lnSpc>
                          <a:spcPts val="3240"/>
                        </a:lnSpc>
                        <a:defRPr/>
                      </a:pPr>
                      <a:r>
                        <a:rPr lang="en-US" sz="2700" spc="26">
                          <a:solidFill>
                            <a:srgbClr val="000000"/>
                          </a:solidFill>
                          <a:latin typeface="Montserrat"/>
                        </a:rPr>
                        <a:t>7</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8">
                          <a:solidFill>
                            <a:srgbClr val="000000"/>
                          </a:solidFill>
                          <a:latin typeface="Montserrat"/>
                        </a:rPr>
                        <a:t>Monica</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41">
                          <a:solidFill>
                            <a:srgbClr val="000000"/>
                          </a:solidFill>
                          <a:latin typeface="Montserrat"/>
                        </a:rPr>
                        <a:t>62</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11">
                          <a:solidFill>
                            <a:srgbClr val="000000"/>
                          </a:solidFill>
                          <a:latin typeface="Montserrat"/>
                        </a:rPr>
                        <a:t>Female</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26">
                          <a:solidFill>
                            <a:srgbClr val="000000"/>
                          </a:solidFill>
                          <a:latin typeface="Montserrat"/>
                        </a:rPr>
                        <a:t>Hubballi</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tc>
                  <a:txBody>
                    <a:bodyPr/>
                    <a:lstStyle/>
                    <a:p>
                      <a:pPr algn="ctr">
                        <a:lnSpc>
                          <a:spcPts val="3240"/>
                        </a:lnSpc>
                        <a:defRPr/>
                      </a:pPr>
                      <a:r>
                        <a:rPr lang="en-US" sz="2700" spc="33">
                          <a:solidFill>
                            <a:srgbClr val="000000"/>
                          </a:solidFill>
                          <a:latin typeface="Montserrat"/>
                        </a:rPr>
                        <a:t>7500</a:t>
                      </a:r>
                      <a:endParaRPr lang="en-US" sz="1100"/>
                    </a:p>
                  </a:txBody>
                  <a:tcPr marL="0" marR="0" marT="0" marB="0" anchor="ctr">
                    <a:lnL w="9525" cap="flat" cmpd="sng" algn="ctr">
                      <a:solidFill>
                        <a:srgbClr val="2BDB7F"/>
                      </a:solidFill>
                      <a:prstDash val="solid"/>
                      <a:round/>
                      <a:headEnd type="none" w="med" len="med"/>
                      <a:tailEnd type="none" w="med" len="med"/>
                    </a:lnL>
                    <a:lnR w="9525" cap="flat" cmpd="sng" algn="ctr">
                      <a:solidFill>
                        <a:srgbClr val="2BDB7F"/>
                      </a:solidFill>
                      <a:prstDash val="solid"/>
                      <a:round/>
                      <a:headEnd type="none" w="med" len="med"/>
                      <a:tailEnd type="none" w="med" len="med"/>
                    </a:lnR>
                    <a:lnT w="9525" cap="flat" cmpd="sng" algn="ctr">
                      <a:solidFill>
                        <a:srgbClr val="2BDB7F"/>
                      </a:solidFill>
                      <a:prstDash val="solid"/>
                      <a:round/>
                      <a:headEnd type="none" w="med" len="med"/>
                      <a:tailEnd type="none" w="med" len="med"/>
                    </a:lnT>
                    <a:lnB w="9525" cap="flat" cmpd="sng" algn="ctr">
                      <a:solidFill>
                        <a:srgbClr val="2BDB7F"/>
                      </a:solidFill>
                      <a:prstDash val="solid"/>
                      <a:round/>
                      <a:headEnd type="none" w="med" len="med"/>
                      <a:tailEnd type="none" w="med" len="med"/>
                    </a:lnB>
                    <a:solidFill>
                      <a:srgbClr val="CACACA"/>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1287170" y="2691130"/>
            <a:ext cx="3307080" cy="436880"/>
          </a:xfrm>
          <a:prstGeom prst="rect">
            <a:avLst/>
          </a:prstGeom>
        </p:spPr>
        <p:txBody>
          <a:bodyPr lIns="0" tIns="0" rIns="0" bIns="0" rtlCol="0" anchor="t">
            <a:spAutoFit/>
          </a:bodyPr>
          <a:lstStyle/>
          <a:p>
            <a:pPr algn="l">
              <a:lnSpc>
                <a:spcPts val="3240"/>
              </a:lnSpc>
            </a:pPr>
            <a:r>
              <a:rPr lang="en-US" sz="2700" spc="11">
                <a:solidFill>
                  <a:srgbClr val="000000"/>
                </a:solidFill>
                <a:latin typeface="Montserrat Bold"/>
              </a:rPr>
              <a:t>Customer Table :</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295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GROUP BY</a:t>
            </a:r>
          </a:p>
        </p:txBody>
      </p:sp>
      <p:sp>
        <p:nvSpPr>
          <p:cNvPr id="4" name="TextBox 4"/>
          <p:cNvSpPr txBox="1"/>
          <p:nvPr/>
        </p:nvSpPr>
        <p:spPr>
          <a:xfrm>
            <a:off x="1103832" y="2714231"/>
            <a:ext cx="6777990" cy="383222"/>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GROUP BY with WHERE Clause Syntax :</a:t>
            </a:r>
          </a:p>
        </p:txBody>
      </p:sp>
      <p:sp>
        <p:nvSpPr>
          <p:cNvPr id="5" name="TextBox 5"/>
          <p:cNvSpPr txBox="1"/>
          <p:nvPr/>
        </p:nvSpPr>
        <p:spPr>
          <a:xfrm>
            <a:off x="1103832" y="4219192"/>
            <a:ext cx="8676322" cy="4509135"/>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a:t>
            </a:r>
            <a:r>
              <a:rPr lang="en-US" sz="4200" spc="40">
                <a:solidFill>
                  <a:srgbClr val="000000"/>
                </a:solidFill>
                <a:latin typeface="Montserrat Bold"/>
              </a:rPr>
              <a:t>column_name(s)</a:t>
            </a:r>
          </a:p>
          <a:p>
            <a:pPr algn="l">
              <a:lnSpc>
                <a:spcPts val="10085"/>
              </a:lnSpc>
            </a:pPr>
            <a:r>
              <a:rPr lang="en-US" sz="4200" spc="40">
                <a:solidFill>
                  <a:srgbClr val="4471C4"/>
                </a:solidFill>
                <a:latin typeface="Montserrat Bold"/>
              </a:rPr>
              <a:t>FROM </a:t>
            </a:r>
            <a:r>
              <a:rPr lang="en-US" sz="4200" spc="40">
                <a:solidFill>
                  <a:srgbClr val="000000"/>
                </a:solidFill>
                <a:latin typeface="Montserrat Bold"/>
              </a:rPr>
              <a:t>table_name  </a:t>
            </a:r>
            <a:r>
              <a:rPr lang="en-US" sz="4200" spc="40">
                <a:solidFill>
                  <a:srgbClr val="4471C4"/>
                </a:solidFill>
                <a:latin typeface="Montserrat Bold"/>
              </a:rPr>
              <a:t>WHERE </a:t>
            </a:r>
            <a:r>
              <a:rPr lang="en-US" sz="4200" spc="40">
                <a:solidFill>
                  <a:srgbClr val="000000"/>
                </a:solidFill>
                <a:latin typeface="Montserrat Bold"/>
              </a:rPr>
              <a:t>condition</a:t>
            </a:r>
          </a:p>
          <a:p>
            <a:pPr algn="l">
              <a:lnSpc>
                <a:spcPts val="10085"/>
              </a:lnSpc>
            </a:pPr>
            <a:endParaRPr lang="en-US" sz="4200" spc="40">
              <a:solidFill>
                <a:srgbClr val="000000"/>
              </a:solidFill>
              <a:latin typeface="Montserrat Bold"/>
            </a:endParaRPr>
          </a:p>
          <a:p>
            <a:pPr algn="l">
              <a:lnSpc>
                <a:spcPts val="5040"/>
              </a:lnSpc>
            </a:pPr>
            <a:r>
              <a:rPr lang="en-US" sz="4200" spc="40">
                <a:solidFill>
                  <a:srgbClr val="4471C4"/>
                </a:solidFill>
                <a:latin typeface="Montserrat Bold"/>
              </a:rPr>
              <a:t>GROUP BY </a:t>
            </a:r>
            <a:r>
              <a:rPr lang="en-US" sz="4200" spc="40">
                <a:solidFill>
                  <a:srgbClr val="000000"/>
                </a:solidFill>
                <a:latin typeface="Montserrat Bold"/>
              </a:rPr>
              <a:t>column_name(s);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295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GROUP BY</a:t>
            </a:r>
          </a:p>
        </p:txBody>
      </p:sp>
      <p:sp>
        <p:nvSpPr>
          <p:cNvPr id="4" name="TextBox 4"/>
          <p:cNvSpPr txBox="1"/>
          <p:nvPr/>
        </p:nvSpPr>
        <p:spPr>
          <a:xfrm>
            <a:off x="1103832" y="2620326"/>
            <a:ext cx="10615612" cy="382905"/>
          </a:xfrm>
          <a:prstGeom prst="rect">
            <a:avLst/>
          </a:prstGeom>
        </p:spPr>
        <p:txBody>
          <a:bodyPr lIns="0" tIns="0" rIns="0" bIns="0" rtlCol="0" anchor="t">
            <a:spAutoFit/>
          </a:bodyPr>
          <a:lstStyle/>
          <a:p>
            <a:pPr algn="l">
              <a:lnSpc>
                <a:spcPts val="2879"/>
              </a:lnSpc>
            </a:pPr>
            <a:r>
              <a:rPr lang="en-US" sz="2400" spc="23">
                <a:solidFill>
                  <a:srgbClr val="000000"/>
                </a:solidFill>
                <a:latin typeface="Montserrat Bold"/>
              </a:rPr>
              <a:t>GROUP BY with WHERE Clause and ORDER BY Clause Syntax :</a:t>
            </a:r>
          </a:p>
        </p:txBody>
      </p:sp>
      <p:sp>
        <p:nvSpPr>
          <p:cNvPr id="5" name="TextBox 5"/>
          <p:cNvSpPr txBox="1"/>
          <p:nvPr/>
        </p:nvSpPr>
        <p:spPr>
          <a:xfrm>
            <a:off x="1287170" y="3585208"/>
            <a:ext cx="8644890" cy="5790246"/>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a:t>
            </a:r>
            <a:r>
              <a:rPr lang="en-US" sz="4200" spc="40">
                <a:solidFill>
                  <a:srgbClr val="000000"/>
                </a:solidFill>
                <a:latin typeface="Montserrat Bold"/>
              </a:rPr>
              <a:t>column_name(s)</a:t>
            </a:r>
          </a:p>
          <a:p>
            <a:pPr algn="l">
              <a:lnSpc>
                <a:spcPts val="10080"/>
              </a:lnSpc>
            </a:pPr>
            <a:r>
              <a:rPr lang="en-US" sz="4200" spc="40">
                <a:solidFill>
                  <a:srgbClr val="4471C4"/>
                </a:solidFill>
                <a:latin typeface="Montserrat Bold"/>
              </a:rPr>
              <a:t>FROM </a:t>
            </a:r>
            <a:r>
              <a:rPr lang="en-US" sz="4200" spc="40">
                <a:solidFill>
                  <a:srgbClr val="000000"/>
                </a:solidFill>
                <a:latin typeface="Montserrat Bold"/>
              </a:rPr>
              <a:t>table_name  </a:t>
            </a:r>
            <a:r>
              <a:rPr lang="en-US" sz="4200" spc="40">
                <a:solidFill>
                  <a:srgbClr val="4471C4"/>
                </a:solidFill>
                <a:latin typeface="Montserrat Bold"/>
              </a:rPr>
              <a:t>WHERE </a:t>
            </a:r>
            <a:r>
              <a:rPr lang="en-US" sz="4200" spc="40">
                <a:solidFill>
                  <a:srgbClr val="000000"/>
                </a:solidFill>
                <a:latin typeface="Montserrat Bold"/>
              </a:rPr>
              <a:t>condition</a:t>
            </a:r>
          </a:p>
          <a:p>
            <a:pPr algn="l">
              <a:lnSpc>
                <a:spcPts val="10080"/>
              </a:lnSpc>
            </a:pPr>
            <a:r>
              <a:rPr lang="en-US" sz="4200" spc="40">
                <a:solidFill>
                  <a:srgbClr val="4471C4"/>
                </a:solidFill>
                <a:latin typeface="Montserrat Bold"/>
              </a:rPr>
              <a:t>GROUP BY </a:t>
            </a:r>
            <a:r>
              <a:rPr lang="en-US" sz="4200" spc="40">
                <a:solidFill>
                  <a:srgbClr val="000000"/>
                </a:solidFill>
                <a:latin typeface="Montserrat Bold"/>
              </a:rPr>
              <a:t>column_name(s)  </a:t>
            </a:r>
            <a:r>
              <a:rPr lang="en-US" sz="4200" spc="40">
                <a:solidFill>
                  <a:srgbClr val="4471C4"/>
                </a:solidFill>
                <a:latin typeface="Montserrat Bold"/>
              </a:rPr>
              <a:t>ORDER BY </a:t>
            </a:r>
            <a:r>
              <a:rPr lang="en-US" sz="4200" spc="40">
                <a:solidFill>
                  <a:srgbClr val="000000"/>
                </a:solidFill>
                <a:latin typeface="Montserrat Bold"/>
              </a:rPr>
              <a:t>column_name(s);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949756" y="973823"/>
            <a:ext cx="7929562" cy="1040447"/>
          </a:xfrm>
          <a:prstGeom prst="rect">
            <a:avLst/>
          </a:prstGeom>
        </p:spPr>
        <p:txBody>
          <a:bodyPr lIns="0" tIns="0" rIns="0" bIns="0" rtlCol="0" anchor="t">
            <a:spAutoFit/>
          </a:bodyPr>
          <a:lstStyle/>
          <a:p>
            <a:pPr algn="l">
              <a:lnSpc>
                <a:spcPts val="7920"/>
              </a:lnSpc>
            </a:pPr>
            <a:r>
              <a:rPr lang="en-US" sz="6600" spc="48">
                <a:solidFill>
                  <a:srgbClr val="000000"/>
                </a:solidFill>
                <a:latin typeface="Montserrat Bold"/>
              </a:rPr>
              <a:t>SQL – GROUP BY</a:t>
            </a:r>
          </a:p>
        </p:txBody>
      </p:sp>
      <p:sp>
        <p:nvSpPr>
          <p:cNvPr id="4" name="TextBox 4"/>
          <p:cNvSpPr txBox="1"/>
          <p:nvPr/>
        </p:nvSpPr>
        <p:spPr>
          <a:xfrm>
            <a:off x="1103832" y="2620326"/>
            <a:ext cx="5173980" cy="382905"/>
          </a:xfrm>
          <a:prstGeom prst="rect">
            <a:avLst/>
          </a:prstGeom>
        </p:spPr>
        <p:txBody>
          <a:bodyPr lIns="0" tIns="0" rIns="0" bIns="0" rtlCol="0" anchor="t">
            <a:spAutoFit/>
          </a:bodyPr>
          <a:lstStyle/>
          <a:p>
            <a:pPr algn="l">
              <a:lnSpc>
                <a:spcPts val="2879"/>
              </a:lnSpc>
            </a:pPr>
            <a:r>
              <a:rPr lang="en-US" sz="2400" spc="30">
                <a:solidFill>
                  <a:srgbClr val="000000"/>
                </a:solidFill>
                <a:latin typeface="Montserrat Bold"/>
              </a:rPr>
              <a:t>GROUP BY with Joins Syntax :</a:t>
            </a:r>
          </a:p>
        </p:txBody>
      </p:sp>
      <p:sp>
        <p:nvSpPr>
          <p:cNvPr id="5" name="TextBox 5"/>
          <p:cNvSpPr txBox="1"/>
          <p:nvPr/>
        </p:nvSpPr>
        <p:spPr>
          <a:xfrm>
            <a:off x="1287170" y="4183748"/>
            <a:ext cx="9749790" cy="4509453"/>
          </a:xfrm>
          <a:prstGeom prst="rect">
            <a:avLst/>
          </a:prstGeom>
        </p:spPr>
        <p:txBody>
          <a:bodyPr lIns="0" tIns="0" rIns="0" bIns="0" rtlCol="0" anchor="t">
            <a:spAutoFit/>
          </a:bodyPr>
          <a:lstStyle/>
          <a:p>
            <a:pPr algn="l">
              <a:lnSpc>
                <a:spcPts val="5040"/>
              </a:lnSpc>
            </a:pPr>
            <a:r>
              <a:rPr lang="en-US" sz="4200" spc="40">
                <a:solidFill>
                  <a:srgbClr val="4471C4"/>
                </a:solidFill>
                <a:latin typeface="Montserrat Bold"/>
              </a:rPr>
              <a:t>SELECT </a:t>
            </a:r>
            <a:r>
              <a:rPr lang="en-US" sz="4200" spc="40">
                <a:solidFill>
                  <a:srgbClr val="000000"/>
                </a:solidFill>
                <a:latin typeface="Montserrat Bold"/>
              </a:rPr>
              <a:t>column_name(s)</a:t>
            </a:r>
          </a:p>
          <a:p>
            <a:pPr algn="l">
              <a:lnSpc>
                <a:spcPts val="10085"/>
              </a:lnSpc>
            </a:pPr>
            <a:r>
              <a:rPr lang="en-US" sz="4200" spc="40">
                <a:solidFill>
                  <a:srgbClr val="4471C4"/>
                </a:solidFill>
                <a:latin typeface="Montserrat Bold"/>
              </a:rPr>
              <a:t>FROM </a:t>
            </a:r>
            <a:r>
              <a:rPr lang="en-US" sz="4200" spc="40">
                <a:solidFill>
                  <a:srgbClr val="000000"/>
                </a:solidFill>
                <a:latin typeface="Montserrat Bold"/>
              </a:rPr>
              <a:t>table1 </a:t>
            </a:r>
            <a:r>
              <a:rPr lang="en-US" sz="4200" spc="40">
                <a:solidFill>
                  <a:srgbClr val="4471C4"/>
                </a:solidFill>
                <a:latin typeface="Montserrat Bold"/>
              </a:rPr>
              <a:t>INNER JOIN </a:t>
            </a:r>
            <a:r>
              <a:rPr lang="en-US" sz="4200" spc="40">
                <a:solidFill>
                  <a:srgbClr val="000000"/>
                </a:solidFill>
                <a:latin typeface="Montserrat Bold"/>
              </a:rPr>
              <a:t>table2  </a:t>
            </a:r>
            <a:r>
              <a:rPr lang="en-US" sz="4200" spc="40">
                <a:solidFill>
                  <a:srgbClr val="4471C4"/>
                </a:solidFill>
                <a:latin typeface="Montserrat Bold"/>
              </a:rPr>
              <a:t>ON </a:t>
            </a:r>
            <a:r>
              <a:rPr lang="en-US" sz="4200" spc="40">
                <a:solidFill>
                  <a:srgbClr val="000000"/>
                </a:solidFill>
                <a:latin typeface="Montserrat Bold"/>
              </a:rPr>
              <a:t>condition</a:t>
            </a:r>
          </a:p>
          <a:p>
            <a:pPr algn="l">
              <a:lnSpc>
                <a:spcPts val="10085"/>
              </a:lnSpc>
            </a:pPr>
            <a:endParaRPr lang="en-US" sz="4200" spc="40">
              <a:solidFill>
                <a:srgbClr val="000000"/>
              </a:solidFill>
              <a:latin typeface="Montserrat Bold"/>
            </a:endParaRPr>
          </a:p>
          <a:p>
            <a:pPr algn="l">
              <a:lnSpc>
                <a:spcPts val="5040"/>
              </a:lnSpc>
            </a:pPr>
            <a:r>
              <a:rPr lang="en-US" sz="4200" spc="40">
                <a:solidFill>
                  <a:srgbClr val="4471C4"/>
                </a:solidFill>
                <a:latin typeface="Montserrat Bold"/>
              </a:rPr>
              <a:t>GROUP BY </a:t>
            </a:r>
            <a:r>
              <a:rPr lang="en-US" sz="4200" spc="40">
                <a:solidFill>
                  <a:srgbClr val="000000"/>
                </a:solidFill>
                <a:latin typeface="Montserrat Bold"/>
              </a:rPr>
              <a:t>column_name(s);</a:t>
            </a:r>
          </a:p>
        </p:txBody>
      </p:sp>
      <p:pic>
        <p:nvPicPr>
          <p:cNvPr id="6" name="Picture 6"/>
          <p:cNvPicPr>
            <a:picLocks noChangeAspect="1"/>
          </p:cNvPicPr>
          <p:nvPr/>
        </p:nvPicPr>
        <p:blipFill>
          <a:blip r:embed="rId3"/>
          <a:srcRect t="14180" b="19681"/>
          <a:stretch>
            <a:fillRect/>
          </a:stretch>
        </p:blipFill>
        <p:spPr>
          <a:xfrm>
            <a:off x="16086986" y="9741104"/>
            <a:ext cx="2201014" cy="545896"/>
          </a:xfrm>
          <a:prstGeom prst="rect">
            <a:avLst/>
          </a:prstGeom>
        </p:spPr>
      </p:pic>
      <p:pic>
        <p:nvPicPr>
          <p:cNvPr id="7" name="Picture 7"/>
          <p:cNvPicPr>
            <a:picLocks noChangeAspect="1"/>
          </p:cNvPicPr>
          <p:nvPr/>
        </p:nvPicPr>
        <p:blipFill>
          <a:blip r:embed="rId4"/>
          <a:srcRect/>
          <a:stretch>
            <a:fillRect/>
          </a:stretch>
        </p:blipFill>
        <p:spPr>
          <a:xfrm>
            <a:off x="16384102" y="285444"/>
            <a:ext cx="1308813" cy="1656871"/>
          </a:xfrm>
          <a:prstGeom prst="rect">
            <a:avLst/>
          </a:prstGeom>
        </p:spPr>
      </p:pic>
      <p:sp>
        <p:nvSpPr>
          <p:cNvPr id="8" name="TextBox 8"/>
          <p:cNvSpPr txBox="1"/>
          <p:nvPr/>
        </p:nvSpPr>
        <p:spPr>
          <a:xfrm>
            <a:off x="-817493" y="10058400"/>
            <a:ext cx="3692386" cy="228600"/>
          </a:xfrm>
          <a:prstGeom prst="rect">
            <a:avLst/>
          </a:prstGeom>
        </p:spPr>
        <p:txBody>
          <a:bodyPr lIns="0" tIns="0" rIns="0" bIns="0" rtlCol="0" anchor="t">
            <a:spAutoFit/>
          </a:bodyPr>
          <a:lstStyle/>
          <a:p>
            <a:pPr algn="ctr">
              <a:lnSpc>
                <a:spcPts val="1800"/>
              </a:lnSpc>
              <a:spcBef>
                <a:spcPct val="0"/>
              </a:spcBef>
            </a:pPr>
            <a:r>
              <a:rPr lang="en-US" sz="1500" u="sng" spc="-68">
                <a:solidFill>
                  <a:srgbClr val="000000"/>
                </a:solidFill>
                <a:latin typeface="Open Sans Bold"/>
              </a:rPr>
              <a:t>www.certisured.com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5167</TotalTime>
  <Words>8667</Words>
  <Application>Microsoft Office PowerPoint</Application>
  <PresentationFormat>Custom</PresentationFormat>
  <Paragraphs>2728</Paragraphs>
  <Slides>191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191</vt:i4>
      </vt:variant>
    </vt:vector>
  </HeadingPairs>
  <TitlesOfParts>
    <vt:vector size="203" baseType="lpstr">
      <vt:lpstr>Arial</vt:lpstr>
      <vt:lpstr>Montserrat Semi-Bold</vt:lpstr>
      <vt:lpstr>Montserrat Bold</vt:lpstr>
      <vt:lpstr>Inter</vt:lpstr>
      <vt:lpstr>Montserrat Bold Italics</vt:lpstr>
      <vt:lpstr>Calibri</vt:lpstr>
      <vt:lpstr>Montserrat Italics</vt:lpstr>
      <vt:lpstr>Montserrat Semi-Bold Bold</vt:lpstr>
      <vt:lpstr>Open Sans</vt:lpstr>
      <vt:lpstr>Montserrat</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Kaliyona - Structured Query Language.pptx</dc:title>
  <cp:lastModifiedBy>Admin</cp:lastModifiedBy>
  <cp:revision>17</cp:revision>
  <dcterms:created xsi:type="dcterms:W3CDTF">2006-08-16T00:00:00Z</dcterms:created>
  <dcterms:modified xsi:type="dcterms:W3CDTF">2025-09-30T09:57:21Z</dcterms:modified>
  <dc:identifier>DAFhduyHp7o</dc:identifier>
</cp:coreProperties>
</file>